
<file path=[Content_Types].xml><?xml version="1.0" encoding="utf-8"?>
<Types xmlns="http://schemas.openxmlformats.org/package/2006/content-types">
  <Default Extension="png" ContentType="image/png"/>
  <Default Extension="bin" ContentType="application/vnd.openxmlformats-officedocument.oleObject"/>
  <Default Extension="jfif" ContentType="image/jpe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Lst>
  <p:notesMasterIdLst>
    <p:notesMasterId r:id="rId55"/>
  </p:notesMasterIdLst>
  <p:sldIdLst>
    <p:sldId id="256" r:id="rId3"/>
    <p:sldId id="1070" r:id="rId4"/>
    <p:sldId id="1062" r:id="rId5"/>
    <p:sldId id="1058" r:id="rId6"/>
    <p:sldId id="1059" r:id="rId7"/>
    <p:sldId id="1060" r:id="rId8"/>
    <p:sldId id="1061" r:id="rId9"/>
    <p:sldId id="257" r:id="rId10"/>
    <p:sldId id="1033" r:id="rId11"/>
    <p:sldId id="1034" r:id="rId12"/>
    <p:sldId id="1032" r:id="rId13"/>
    <p:sldId id="297" r:id="rId14"/>
    <p:sldId id="270" r:id="rId15"/>
    <p:sldId id="1052" r:id="rId16"/>
    <p:sldId id="1053" r:id="rId17"/>
    <p:sldId id="925" r:id="rId18"/>
    <p:sldId id="261" r:id="rId19"/>
    <p:sldId id="259" r:id="rId20"/>
    <p:sldId id="260" r:id="rId21"/>
    <p:sldId id="1036" r:id="rId22"/>
    <p:sldId id="262" r:id="rId23"/>
    <p:sldId id="266" r:id="rId24"/>
    <p:sldId id="277" r:id="rId25"/>
    <p:sldId id="278" r:id="rId26"/>
    <p:sldId id="276" r:id="rId27"/>
    <p:sldId id="1035" r:id="rId28"/>
    <p:sldId id="807" r:id="rId29"/>
    <p:sldId id="894" r:id="rId30"/>
    <p:sldId id="981" r:id="rId31"/>
    <p:sldId id="983" r:id="rId32"/>
    <p:sldId id="984" r:id="rId33"/>
    <p:sldId id="988" r:id="rId34"/>
    <p:sldId id="1006" r:id="rId35"/>
    <p:sldId id="982" r:id="rId36"/>
    <p:sldId id="980" r:id="rId37"/>
    <p:sldId id="1050" r:id="rId38"/>
    <p:sldId id="1038" r:id="rId39"/>
    <p:sldId id="1037" r:id="rId40"/>
    <p:sldId id="1046" r:id="rId41"/>
    <p:sldId id="1040" r:id="rId42"/>
    <p:sldId id="1041" r:id="rId43"/>
    <p:sldId id="1043" r:id="rId44"/>
    <p:sldId id="1054" r:id="rId45"/>
    <p:sldId id="1048" r:id="rId46"/>
    <p:sldId id="1068" r:id="rId47"/>
    <p:sldId id="1069" r:id="rId48"/>
    <p:sldId id="1064" r:id="rId49"/>
    <p:sldId id="1065" r:id="rId50"/>
    <p:sldId id="1066" r:id="rId51"/>
    <p:sldId id="1067" r:id="rId52"/>
    <p:sldId id="268" r:id="rId53"/>
    <p:sldId id="269" r:id="rId54"/>
  </p:sldIdLst>
  <p:sldSz cx="9144000" cy="6858000" type="screen4x3"/>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nkoop, P.J. (PHEG)" initials="HP(" lastIdx="2" clrIdx="0">
    <p:extLst>
      <p:ext uri="{19B8F6BF-5375-455C-9EA6-DF929625EA0E}">
        <p15:presenceInfo xmlns:p15="http://schemas.microsoft.com/office/powerpoint/2012/main" userId="S-1-5-21-2823854044-2929624978-4008948091-600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83139" autoAdjust="0"/>
  </p:normalViewPr>
  <p:slideViewPr>
    <p:cSldViewPr>
      <p:cViewPr varScale="1">
        <p:scale>
          <a:sx n="53" d="100"/>
          <a:sy n="53" d="100"/>
        </p:scale>
        <p:origin x="153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werkblad.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SABA-</a:t>
            </a:r>
            <a:r>
              <a:rPr lang="en-US" dirty="0" err="1"/>
              <a:t>gebruikers</a:t>
            </a:r>
            <a:r>
              <a:rPr lang="en-US" dirty="0"/>
              <a:t> </a:t>
            </a:r>
            <a:r>
              <a:rPr lang="en-US" dirty="0" err="1"/>
              <a:t>zonder</a:t>
            </a:r>
            <a:r>
              <a:rPr lang="en-US" dirty="0"/>
              <a:t> ICS</a:t>
            </a:r>
            <a:r>
              <a:rPr lang="en-US" baseline="0" dirty="0"/>
              <a:t> (SABA &gt; 2 devices per </a:t>
            </a:r>
            <a:r>
              <a:rPr lang="en-US" baseline="0" dirty="0" err="1"/>
              <a:t>jaar</a:t>
            </a:r>
            <a:r>
              <a:rPr lang="en-US" baseline="0" dirty="0"/>
              <a:t>)</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5.2606159737279216E-2"/>
          <c:y val="0.1908209703435326"/>
          <c:w val="0.94417322834645667"/>
          <c:h val="0.71692358887870211"/>
        </c:manualLayout>
      </c:layout>
      <c:barChart>
        <c:barDir val="col"/>
        <c:grouping val="clustered"/>
        <c:varyColors val="0"/>
        <c:dLbls>
          <c:showLegendKey val="0"/>
          <c:showVal val="0"/>
          <c:showCatName val="0"/>
          <c:showSerName val="0"/>
          <c:showPercent val="0"/>
          <c:showBubbleSize val="0"/>
        </c:dLbls>
        <c:gapWidth val="219"/>
        <c:overlap val="-27"/>
        <c:axId val="279305776"/>
        <c:axId val="279307736"/>
      </c:barChart>
      <c:catAx>
        <c:axId val="279305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279307736"/>
        <c:crosses val="autoZero"/>
        <c:auto val="1"/>
        <c:lblAlgn val="ctr"/>
        <c:lblOffset val="100"/>
        <c:noMultiLvlLbl val="0"/>
      </c:catAx>
      <c:valAx>
        <c:axId val="279307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27930577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8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8FAAB193-4901-4B53-A01E-104AF5B170A7}" type="datetimeFigureOut">
              <a:rPr lang="nl-NL" smtClean="0"/>
              <a:t>18-3-2020</a:t>
            </a:fld>
            <a:endParaRPr lang="nl-NL"/>
          </a:p>
        </p:txBody>
      </p:sp>
      <p:sp>
        <p:nvSpPr>
          <p:cNvPr id="4" name="Slide Image Placeholder 3"/>
          <p:cNvSpPr>
            <a:spLocks noGrp="1" noRot="1" noChangeAspect="1"/>
          </p:cNvSpPr>
          <p:nvPr>
            <p:ph type="sldImg" idx="2"/>
          </p:nvPr>
        </p:nvSpPr>
        <p:spPr>
          <a:xfrm>
            <a:off x="1196975" y="1241425"/>
            <a:ext cx="4464050"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8A2FF150-373D-4FE7-972F-29198D74889C}" type="slidenum">
              <a:rPr lang="nl-NL" smtClean="0"/>
              <a:t>‹nr.›</a:t>
            </a:fld>
            <a:endParaRPr lang="nl-NL"/>
          </a:p>
        </p:txBody>
      </p:sp>
    </p:spTree>
    <p:extLst>
      <p:ext uri="{BB962C8B-B14F-4D97-AF65-F5344CB8AC3E}">
        <p14:creationId xmlns:p14="http://schemas.microsoft.com/office/powerpoint/2010/main" val="126331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A2FF150-373D-4FE7-972F-29198D74889C}" type="slidenum">
              <a:rPr lang="nl-NL" smtClean="0"/>
              <a:t>2</a:t>
            </a:fld>
            <a:endParaRPr lang="nl-NL"/>
          </a:p>
        </p:txBody>
      </p:sp>
    </p:spTree>
    <p:extLst>
      <p:ext uri="{BB962C8B-B14F-4D97-AF65-F5344CB8AC3E}">
        <p14:creationId xmlns:p14="http://schemas.microsoft.com/office/powerpoint/2010/main" val="937695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jdelijke aanduiding voor dia-afbeelding 1">
            <a:extLst>
              <a:ext uri="{FF2B5EF4-FFF2-40B4-BE49-F238E27FC236}">
                <a16:creationId xmlns:a16="http://schemas.microsoft.com/office/drawing/2014/main" id="{71F826E5-23CD-4F2C-861D-B34E4BA7A1D7}"/>
              </a:ext>
            </a:extLst>
          </p:cNvPr>
          <p:cNvSpPr>
            <a:spLocks noGrp="1" noRot="1" noChangeAspect="1" noChangeArrowheads="1" noTextEdit="1"/>
          </p:cNvSpPr>
          <p:nvPr>
            <p:ph type="sldImg"/>
          </p:nvPr>
        </p:nvSpPr>
        <p:spPr>
          <a:xfrm>
            <a:off x="955675" y="966788"/>
            <a:ext cx="5195888" cy="3898900"/>
          </a:xfrm>
          <a:ln/>
        </p:spPr>
      </p:sp>
      <p:sp>
        <p:nvSpPr>
          <p:cNvPr id="38915" name="Tijdelijke aanduiding voor notities 2">
            <a:extLst>
              <a:ext uri="{FF2B5EF4-FFF2-40B4-BE49-F238E27FC236}">
                <a16:creationId xmlns:a16="http://schemas.microsoft.com/office/drawing/2014/main" id="{2E95EDEC-18FB-4D18-B2B7-982983920B4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t>Dit is het overzicht van de inhalatoren die op dit moment op de markt zijn. Veel voorschrijvers zien door de bomen het bos niet meer en d.m.v. deze keuzehulp doen we een poging om structuur in de behandeling aan te brengen. Wat we gaan proberen om d.m.v. de criteria waar een goede inhalator volgens de NHG en LAN aan moet voldoen, tot weloverwogen keuzes te komen. Eén voor één gaan we de criteria toepassen op deze lijst, de chaos, zodat er uiteindelijk minder inhalatoren overblijven en zodat er iets meer overzicht en structuur ontstaat. </a:t>
            </a:r>
          </a:p>
          <a:p>
            <a:r>
              <a:rPr lang="nl-NL" altLang="nl-NL" dirty="0"/>
              <a:t>Wordt een inhalator weggestreept dan betekent dat niet direct dat er helemaal geen plaats is voor deze inhalator. De individuele patiëntvoorkeuren en –kenmerken kunnen in een algemene keuzehulp niet worden meegenomen. Het kan dus voorkomen dat een ‘weggestreepte’ inhalator de beste keus voor de individuele patiënt is. Verderop in deze presentatie hiervan een aantal voorbeelden.</a:t>
            </a:r>
          </a:p>
          <a:p>
            <a:endParaRPr lang="nl-NL" altLang="nl-NL" dirty="0"/>
          </a:p>
        </p:txBody>
      </p:sp>
    </p:spTree>
    <p:extLst>
      <p:ext uri="{BB962C8B-B14F-4D97-AF65-F5344CB8AC3E}">
        <p14:creationId xmlns:p14="http://schemas.microsoft.com/office/powerpoint/2010/main" val="4288196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jdelijke aanduiding voor dia-afbeelding 1">
            <a:extLst>
              <a:ext uri="{FF2B5EF4-FFF2-40B4-BE49-F238E27FC236}">
                <a16:creationId xmlns:a16="http://schemas.microsoft.com/office/drawing/2014/main" id="{71F826E5-23CD-4F2C-861D-B34E4BA7A1D7}"/>
              </a:ext>
            </a:extLst>
          </p:cNvPr>
          <p:cNvSpPr>
            <a:spLocks noGrp="1" noRot="1" noChangeAspect="1" noChangeArrowheads="1" noTextEdit="1"/>
          </p:cNvSpPr>
          <p:nvPr>
            <p:ph type="sldImg"/>
          </p:nvPr>
        </p:nvSpPr>
        <p:spPr>
          <a:xfrm>
            <a:off x="955675" y="966788"/>
            <a:ext cx="5195888" cy="3898900"/>
          </a:xfrm>
          <a:ln/>
        </p:spPr>
      </p:sp>
      <p:sp>
        <p:nvSpPr>
          <p:cNvPr id="38915" name="Tijdelijke aanduiding voor notities 2">
            <a:extLst>
              <a:ext uri="{FF2B5EF4-FFF2-40B4-BE49-F238E27FC236}">
                <a16:creationId xmlns:a16="http://schemas.microsoft.com/office/drawing/2014/main" id="{2E95EDEC-18FB-4D18-B2B7-982983920B4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t>Uniformiteit, terug te vinden op alle</a:t>
            </a:r>
            <a:r>
              <a:rPr lang="nl-NL" altLang="nl-NL" baseline="0" dirty="0"/>
              <a:t> vlakken</a:t>
            </a:r>
            <a:endParaRPr lang="nl-NL" altLang="nl-NL" dirty="0"/>
          </a:p>
        </p:txBody>
      </p:sp>
    </p:spTree>
    <p:extLst>
      <p:ext uri="{BB962C8B-B14F-4D97-AF65-F5344CB8AC3E}">
        <p14:creationId xmlns:p14="http://schemas.microsoft.com/office/powerpoint/2010/main" val="1218653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jdelijke aanduiding voor dia-afbeelding 1">
            <a:extLst>
              <a:ext uri="{FF2B5EF4-FFF2-40B4-BE49-F238E27FC236}">
                <a16:creationId xmlns:a16="http://schemas.microsoft.com/office/drawing/2014/main" id="{71F826E5-23CD-4F2C-861D-B34E4BA7A1D7}"/>
              </a:ext>
            </a:extLst>
          </p:cNvPr>
          <p:cNvSpPr>
            <a:spLocks noGrp="1" noRot="1" noChangeAspect="1" noChangeArrowheads="1" noTextEdit="1"/>
          </p:cNvSpPr>
          <p:nvPr>
            <p:ph type="sldImg"/>
          </p:nvPr>
        </p:nvSpPr>
        <p:spPr>
          <a:xfrm>
            <a:off x="955675" y="966788"/>
            <a:ext cx="5195888" cy="3898900"/>
          </a:xfrm>
          <a:ln/>
        </p:spPr>
      </p:sp>
      <p:sp>
        <p:nvSpPr>
          <p:cNvPr id="38915" name="Tijdelijke aanduiding voor notities 2">
            <a:extLst>
              <a:ext uri="{FF2B5EF4-FFF2-40B4-BE49-F238E27FC236}">
                <a16:creationId xmlns:a16="http://schemas.microsoft.com/office/drawing/2014/main" id="{2E95EDEC-18FB-4D18-B2B7-982983920B4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87425" rtl="0" eaLnBrk="0" fontAlgn="base" latinLnBrk="0" hangingPunct="0">
              <a:lnSpc>
                <a:spcPct val="100000"/>
              </a:lnSpc>
              <a:spcBef>
                <a:spcPct val="30000"/>
              </a:spcBef>
              <a:spcAft>
                <a:spcPct val="0"/>
              </a:spcAft>
              <a:buClrTx/>
              <a:buSzTx/>
              <a:buFontTx/>
              <a:buNone/>
              <a:tabLst/>
              <a:defRPr/>
            </a:pPr>
            <a:r>
              <a:rPr lang="nl-NL" altLang="nl-NL" dirty="0"/>
              <a:t>Strepen we alle </a:t>
            </a:r>
            <a:r>
              <a:rPr lang="nl-NL" altLang="nl-NL" dirty="0" err="1"/>
              <a:t>Singledose</a:t>
            </a:r>
            <a:r>
              <a:rPr lang="nl-NL" altLang="nl-NL" dirty="0"/>
              <a:t> inhalatoren weg (rood omcirkeld) dan houden we de volgende slide over.</a:t>
            </a:r>
          </a:p>
          <a:p>
            <a:endParaRPr lang="nl-NL" altLang="nl-NL" dirty="0"/>
          </a:p>
        </p:txBody>
      </p:sp>
    </p:spTree>
    <p:extLst>
      <p:ext uri="{BB962C8B-B14F-4D97-AF65-F5344CB8AC3E}">
        <p14:creationId xmlns:p14="http://schemas.microsoft.com/office/powerpoint/2010/main" val="2700488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jdelijke aanduiding voor dia-afbeelding 1">
            <a:extLst>
              <a:ext uri="{FF2B5EF4-FFF2-40B4-BE49-F238E27FC236}">
                <a16:creationId xmlns:a16="http://schemas.microsoft.com/office/drawing/2014/main" id="{71F826E5-23CD-4F2C-861D-B34E4BA7A1D7}"/>
              </a:ext>
            </a:extLst>
          </p:cNvPr>
          <p:cNvSpPr>
            <a:spLocks noGrp="1" noRot="1" noChangeAspect="1" noChangeArrowheads="1" noTextEdit="1"/>
          </p:cNvSpPr>
          <p:nvPr>
            <p:ph type="sldImg"/>
          </p:nvPr>
        </p:nvSpPr>
        <p:spPr>
          <a:xfrm>
            <a:off x="955675" y="966788"/>
            <a:ext cx="5195888" cy="3898900"/>
          </a:xfrm>
          <a:ln/>
        </p:spPr>
      </p:sp>
      <p:sp>
        <p:nvSpPr>
          <p:cNvPr id="38915" name="Tijdelijke aanduiding voor notities 2">
            <a:extLst>
              <a:ext uri="{FF2B5EF4-FFF2-40B4-BE49-F238E27FC236}">
                <a16:creationId xmlns:a16="http://schemas.microsoft.com/office/drawing/2014/main" id="{2E95EDEC-18FB-4D18-B2B7-982983920B4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p>
        </p:txBody>
      </p:sp>
    </p:spTree>
    <p:extLst>
      <p:ext uri="{BB962C8B-B14F-4D97-AF65-F5344CB8AC3E}">
        <p14:creationId xmlns:p14="http://schemas.microsoft.com/office/powerpoint/2010/main" val="2527631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jdelijke aanduiding voor dia-afbeelding 1">
            <a:extLst>
              <a:ext uri="{FF2B5EF4-FFF2-40B4-BE49-F238E27FC236}">
                <a16:creationId xmlns:a16="http://schemas.microsoft.com/office/drawing/2014/main" id="{71F826E5-23CD-4F2C-861D-B34E4BA7A1D7}"/>
              </a:ext>
            </a:extLst>
          </p:cNvPr>
          <p:cNvSpPr>
            <a:spLocks noGrp="1" noRot="1" noChangeAspect="1" noChangeArrowheads="1" noTextEdit="1"/>
          </p:cNvSpPr>
          <p:nvPr>
            <p:ph type="sldImg"/>
          </p:nvPr>
        </p:nvSpPr>
        <p:spPr>
          <a:xfrm>
            <a:off x="955675" y="966788"/>
            <a:ext cx="5195888" cy="3898900"/>
          </a:xfrm>
          <a:ln/>
        </p:spPr>
      </p:sp>
      <p:sp>
        <p:nvSpPr>
          <p:cNvPr id="38915" name="Tijdelijke aanduiding voor notities 2">
            <a:extLst>
              <a:ext uri="{FF2B5EF4-FFF2-40B4-BE49-F238E27FC236}">
                <a16:creationId xmlns:a16="http://schemas.microsoft.com/office/drawing/2014/main" id="{2E95EDEC-18FB-4D18-B2B7-982983920B4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t>En dan blijft dit over.</a:t>
            </a:r>
          </a:p>
        </p:txBody>
      </p:sp>
    </p:spTree>
    <p:extLst>
      <p:ext uri="{BB962C8B-B14F-4D97-AF65-F5344CB8AC3E}">
        <p14:creationId xmlns:p14="http://schemas.microsoft.com/office/powerpoint/2010/main" val="226334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jdelijke aanduiding voor dia-afbeelding 1">
            <a:extLst>
              <a:ext uri="{FF2B5EF4-FFF2-40B4-BE49-F238E27FC236}">
                <a16:creationId xmlns:a16="http://schemas.microsoft.com/office/drawing/2014/main" id="{CF28A283-0C4E-48C0-A929-53AEB34AFA86}"/>
              </a:ext>
            </a:extLst>
          </p:cNvPr>
          <p:cNvSpPr>
            <a:spLocks noGrp="1" noRot="1" noChangeAspect="1" noChangeArrowheads="1" noTextEdit="1"/>
          </p:cNvSpPr>
          <p:nvPr>
            <p:ph type="sldImg"/>
          </p:nvPr>
        </p:nvSpPr>
        <p:spPr>
          <a:xfrm>
            <a:off x="955675" y="966788"/>
            <a:ext cx="5195888" cy="3898900"/>
          </a:xfrm>
          <a:ln/>
        </p:spPr>
      </p:sp>
      <p:sp>
        <p:nvSpPr>
          <p:cNvPr id="76803" name="Tijdelijke aanduiding voor notities 2">
            <a:extLst>
              <a:ext uri="{FF2B5EF4-FFF2-40B4-BE49-F238E27FC236}">
                <a16:creationId xmlns:a16="http://schemas.microsoft.com/office/drawing/2014/main" id="{7293BDAB-2869-442D-83B3-A690AFC0CF23}"/>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p>
        </p:txBody>
      </p:sp>
    </p:spTree>
    <p:extLst>
      <p:ext uri="{BB962C8B-B14F-4D97-AF65-F5344CB8AC3E}">
        <p14:creationId xmlns:p14="http://schemas.microsoft.com/office/powerpoint/2010/main" val="3120754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jdelijke aanduiding voor dia-afbeelding 1"/>
          <p:cNvSpPr>
            <a:spLocks noGrp="1" noRot="1" noChangeAspect="1" noTextEdit="1"/>
          </p:cNvSpPr>
          <p:nvPr>
            <p:ph type="sldImg"/>
          </p:nvPr>
        </p:nvSpPr>
        <p:spPr>
          <a:xfrm>
            <a:off x="955675" y="966788"/>
            <a:ext cx="5195888" cy="3898900"/>
          </a:xfrm>
          <a:ln/>
        </p:spPr>
      </p:sp>
      <p:sp>
        <p:nvSpPr>
          <p:cNvPr id="97283"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p>
        </p:txBody>
      </p:sp>
    </p:spTree>
    <p:extLst>
      <p:ext uri="{BB962C8B-B14F-4D97-AF65-F5344CB8AC3E}">
        <p14:creationId xmlns:p14="http://schemas.microsoft.com/office/powerpoint/2010/main" val="721246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jdelijke aanduiding voor dia-afbeelding 1"/>
          <p:cNvSpPr>
            <a:spLocks noGrp="1" noRot="1" noChangeAspect="1" noTextEdit="1"/>
          </p:cNvSpPr>
          <p:nvPr>
            <p:ph type="sldImg"/>
          </p:nvPr>
        </p:nvSpPr>
        <p:spPr>
          <a:xfrm>
            <a:off x="955675" y="966788"/>
            <a:ext cx="5195888" cy="3898900"/>
          </a:xfrm>
          <a:ln/>
        </p:spPr>
      </p:sp>
      <p:sp>
        <p:nvSpPr>
          <p:cNvPr id="97283"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p>
        </p:txBody>
      </p:sp>
    </p:spTree>
    <p:extLst>
      <p:ext uri="{BB962C8B-B14F-4D97-AF65-F5344CB8AC3E}">
        <p14:creationId xmlns:p14="http://schemas.microsoft.com/office/powerpoint/2010/main" val="859181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jdelijke aanduiding voor dia-afbeelding 1"/>
          <p:cNvSpPr>
            <a:spLocks noGrp="1" noRot="1" noChangeAspect="1" noTextEdit="1"/>
          </p:cNvSpPr>
          <p:nvPr>
            <p:ph type="sldImg"/>
          </p:nvPr>
        </p:nvSpPr>
        <p:spPr>
          <a:xfrm>
            <a:off x="955675" y="966788"/>
            <a:ext cx="5195888" cy="3898900"/>
          </a:xfrm>
          <a:ln/>
        </p:spPr>
      </p:sp>
      <p:sp>
        <p:nvSpPr>
          <p:cNvPr id="98307" name="Tijdelijke aanduiding voor notities 2"/>
          <p:cNvSpPr>
            <a:spLocks noGrp="1"/>
          </p:cNvSpPr>
          <p:nvPr>
            <p:ph type="body" idx="1"/>
          </p:nvPr>
        </p:nvSpPr>
        <p:spPr>
          <a:xfrm>
            <a:off x="1087438" y="5008128"/>
            <a:ext cx="5973762" cy="52683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p>
        </p:txBody>
      </p:sp>
    </p:spTree>
    <p:extLst>
      <p:ext uri="{BB962C8B-B14F-4D97-AF65-F5344CB8AC3E}">
        <p14:creationId xmlns:p14="http://schemas.microsoft.com/office/powerpoint/2010/main" val="86660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betekent niet dat we nu met deze indeling gaan werken. Dat blijft de ziektelast. Dit alleen ter illustratie</a:t>
            </a:r>
          </a:p>
        </p:txBody>
      </p:sp>
      <p:sp>
        <p:nvSpPr>
          <p:cNvPr id="4" name="Tijdelijke aanduiding voor dianummer 3"/>
          <p:cNvSpPr>
            <a:spLocks noGrp="1"/>
          </p:cNvSpPr>
          <p:nvPr>
            <p:ph type="sldNum" sz="quarter" idx="5"/>
          </p:nvPr>
        </p:nvSpPr>
        <p:spPr/>
        <p:txBody>
          <a:bodyPr/>
          <a:lstStyle/>
          <a:p>
            <a:fld id="{8A2FF150-373D-4FE7-972F-29198D74889C}" type="slidenum">
              <a:rPr lang="nl-NL" smtClean="0"/>
              <a:t>38</a:t>
            </a:fld>
            <a:endParaRPr lang="nl-NL"/>
          </a:p>
        </p:txBody>
      </p:sp>
    </p:spTree>
    <p:extLst>
      <p:ext uri="{BB962C8B-B14F-4D97-AF65-F5344CB8AC3E}">
        <p14:creationId xmlns:p14="http://schemas.microsoft.com/office/powerpoint/2010/main" val="2911241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A2FF150-373D-4FE7-972F-29198D74889C}" type="slidenum">
              <a:rPr lang="nl-NL" smtClean="0"/>
              <a:t>7</a:t>
            </a:fld>
            <a:endParaRPr lang="nl-NL"/>
          </a:p>
        </p:txBody>
      </p:sp>
    </p:spTree>
    <p:extLst>
      <p:ext uri="{BB962C8B-B14F-4D97-AF65-F5344CB8AC3E}">
        <p14:creationId xmlns:p14="http://schemas.microsoft.com/office/powerpoint/2010/main" val="1873708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NHG is in beraad in hoeverre de nieuwe Gina opgenomen wordt in de update van de NHG-standaard.</a:t>
            </a:r>
          </a:p>
        </p:txBody>
      </p:sp>
      <p:sp>
        <p:nvSpPr>
          <p:cNvPr id="4" name="Tijdelijke aanduiding voor dianummer 3"/>
          <p:cNvSpPr>
            <a:spLocks noGrp="1"/>
          </p:cNvSpPr>
          <p:nvPr>
            <p:ph type="sldNum" sz="quarter" idx="10"/>
          </p:nvPr>
        </p:nvSpPr>
        <p:spPr/>
        <p:txBody>
          <a:bodyPr/>
          <a:lstStyle/>
          <a:p>
            <a:fld id="{8A2FF150-373D-4FE7-972F-29198D74889C}" type="slidenum">
              <a:rPr lang="nl-NL" smtClean="0"/>
              <a:t>40</a:t>
            </a:fld>
            <a:endParaRPr lang="nl-NL"/>
          </a:p>
        </p:txBody>
      </p:sp>
    </p:spTree>
    <p:extLst>
      <p:ext uri="{BB962C8B-B14F-4D97-AF65-F5344CB8AC3E}">
        <p14:creationId xmlns:p14="http://schemas.microsoft.com/office/powerpoint/2010/main" val="453411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Stap 1 en 2 voorkeur voor een combinatiepreparaat ICS/</a:t>
            </a:r>
            <a:r>
              <a:rPr lang="nl-NL" dirty="0" err="1"/>
              <a:t>Formetarol</a:t>
            </a:r>
            <a:r>
              <a:rPr lang="nl-NL" dirty="0"/>
              <a:t>. Terugdringen van single salbutamolgebruik.</a:t>
            </a:r>
          </a:p>
        </p:txBody>
      </p:sp>
      <p:sp>
        <p:nvSpPr>
          <p:cNvPr id="4" name="Tijdelijke aanduiding voor dianummer 3"/>
          <p:cNvSpPr>
            <a:spLocks noGrp="1"/>
          </p:cNvSpPr>
          <p:nvPr>
            <p:ph type="sldNum" sz="quarter" idx="5"/>
          </p:nvPr>
        </p:nvSpPr>
        <p:spPr/>
        <p:txBody>
          <a:bodyPr/>
          <a:lstStyle/>
          <a:p>
            <a:fld id="{8A2FF150-373D-4FE7-972F-29198D74889C}" type="slidenum">
              <a:rPr lang="nl-NL" smtClean="0"/>
              <a:t>41</a:t>
            </a:fld>
            <a:endParaRPr lang="nl-NL"/>
          </a:p>
        </p:txBody>
      </p:sp>
    </p:spTree>
    <p:extLst>
      <p:ext uri="{BB962C8B-B14F-4D97-AF65-F5344CB8AC3E}">
        <p14:creationId xmlns:p14="http://schemas.microsoft.com/office/powerpoint/2010/main" val="2094567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Hier</a:t>
            </a:r>
            <a:r>
              <a:rPr lang="en-US" dirty="0"/>
              <a:t> </a:t>
            </a:r>
            <a:r>
              <a:rPr lang="en-US" dirty="0" err="1"/>
              <a:t>ook</a:t>
            </a:r>
            <a:r>
              <a:rPr lang="en-US" dirty="0"/>
              <a:t> </a:t>
            </a:r>
            <a:r>
              <a:rPr lang="en-US" dirty="0" err="1"/>
              <a:t>getallen</a:t>
            </a:r>
            <a:r>
              <a:rPr lang="en-US" dirty="0"/>
              <a:t> </a:t>
            </a:r>
            <a:r>
              <a:rPr lang="en-US" dirty="0" err="1"/>
              <a:t>noemen</a:t>
            </a:r>
            <a:r>
              <a:rPr lang="en-US" dirty="0"/>
              <a:t>, </a:t>
            </a:r>
            <a:r>
              <a:rPr lang="en-US" dirty="0" err="1"/>
              <a:t>evt</a:t>
            </a:r>
            <a:r>
              <a:rPr lang="en-US" dirty="0"/>
              <a:t>. </a:t>
            </a:r>
            <a:r>
              <a:rPr lang="en-US" dirty="0" err="1"/>
              <a:t>Degenen</a:t>
            </a:r>
            <a:r>
              <a:rPr lang="en-US" dirty="0"/>
              <a:t> die in de KAHOOT al </a:t>
            </a:r>
            <a:r>
              <a:rPr lang="en-US" dirty="0" err="1"/>
              <a:t>naar</a:t>
            </a:r>
            <a:r>
              <a:rPr lang="en-US" dirty="0"/>
              <a:t> </a:t>
            </a:r>
            <a:r>
              <a:rPr lang="en-US" dirty="0" err="1"/>
              <a:t>voren</a:t>
            </a:r>
            <a:r>
              <a:rPr lang="en-US" dirty="0"/>
              <a:t> </a:t>
            </a:r>
            <a:r>
              <a:rPr lang="en-US" dirty="0" err="1"/>
              <a:t>kwamen</a:t>
            </a:r>
            <a:endParaRPr lang="nl-NL" dirty="0"/>
          </a:p>
        </p:txBody>
      </p:sp>
      <p:sp>
        <p:nvSpPr>
          <p:cNvPr id="4" name="Slide Number Placeholder 3"/>
          <p:cNvSpPr>
            <a:spLocks noGrp="1"/>
          </p:cNvSpPr>
          <p:nvPr>
            <p:ph type="sldNum" sz="quarter" idx="10"/>
          </p:nvPr>
        </p:nvSpPr>
        <p:spPr/>
        <p:txBody>
          <a:bodyPr/>
          <a:lstStyle/>
          <a:p>
            <a:fld id="{8A2FF150-373D-4FE7-972F-29198D74889C}" type="slidenum">
              <a:rPr lang="nl-NL" smtClean="0">
                <a:solidFill>
                  <a:prstClr val="black"/>
                </a:solidFill>
              </a:rPr>
              <a:pPr/>
              <a:t>47</a:t>
            </a:fld>
            <a:endParaRPr lang="nl-NL">
              <a:solidFill>
                <a:prstClr val="black"/>
              </a:solidFill>
            </a:endParaRPr>
          </a:p>
        </p:txBody>
      </p:sp>
    </p:spTree>
    <p:extLst>
      <p:ext uri="{BB962C8B-B14F-4D97-AF65-F5344CB8AC3E}">
        <p14:creationId xmlns:p14="http://schemas.microsoft.com/office/powerpoint/2010/main" val="1824967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Hier</a:t>
            </a:r>
            <a:r>
              <a:rPr lang="en-US" dirty="0"/>
              <a:t> </a:t>
            </a:r>
            <a:r>
              <a:rPr lang="en-US" dirty="0" err="1"/>
              <a:t>ook</a:t>
            </a:r>
            <a:r>
              <a:rPr lang="en-US" dirty="0"/>
              <a:t> </a:t>
            </a:r>
            <a:r>
              <a:rPr lang="en-US" dirty="0" err="1"/>
              <a:t>getallen</a:t>
            </a:r>
            <a:r>
              <a:rPr lang="en-US" dirty="0"/>
              <a:t> </a:t>
            </a:r>
            <a:r>
              <a:rPr lang="en-US" dirty="0" err="1"/>
              <a:t>noemen</a:t>
            </a:r>
            <a:r>
              <a:rPr lang="en-US" dirty="0"/>
              <a:t>, </a:t>
            </a:r>
            <a:r>
              <a:rPr lang="en-US" dirty="0" err="1"/>
              <a:t>evt</a:t>
            </a:r>
            <a:r>
              <a:rPr lang="en-US" dirty="0"/>
              <a:t>. </a:t>
            </a:r>
            <a:r>
              <a:rPr lang="en-US" dirty="0" err="1"/>
              <a:t>Degenen</a:t>
            </a:r>
            <a:r>
              <a:rPr lang="en-US" dirty="0"/>
              <a:t> die in de KAHOOT al </a:t>
            </a:r>
            <a:r>
              <a:rPr lang="en-US" dirty="0" err="1"/>
              <a:t>naar</a:t>
            </a:r>
            <a:r>
              <a:rPr lang="en-US" dirty="0"/>
              <a:t> </a:t>
            </a:r>
            <a:r>
              <a:rPr lang="en-US" dirty="0" err="1"/>
              <a:t>voren</a:t>
            </a:r>
            <a:r>
              <a:rPr lang="en-US" dirty="0"/>
              <a:t> </a:t>
            </a:r>
            <a:r>
              <a:rPr lang="en-US" dirty="0" err="1"/>
              <a:t>kwamen</a:t>
            </a:r>
            <a:endParaRPr lang="nl-NL" dirty="0"/>
          </a:p>
        </p:txBody>
      </p:sp>
      <p:sp>
        <p:nvSpPr>
          <p:cNvPr id="4" name="Slide Number Placeholder 3"/>
          <p:cNvSpPr>
            <a:spLocks noGrp="1"/>
          </p:cNvSpPr>
          <p:nvPr>
            <p:ph type="sldNum" sz="quarter" idx="10"/>
          </p:nvPr>
        </p:nvSpPr>
        <p:spPr/>
        <p:txBody>
          <a:bodyPr/>
          <a:lstStyle/>
          <a:p>
            <a:fld id="{8A2FF150-373D-4FE7-972F-29198D74889C}" type="slidenum">
              <a:rPr lang="nl-NL" smtClean="0">
                <a:solidFill>
                  <a:prstClr val="black"/>
                </a:solidFill>
              </a:rPr>
              <a:pPr/>
              <a:t>48</a:t>
            </a:fld>
            <a:endParaRPr lang="nl-NL">
              <a:solidFill>
                <a:prstClr val="black"/>
              </a:solidFill>
            </a:endParaRPr>
          </a:p>
        </p:txBody>
      </p:sp>
    </p:spTree>
    <p:extLst>
      <p:ext uri="{BB962C8B-B14F-4D97-AF65-F5344CB8AC3E}">
        <p14:creationId xmlns:p14="http://schemas.microsoft.com/office/powerpoint/2010/main" val="2409658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Hier</a:t>
            </a:r>
            <a:r>
              <a:rPr lang="en-US" dirty="0"/>
              <a:t> </a:t>
            </a:r>
            <a:r>
              <a:rPr lang="en-US" dirty="0" err="1"/>
              <a:t>ook</a:t>
            </a:r>
            <a:r>
              <a:rPr lang="en-US" dirty="0"/>
              <a:t> </a:t>
            </a:r>
            <a:r>
              <a:rPr lang="en-US" dirty="0" err="1"/>
              <a:t>getallen</a:t>
            </a:r>
            <a:r>
              <a:rPr lang="en-US" dirty="0"/>
              <a:t> </a:t>
            </a:r>
            <a:r>
              <a:rPr lang="en-US" dirty="0" err="1"/>
              <a:t>noemen</a:t>
            </a:r>
            <a:r>
              <a:rPr lang="en-US" dirty="0"/>
              <a:t>, </a:t>
            </a:r>
            <a:r>
              <a:rPr lang="en-US" dirty="0" err="1"/>
              <a:t>evt</a:t>
            </a:r>
            <a:r>
              <a:rPr lang="en-US" dirty="0"/>
              <a:t>. </a:t>
            </a:r>
            <a:r>
              <a:rPr lang="en-US" dirty="0" err="1"/>
              <a:t>Degenen</a:t>
            </a:r>
            <a:r>
              <a:rPr lang="en-US" dirty="0"/>
              <a:t> die in de KAHOOT al </a:t>
            </a:r>
            <a:r>
              <a:rPr lang="en-US" dirty="0" err="1"/>
              <a:t>naar</a:t>
            </a:r>
            <a:r>
              <a:rPr lang="en-US" dirty="0"/>
              <a:t> </a:t>
            </a:r>
            <a:r>
              <a:rPr lang="en-US" dirty="0" err="1"/>
              <a:t>voren</a:t>
            </a:r>
            <a:r>
              <a:rPr lang="en-US" dirty="0"/>
              <a:t> </a:t>
            </a:r>
            <a:r>
              <a:rPr lang="en-US" dirty="0" err="1"/>
              <a:t>kwamen</a:t>
            </a:r>
            <a:endParaRPr lang="nl-NL" dirty="0"/>
          </a:p>
        </p:txBody>
      </p:sp>
      <p:sp>
        <p:nvSpPr>
          <p:cNvPr id="4" name="Slide Number Placeholder 3"/>
          <p:cNvSpPr>
            <a:spLocks noGrp="1"/>
          </p:cNvSpPr>
          <p:nvPr>
            <p:ph type="sldNum" sz="quarter" idx="10"/>
          </p:nvPr>
        </p:nvSpPr>
        <p:spPr/>
        <p:txBody>
          <a:bodyPr/>
          <a:lstStyle/>
          <a:p>
            <a:fld id="{8A2FF150-373D-4FE7-972F-29198D74889C}" type="slidenum">
              <a:rPr lang="nl-NL" smtClean="0">
                <a:solidFill>
                  <a:prstClr val="black"/>
                </a:solidFill>
              </a:rPr>
              <a:pPr/>
              <a:t>50</a:t>
            </a:fld>
            <a:endParaRPr lang="nl-NL">
              <a:solidFill>
                <a:prstClr val="black"/>
              </a:solidFill>
            </a:endParaRPr>
          </a:p>
        </p:txBody>
      </p:sp>
    </p:spTree>
    <p:extLst>
      <p:ext uri="{BB962C8B-B14F-4D97-AF65-F5344CB8AC3E}">
        <p14:creationId xmlns:p14="http://schemas.microsoft.com/office/powerpoint/2010/main" val="2786121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Hier</a:t>
            </a:r>
            <a:r>
              <a:rPr lang="en-US" dirty="0"/>
              <a:t> </a:t>
            </a:r>
            <a:r>
              <a:rPr lang="en-US" dirty="0" err="1"/>
              <a:t>ook</a:t>
            </a:r>
            <a:r>
              <a:rPr lang="en-US" dirty="0"/>
              <a:t> </a:t>
            </a:r>
            <a:r>
              <a:rPr lang="en-US" dirty="0" err="1"/>
              <a:t>getallen</a:t>
            </a:r>
            <a:r>
              <a:rPr lang="en-US" dirty="0"/>
              <a:t> </a:t>
            </a:r>
            <a:r>
              <a:rPr lang="en-US" dirty="0" err="1"/>
              <a:t>noemen</a:t>
            </a:r>
            <a:r>
              <a:rPr lang="en-US" dirty="0"/>
              <a:t>, </a:t>
            </a:r>
            <a:r>
              <a:rPr lang="en-US" dirty="0" err="1"/>
              <a:t>evt</a:t>
            </a:r>
            <a:r>
              <a:rPr lang="en-US" dirty="0"/>
              <a:t>. </a:t>
            </a:r>
            <a:r>
              <a:rPr lang="en-US" dirty="0" err="1"/>
              <a:t>Degenen</a:t>
            </a:r>
            <a:r>
              <a:rPr lang="en-US" dirty="0"/>
              <a:t> die in de KAHOOT al </a:t>
            </a:r>
            <a:r>
              <a:rPr lang="en-US" dirty="0" err="1"/>
              <a:t>naar</a:t>
            </a:r>
            <a:r>
              <a:rPr lang="en-US" dirty="0"/>
              <a:t> </a:t>
            </a:r>
            <a:r>
              <a:rPr lang="en-US" dirty="0" err="1"/>
              <a:t>voren</a:t>
            </a:r>
            <a:r>
              <a:rPr lang="en-US" dirty="0"/>
              <a:t> </a:t>
            </a:r>
            <a:r>
              <a:rPr lang="en-US" dirty="0" err="1"/>
              <a:t>kwamen</a:t>
            </a:r>
            <a:endParaRPr lang="nl-NL" dirty="0"/>
          </a:p>
        </p:txBody>
      </p:sp>
      <p:sp>
        <p:nvSpPr>
          <p:cNvPr id="4" name="Slide Number Placeholder 3"/>
          <p:cNvSpPr>
            <a:spLocks noGrp="1"/>
          </p:cNvSpPr>
          <p:nvPr>
            <p:ph type="sldNum" sz="quarter" idx="10"/>
          </p:nvPr>
        </p:nvSpPr>
        <p:spPr/>
        <p:txBody>
          <a:bodyPr/>
          <a:lstStyle/>
          <a:p>
            <a:fld id="{8A2FF150-373D-4FE7-972F-29198D74889C}" type="slidenum">
              <a:rPr lang="nl-NL" smtClean="0"/>
              <a:t>8</a:t>
            </a:fld>
            <a:endParaRPr lang="nl-NL"/>
          </a:p>
        </p:txBody>
      </p:sp>
    </p:spTree>
    <p:extLst>
      <p:ext uri="{BB962C8B-B14F-4D97-AF65-F5344CB8AC3E}">
        <p14:creationId xmlns:p14="http://schemas.microsoft.com/office/powerpoint/2010/main" val="4048859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Deze</a:t>
            </a:r>
            <a:r>
              <a:rPr lang="en-US" dirty="0"/>
              <a:t> club </a:t>
            </a:r>
            <a:r>
              <a:rPr lang="en-US" dirty="0" err="1"/>
              <a:t>en</a:t>
            </a:r>
            <a:r>
              <a:rPr lang="en-US" dirty="0"/>
              <a:t> in </a:t>
            </a:r>
            <a:r>
              <a:rPr lang="en-US" dirty="0" err="1"/>
              <a:t>een</a:t>
            </a:r>
            <a:r>
              <a:rPr lang="en-US" dirty="0"/>
              <a:t> </a:t>
            </a:r>
            <a:r>
              <a:rPr lang="en-US" dirty="0" err="1"/>
              <a:t>latere</a:t>
            </a:r>
            <a:r>
              <a:rPr lang="en-US" dirty="0"/>
              <a:t> </a:t>
            </a:r>
            <a:r>
              <a:rPr lang="en-US" dirty="0" err="1"/>
              <a:t>fase</a:t>
            </a:r>
            <a:r>
              <a:rPr lang="en-US" dirty="0"/>
              <a:t> Z&amp;Z</a:t>
            </a:r>
            <a:endParaRPr lang="nl-NL" dirty="0"/>
          </a:p>
        </p:txBody>
      </p:sp>
      <p:sp>
        <p:nvSpPr>
          <p:cNvPr id="4" name="Slide Number Placeholder 3"/>
          <p:cNvSpPr>
            <a:spLocks noGrp="1"/>
          </p:cNvSpPr>
          <p:nvPr>
            <p:ph type="sldNum" sz="quarter" idx="10"/>
          </p:nvPr>
        </p:nvSpPr>
        <p:spPr/>
        <p:txBody>
          <a:bodyPr/>
          <a:lstStyle/>
          <a:p>
            <a:fld id="{8A2FF150-373D-4FE7-972F-29198D74889C}" type="slidenum">
              <a:rPr lang="nl-NL" smtClean="0"/>
              <a:t>9</a:t>
            </a:fld>
            <a:endParaRPr lang="nl-NL"/>
          </a:p>
        </p:txBody>
      </p:sp>
    </p:spTree>
    <p:extLst>
      <p:ext uri="{BB962C8B-B14F-4D97-AF65-F5344CB8AC3E}">
        <p14:creationId xmlns:p14="http://schemas.microsoft.com/office/powerpoint/2010/main" val="4023270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Dit</a:t>
            </a:r>
            <a:r>
              <a:rPr lang="en-US" dirty="0"/>
              <a:t> is van </a:t>
            </a:r>
            <a:r>
              <a:rPr lang="en-US" dirty="0" err="1"/>
              <a:t>astma</a:t>
            </a:r>
            <a:r>
              <a:rPr lang="en-US" dirty="0"/>
              <a:t>, maar </a:t>
            </a:r>
            <a:r>
              <a:rPr lang="en-US" dirty="0" err="1"/>
              <a:t>dezelfde</a:t>
            </a:r>
            <a:r>
              <a:rPr lang="en-US" dirty="0"/>
              <a:t> </a:t>
            </a:r>
            <a:r>
              <a:rPr lang="en-US" dirty="0" err="1"/>
              <a:t>problemen</a:t>
            </a:r>
            <a:r>
              <a:rPr lang="en-US" dirty="0"/>
              <a:t> </a:t>
            </a:r>
            <a:r>
              <a:rPr lang="en-US" dirty="0" err="1"/>
              <a:t>spelen</a:t>
            </a:r>
            <a:r>
              <a:rPr lang="en-US" dirty="0"/>
              <a:t> </a:t>
            </a:r>
            <a:r>
              <a:rPr lang="en-US" dirty="0" err="1"/>
              <a:t>natuurlijk</a:t>
            </a:r>
            <a:r>
              <a:rPr lang="en-US" dirty="0"/>
              <a:t> </a:t>
            </a:r>
            <a:r>
              <a:rPr lang="en-US" dirty="0" err="1"/>
              <a:t>bij</a:t>
            </a:r>
            <a:r>
              <a:rPr lang="en-US" dirty="0"/>
              <a:t> COPD. De P </a:t>
            </a:r>
            <a:r>
              <a:rPr lang="en-US" dirty="0" err="1"/>
              <a:t>hebben</a:t>
            </a:r>
            <a:r>
              <a:rPr lang="en-US" dirty="0"/>
              <a:t> we het nu </a:t>
            </a:r>
            <a:r>
              <a:rPr lang="en-US" dirty="0" err="1"/>
              <a:t>niet</a:t>
            </a:r>
            <a:r>
              <a:rPr lang="en-US" dirty="0"/>
              <a:t> over, maar T </a:t>
            </a:r>
            <a:r>
              <a:rPr lang="en-US" dirty="0" err="1"/>
              <a:t>en</a:t>
            </a:r>
            <a:r>
              <a:rPr lang="en-US" dirty="0"/>
              <a:t> I</a:t>
            </a:r>
            <a:endParaRPr lang="nl-NL" dirty="0"/>
          </a:p>
        </p:txBody>
      </p:sp>
      <p:sp>
        <p:nvSpPr>
          <p:cNvPr id="4" name="Slide Number Placeholder 3"/>
          <p:cNvSpPr>
            <a:spLocks noGrp="1"/>
          </p:cNvSpPr>
          <p:nvPr>
            <p:ph type="sldNum" sz="quarter" idx="10"/>
          </p:nvPr>
        </p:nvSpPr>
        <p:spPr/>
        <p:txBody>
          <a:bodyPr/>
          <a:lstStyle/>
          <a:p>
            <a:fld id="{8A2FF150-373D-4FE7-972F-29198D74889C}" type="slidenum">
              <a:rPr lang="nl-NL" smtClean="0"/>
              <a:t>10</a:t>
            </a:fld>
            <a:endParaRPr lang="nl-NL"/>
          </a:p>
        </p:txBody>
      </p:sp>
    </p:spTree>
    <p:extLst>
      <p:ext uri="{BB962C8B-B14F-4D97-AF65-F5344CB8AC3E}">
        <p14:creationId xmlns:p14="http://schemas.microsoft.com/office/powerpoint/2010/main" val="1638688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Het was </a:t>
            </a:r>
            <a:r>
              <a:rPr lang="en-GB" dirty="0" err="1"/>
              <a:t>slecht</a:t>
            </a:r>
            <a:r>
              <a:rPr lang="en-GB" dirty="0"/>
              <a:t>, het is </a:t>
            </a:r>
            <a:r>
              <a:rPr lang="en-GB" dirty="0" err="1"/>
              <a:t>slecht</a:t>
            </a:r>
            <a:r>
              <a:rPr lang="en-GB" dirty="0"/>
              <a:t>, </a:t>
            </a:r>
            <a:r>
              <a:rPr lang="en-GB" dirty="0" err="1"/>
              <a:t>dat</a:t>
            </a:r>
            <a:r>
              <a:rPr lang="en-GB" dirty="0"/>
              <a:t> </a:t>
            </a:r>
            <a:r>
              <a:rPr lang="en-GB" dirty="0" err="1"/>
              <a:t>weten</a:t>
            </a:r>
            <a:r>
              <a:rPr lang="en-GB" dirty="0"/>
              <a:t> we al Jaren. Maar het is </a:t>
            </a:r>
            <a:r>
              <a:rPr lang="en-GB" dirty="0" err="1"/>
              <a:t>gewoon</a:t>
            </a:r>
            <a:r>
              <a:rPr lang="en-GB" dirty="0"/>
              <a:t> heel </a:t>
            </a:r>
            <a:r>
              <a:rPr lang="en-GB" dirty="0" err="1"/>
              <a:t>moeilijk</a:t>
            </a:r>
            <a:r>
              <a:rPr lang="en-GB" dirty="0"/>
              <a:t> om </a:t>
            </a:r>
            <a:r>
              <a:rPr lang="en-GB" dirty="0" err="1"/>
              <a:t>dit</a:t>
            </a:r>
            <a:r>
              <a:rPr lang="en-GB" dirty="0"/>
              <a:t> </a:t>
            </a:r>
            <a:r>
              <a:rPr lang="en-GB" dirty="0" err="1"/>
              <a:t>goed</a:t>
            </a:r>
            <a:r>
              <a:rPr lang="en-GB" dirty="0"/>
              <a:t> </a:t>
            </a:r>
            <a:r>
              <a:rPr lang="en-GB" dirty="0" err="1"/>
              <a:t>te</a:t>
            </a:r>
            <a:r>
              <a:rPr lang="en-GB" dirty="0"/>
              <a:t> </a:t>
            </a:r>
            <a:r>
              <a:rPr lang="en-GB" dirty="0" err="1"/>
              <a:t>doen</a:t>
            </a:r>
            <a:r>
              <a:rPr lang="en-GB" dirty="0"/>
              <a:t>. </a:t>
            </a:r>
            <a:r>
              <a:rPr lang="en-GB" dirty="0" err="1"/>
              <a:t>En</a:t>
            </a:r>
            <a:r>
              <a:rPr lang="en-GB" dirty="0"/>
              <a:t> </a:t>
            </a:r>
            <a:r>
              <a:rPr lang="en-GB" dirty="0" err="1"/>
              <a:t>als</a:t>
            </a:r>
            <a:r>
              <a:rPr lang="en-GB" dirty="0"/>
              <a:t> we </a:t>
            </a:r>
            <a:r>
              <a:rPr lang="en-GB" dirty="0" err="1"/>
              <a:t>dan</a:t>
            </a:r>
            <a:r>
              <a:rPr lang="en-GB" dirty="0"/>
              <a:t> </a:t>
            </a:r>
            <a:r>
              <a:rPr lang="en-GB" dirty="0" err="1"/>
              <a:t>ook</a:t>
            </a:r>
            <a:r>
              <a:rPr lang="en-GB" dirty="0"/>
              <a:t> </a:t>
            </a:r>
            <a:r>
              <a:rPr lang="en-GB" dirty="0" err="1"/>
              <a:t>nog</a:t>
            </a:r>
            <a:r>
              <a:rPr lang="en-GB" dirty="0"/>
              <a:t> </a:t>
            </a:r>
            <a:r>
              <a:rPr lang="en-GB" dirty="0" err="1"/>
              <a:t>eens</a:t>
            </a:r>
            <a:r>
              <a:rPr lang="en-GB" dirty="0"/>
              <a:t> </a:t>
            </a:r>
            <a:r>
              <a:rPr lang="en-GB" dirty="0" err="1"/>
              <a:t>verschillende</a:t>
            </a:r>
            <a:r>
              <a:rPr lang="en-GB" dirty="0"/>
              <a:t> devices door </a:t>
            </a:r>
            <a:r>
              <a:rPr lang="en-GB" dirty="0" err="1"/>
              <a:t>elkaar</a:t>
            </a:r>
            <a:r>
              <a:rPr lang="en-GB" dirty="0"/>
              <a:t> </a:t>
            </a:r>
            <a:r>
              <a:rPr lang="en-GB" dirty="0" err="1"/>
              <a:t>gaan</a:t>
            </a:r>
            <a:r>
              <a:rPr lang="en-GB" dirty="0"/>
              <a:t> </a:t>
            </a:r>
            <a:r>
              <a:rPr lang="en-GB" dirty="0" err="1"/>
              <a:t>gebruiken</a:t>
            </a:r>
            <a:r>
              <a:rPr lang="en-GB" dirty="0"/>
              <a:t>, is het </a:t>
            </a:r>
            <a:r>
              <a:rPr lang="en-GB" dirty="0" err="1"/>
              <a:t>onmogelijk</a:t>
            </a:r>
            <a:r>
              <a:rPr lang="en-GB" dirty="0"/>
              <a:t> </a:t>
            </a:r>
            <a:r>
              <a:rPr lang="en-GB" dirty="0" err="1"/>
              <a:t>geworden</a:t>
            </a:r>
            <a:r>
              <a:rPr lang="en-GB" dirty="0"/>
              <a:t>. </a:t>
            </a:r>
          </a:p>
        </p:txBody>
      </p:sp>
      <p:sp>
        <p:nvSpPr>
          <p:cNvPr id="4" name="Slide Number Placeholder 3"/>
          <p:cNvSpPr>
            <a:spLocks noGrp="1"/>
          </p:cNvSpPr>
          <p:nvPr>
            <p:ph type="sldNum" sz="quarter" idx="10"/>
          </p:nvPr>
        </p:nvSpPr>
        <p:spPr/>
        <p:txBody>
          <a:bodyPr/>
          <a:lstStyle/>
          <a:p>
            <a:fld id="{92BE362E-78BA-324A-8038-5482DADFDF7D}" type="slidenum">
              <a:rPr lang="en-GB" smtClean="0"/>
              <a:pPr/>
              <a:t>12</a:t>
            </a:fld>
            <a:endParaRPr lang="en-GB" sz="1200">
              <a:latin typeface="Times" charset="0"/>
            </a:endParaRPr>
          </a:p>
        </p:txBody>
      </p:sp>
    </p:spTree>
    <p:extLst>
      <p:ext uri="{BB962C8B-B14F-4D97-AF65-F5344CB8AC3E}">
        <p14:creationId xmlns:p14="http://schemas.microsoft.com/office/powerpoint/2010/main" val="955766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jdelijke aanduiding voor dia-afbeelding 1"/>
          <p:cNvSpPr>
            <a:spLocks noGrp="1" noRot="1" noChangeAspect="1" noChangeArrowheads="1" noTextEdit="1"/>
          </p:cNvSpPr>
          <p:nvPr>
            <p:ph type="sldImg"/>
          </p:nvPr>
        </p:nvSpPr>
        <p:spPr>
          <a:xfrm>
            <a:off x="955675" y="966788"/>
            <a:ext cx="5195888" cy="3898900"/>
          </a:xfrm>
          <a:ln/>
        </p:spPr>
      </p:sp>
      <p:sp>
        <p:nvSpPr>
          <p:cNvPr id="70659"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nl-NL" altLang="nl-NL" dirty="0">
              <a:latin typeface="Arial" pitchFamily="34" charset="0"/>
            </a:endParaRPr>
          </a:p>
        </p:txBody>
      </p:sp>
      <p:sp>
        <p:nvSpPr>
          <p:cNvPr id="70660" name="Tijdelijke aanduiding voor dianummer 3"/>
          <p:cNvSpPr>
            <a:spLocks noGrp="1"/>
          </p:cNvSpPr>
          <p:nvPr>
            <p:ph type="sldNum" sz="quarter" idx="4294967295"/>
          </p:nvPr>
        </p:nvSpPr>
        <p:spPr bwMode="auto">
          <a:xfrm>
            <a:off x="4021139" y="10553948"/>
            <a:ext cx="3076575" cy="5549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20" rIns="99038" bIns="49520"/>
          <a:lstStyle>
            <a:lvl1pPr defTabSz="1319084">
              <a:defRPr sz="2300">
                <a:solidFill>
                  <a:schemeClr val="tx1"/>
                </a:solidFill>
                <a:latin typeface="Geneva"/>
                <a:ea typeface="MS PGothic" pitchFamily="34" charset="-128"/>
              </a:defRPr>
            </a:lvl1pPr>
            <a:lvl2pPr marL="803196" indent="-307945" defTabSz="1319084">
              <a:defRPr sz="2300">
                <a:solidFill>
                  <a:schemeClr val="tx1"/>
                </a:solidFill>
                <a:latin typeface="Geneva"/>
                <a:ea typeface="MS PGothic" pitchFamily="34" charset="-128"/>
              </a:defRPr>
            </a:lvl2pPr>
            <a:lvl3pPr marL="1236542" indent="-246039" defTabSz="1319084">
              <a:defRPr sz="2300">
                <a:solidFill>
                  <a:schemeClr val="tx1"/>
                </a:solidFill>
                <a:latin typeface="Geneva"/>
                <a:ea typeface="MS PGothic" pitchFamily="34" charset="-128"/>
              </a:defRPr>
            </a:lvl3pPr>
            <a:lvl4pPr marL="1731793" indent="-246039" defTabSz="1319084">
              <a:defRPr sz="2300">
                <a:solidFill>
                  <a:schemeClr val="tx1"/>
                </a:solidFill>
                <a:latin typeface="Geneva"/>
                <a:ea typeface="MS PGothic" pitchFamily="34" charset="-128"/>
              </a:defRPr>
            </a:lvl4pPr>
            <a:lvl5pPr marL="2227044" indent="-246039" defTabSz="1319084">
              <a:defRPr sz="2300">
                <a:solidFill>
                  <a:schemeClr val="tx1"/>
                </a:solidFill>
                <a:latin typeface="Geneva"/>
                <a:ea typeface="MS PGothic" pitchFamily="34" charset="-128"/>
              </a:defRPr>
            </a:lvl5pPr>
            <a:lvl6pPr marL="2684200" indent="-246039" defTabSz="1319084" eaLnBrk="0" fontAlgn="base" hangingPunct="0">
              <a:spcBef>
                <a:spcPct val="0"/>
              </a:spcBef>
              <a:spcAft>
                <a:spcPct val="0"/>
              </a:spcAft>
              <a:defRPr sz="2300">
                <a:solidFill>
                  <a:schemeClr val="tx1"/>
                </a:solidFill>
                <a:latin typeface="Geneva"/>
                <a:ea typeface="MS PGothic" pitchFamily="34" charset="-128"/>
              </a:defRPr>
            </a:lvl6pPr>
            <a:lvl7pPr marL="3141355" indent="-246039" defTabSz="1319084" eaLnBrk="0" fontAlgn="base" hangingPunct="0">
              <a:spcBef>
                <a:spcPct val="0"/>
              </a:spcBef>
              <a:spcAft>
                <a:spcPct val="0"/>
              </a:spcAft>
              <a:defRPr sz="2300">
                <a:solidFill>
                  <a:schemeClr val="tx1"/>
                </a:solidFill>
                <a:latin typeface="Geneva"/>
                <a:ea typeface="MS PGothic" pitchFamily="34" charset="-128"/>
              </a:defRPr>
            </a:lvl7pPr>
            <a:lvl8pPr marL="3598510" indent="-246039" defTabSz="1319084" eaLnBrk="0" fontAlgn="base" hangingPunct="0">
              <a:spcBef>
                <a:spcPct val="0"/>
              </a:spcBef>
              <a:spcAft>
                <a:spcPct val="0"/>
              </a:spcAft>
              <a:defRPr sz="2300">
                <a:solidFill>
                  <a:schemeClr val="tx1"/>
                </a:solidFill>
                <a:latin typeface="Geneva"/>
                <a:ea typeface="MS PGothic" pitchFamily="34" charset="-128"/>
              </a:defRPr>
            </a:lvl8pPr>
            <a:lvl9pPr marL="4055665" indent="-246039" defTabSz="1319084" eaLnBrk="0" fontAlgn="base" hangingPunct="0">
              <a:spcBef>
                <a:spcPct val="0"/>
              </a:spcBef>
              <a:spcAft>
                <a:spcPct val="0"/>
              </a:spcAft>
              <a:defRPr sz="2300">
                <a:solidFill>
                  <a:schemeClr val="tx1"/>
                </a:solidFill>
                <a:latin typeface="Geneva"/>
                <a:ea typeface="MS PGothic" pitchFamily="34" charset="-128"/>
              </a:defRPr>
            </a:lvl9pPr>
          </a:lstStyle>
          <a:p>
            <a:fld id="{7FDD24AC-294D-4017-B476-F7E47935F396}" type="slidenum">
              <a:rPr lang="nl-NL" altLang="nl-NL" sz="1300">
                <a:solidFill>
                  <a:srgbClr val="000000"/>
                </a:solidFill>
                <a:latin typeface="Arial" pitchFamily="34" charset="0"/>
                <a:cs typeface="Arial" pitchFamily="34" charset="0"/>
              </a:rPr>
              <a:pPr/>
              <a:t>16</a:t>
            </a:fld>
            <a:endParaRPr lang="nl-NL" altLang="nl-NL" sz="130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54161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Minder verschillende </a:t>
            </a:r>
            <a:r>
              <a:rPr lang="nl-NL" dirty="0" err="1"/>
              <a:t>devices</a:t>
            </a:r>
            <a:r>
              <a:rPr lang="nl-NL" dirty="0"/>
              <a:t> minder fouten</a:t>
            </a:r>
          </a:p>
          <a:p>
            <a:r>
              <a:rPr lang="nl-NL" dirty="0"/>
              <a:t> Bij </a:t>
            </a:r>
            <a:r>
              <a:rPr lang="nl-NL" dirty="0" err="1"/>
              <a:t>multidose</a:t>
            </a:r>
            <a:r>
              <a:rPr lang="nl-NL" dirty="0"/>
              <a:t> minder handelingen, dus minder fouten</a:t>
            </a:r>
          </a:p>
        </p:txBody>
      </p:sp>
      <p:sp>
        <p:nvSpPr>
          <p:cNvPr id="4" name="Tijdelijke aanduiding voor dianummer 3"/>
          <p:cNvSpPr>
            <a:spLocks noGrp="1"/>
          </p:cNvSpPr>
          <p:nvPr>
            <p:ph type="sldNum" sz="quarter" idx="5"/>
          </p:nvPr>
        </p:nvSpPr>
        <p:spPr/>
        <p:txBody>
          <a:bodyPr/>
          <a:lstStyle/>
          <a:p>
            <a:fld id="{8A2FF150-373D-4FE7-972F-29198D74889C}" type="slidenum">
              <a:rPr lang="nl-NL" smtClean="0"/>
              <a:t>20</a:t>
            </a:fld>
            <a:endParaRPr lang="nl-NL"/>
          </a:p>
        </p:txBody>
      </p:sp>
    </p:spTree>
    <p:extLst>
      <p:ext uri="{BB962C8B-B14F-4D97-AF65-F5344CB8AC3E}">
        <p14:creationId xmlns:p14="http://schemas.microsoft.com/office/powerpoint/2010/main" val="2852244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err="1"/>
              <a:t>Dit</a:t>
            </a:r>
            <a:r>
              <a:rPr lang="en-US" dirty="0"/>
              <a:t> is </a:t>
            </a:r>
            <a:r>
              <a:rPr lang="en-US" dirty="0" err="1"/>
              <a:t>wel</a:t>
            </a:r>
            <a:r>
              <a:rPr lang="en-US" dirty="0"/>
              <a:t> </a:t>
            </a:r>
            <a:r>
              <a:rPr lang="en-US" dirty="0" err="1"/>
              <a:t>een</a:t>
            </a:r>
            <a:r>
              <a:rPr lang="en-US" dirty="0"/>
              <a:t> </a:t>
            </a:r>
            <a:r>
              <a:rPr lang="en-US" dirty="0" err="1"/>
              <a:t>beetje</a:t>
            </a:r>
            <a:r>
              <a:rPr lang="en-US" dirty="0"/>
              <a:t> </a:t>
            </a:r>
            <a:r>
              <a:rPr lang="en-US" dirty="0" err="1"/>
              <a:t>loze</a:t>
            </a:r>
            <a:r>
              <a:rPr lang="en-US" dirty="0"/>
              <a:t> </a:t>
            </a:r>
            <a:r>
              <a:rPr lang="en-US" dirty="0" err="1"/>
              <a:t>uitspraak</a:t>
            </a:r>
            <a:r>
              <a:rPr lang="en-US" dirty="0"/>
              <a:t>, want </a:t>
            </a:r>
            <a:r>
              <a:rPr lang="en-US" dirty="0" err="1"/>
              <a:t>er</a:t>
            </a:r>
            <a:r>
              <a:rPr lang="en-US" dirty="0"/>
              <a:t> </a:t>
            </a:r>
            <a:r>
              <a:rPr lang="en-US" dirty="0" err="1"/>
              <a:t>staat</a:t>
            </a:r>
            <a:r>
              <a:rPr lang="en-US" dirty="0"/>
              <a:t> </a:t>
            </a:r>
            <a:r>
              <a:rPr lang="en-US" dirty="0" err="1"/>
              <a:t>voor</a:t>
            </a:r>
            <a:r>
              <a:rPr lang="en-US" dirty="0"/>
              <a:t> de rest </a:t>
            </a:r>
            <a:r>
              <a:rPr lang="en-US" dirty="0" err="1"/>
              <a:t>niet</a:t>
            </a:r>
            <a:r>
              <a:rPr lang="en-US" dirty="0"/>
              <a:t> hoe dan </a:t>
            </a:r>
            <a:r>
              <a:rPr lang="en-US" dirty="0" err="1"/>
              <a:t>en</a:t>
            </a:r>
            <a:r>
              <a:rPr lang="en-US" dirty="0"/>
              <a:t> het </a:t>
            </a:r>
            <a:r>
              <a:rPr lang="en-US" dirty="0" err="1"/>
              <a:t>zijn</a:t>
            </a:r>
            <a:r>
              <a:rPr lang="en-US" dirty="0"/>
              <a:t> parameters die </a:t>
            </a:r>
            <a:r>
              <a:rPr lang="en-US" dirty="0" err="1"/>
              <a:t>een</a:t>
            </a:r>
            <a:r>
              <a:rPr lang="en-US" dirty="0"/>
              <a:t> </a:t>
            </a:r>
            <a:r>
              <a:rPr lang="en-US" dirty="0" err="1"/>
              <a:t>stuk</a:t>
            </a:r>
            <a:r>
              <a:rPr lang="en-US" dirty="0"/>
              <a:t> </a:t>
            </a:r>
            <a:r>
              <a:rPr lang="en-US" dirty="0" err="1"/>
              <a:t>lastiger</a:t>
            </a:r>
            <a:r>
              <a:rPr lang="en-US" dirty="0"/>
              <a:t> </a:t>
            </a:r>
            <a:r>
              <a:rPr lang="en-US" dirty="0" err="1"/>
              <a:t>te</a:t>
            </a:r>
            <a:r>
              <a:rPr lang="en-US" dirty="0"/>
              <a:t> </a:t>
            </a:r>
            <a:r>
              <a:rPr lang="en-US" dirty="0" err="1"/>
              <a:t>quantificeren</a:t>
            </a:r>
            <a:r>
              <a:rPr lang="en-US" dirty="0"/>
              <a:t> </a:t>
            </a:r>
            <a:r>
              <a:rPr lang="en-US" dirty="0" err="1"/>
              <a:t>zijn</a:t>
            </a:r>
            <a:r>
              <a:rPr lang="en-US" dirty="0"/>
              <a:t>. </a:t>
            </a:r>
          </a:p>
          <a:p>
            <a:r>
              <a:rPr lang="en-US" dirty="0" err="1"/>
              <a:t>Wel</a:t>
            </a:r>
            <a:r>
              <a:rPr lang="en-US" dirty="0"/>
              <a:t> </a:t>
            </a:r>
            <a:r>
              <a:rPr lang="en-US" dirty="0" err="1"/>
              <a:t>lijkt</a:t>
            </a:r>
            <a:r>
              <a:rPr lang="en-US" dirty="0"/>
              <a:t> de </a:t>
            </a:r>
            <a:r>
              <a:rPr lang="en-US" dirty="0" err="1"/>
              <a:t>therapietrouw</a:t>
            </a:r>
            <a:r>
              <a:rPr lang="en-US" dirty="0"/>
              <a:t> </a:t>
            </a:r>
            <a:r>
              <a:rPr lang="en-US" dirty="0" err="1"/>
              <a:t>beter</a:t>
            </a:r>
            <a:r>
              <a:rPr lang="en-US" dirty="0"/>
              <a:t> </a:t>
            </a:r>
            <a:r>
              <a:rPr lang="en-US" dirty="0" err="1"/>
              <a:t>als</a:t>
            </a:r>
            <a:r>
              <a:rPr lang="en-US" dirty="0"/>
              <a:t> de patient </a:t>
            </a:r>
            <a:r>
              <a:rPr lang="en-US" dirty="0" err="1"/>
              <a:t>betrokken</a:t>
            </a:r>
            <a:r>
              <a:rPr lang="en-US" dirty="0"/>
              <a:t> </a:t>
            </a:r>
            <a:r>
              <a:rPr lang="en-US" dirty="0" err="1"/>
              <a:t>wordt</a:t>
            </a:r>
            <a:r>
              <a:rPr lang="en-US" dirty="0"/>
              <a:t> </a:t>
            </a:r>
            <a:r>
              <a:rPr lang="en-US" dirty="0" err="1"/>
              <a:t>bij</a:t>
            </a:r>
            <a:r>
              <a:rPr lang="en-US" dirty="0"/>
              <a:t> de </a:t>
            </a:r>
            <a:r>
              <a:rPr lang="en-US" dirty="0" err="1"/>
              <a:t>keuze</a:t>
            </a:r>
            <a:r>
              <a:rPr lang="en-US" dirty="0"/>
              <a:t>.</a:t>
            </a:r>
            <a:endParaRPr lang="nl-NL" dirty="0"/>
          </a:p>
        </p:txBody>
      </p:sp>
      <p:sp>
        <p:nvSpPr>
          <p:cNvPr id="4" name="Slide Number Placeholder 3"/>
          <p:cNvSpPr>
            <a:spLocks noGrp="1"/>
          </p:cNvSpPr>
          <p:nvPr>
            <p:ph type="sldNum" sz="quarter" idx="10"/>
          </p:nvPr>
        </p:nvSpPr>
        <p:spPr/>
        <p:txBody>
          <a:bodyPr/>
          <a:lstStyle/>
          <a:p>
            <a:fld id="{8A2FF150-373D-4FE7-972F-29198D74889C}" type="slidenum">
              <a:rPr lang="nl-NL" smtClean="0"/>
              <a:t>21</a:t>
            </a:fld>
            <a:endParaRPr lang="nl-NL"/>
          </a:p>
        </p:txBody>
      </p:sp>
    </p:spTree>
    <p:extLst>
      <p:ext uri="{BB962C8B-B14F-4D97-AF65-F5344CB8AC3E}">
        <p14:creationId xmlns:p14="http://schemas.microsoft.com/office/powerpoint/2010/main" val="2727780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B622EB1-9E56-453F-BF5A-08B408D2378B}"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D058B6-96C6-4816-AD37-A067F8F69026}" type="slidenum">
              <a:rPr lang="en-GB" smtClean="0"/>
              <a:t>‹nr.›</a:t>
            </a:fld>
            <a:endParaRPr lang="en-GB"/>
          </a:p>
        </p:txBody>
      </p:sp>
    </p:spTree>
    <p:extLst>
      <p:ext uri="{BB962C8B-B14F-4D97-AF65-F5344CB8AC3E}">
        <p14:creationId xmlns:p14="http://schemas.microsoft.com/office/powerpoint/2010/main" val="1325710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B622EB1-9E56-453F-BF5A-08B408D2378B}"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D058B6-96C6-4816-AD37-A067F8F69026}" type="slidenum">
              <a:rPr lang="en-GB" smtClean="0"/>
              <a:t>‹nr.›</a:t>
            </a:fld>
            <a:endParaRPr lang="en-GB"/>
          </a:p>
        </p:txBody>
      </p:sp>
    </p:spTree>
    <p:extLst>
      <p:ext uri="{BB962C8B-B14F-4D97-AF65-F5344CB8AC3E}">
        <p14:creationId xmlns:p14="http://schemas.microsoft.com/office/powerpoint/2010/main" val="3942134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B622EB1-9E56-453F-BF5A-08B408D2378B}"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D058B6-96C6-4816-AD37-A067F8F69026}" type="slidenum">
              <a:rPr lang="en-GB" smtClean="0"/>
              <a:t>‹nr.›</a:t>
            </a:fld>
            <a:endParaRPr lang="en-GB"/>
          </a:p>
        </p:txBody>
      </p:sp>
    </p:spTree>
    <p:extLst>
      <p:ext uri="{BB962C8B-B14F-4D97-AF65-F5344CB8AC3E}">
        <p14:creationId xmlns:p14="http://schemas.microsoft.com/office/powerpoint/2010/main" val="662717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82551" y="98438"/>
            <a:ext cx="7385050" cy="378245"/>
          </a:xfrm>
        </p:spPr>
        <p:txBody>
          <a:bodyPr/>
          <a:lstStyle>
            <a:lvl1pPr>
              <a:defRPr/>
            </a:lvl1pPr>
          </a:lstStyle>
          <a:p>
            <a:r>
              <a:rPr lang="nl-NL" dirty="0"/>
              <a:t>Klik om de stijl te bewerken</a:t>
            </a:r>
          </a:p>
        </p:txBody>
      </p:sp>
      <p:sp>
        <p:nvSpPr>
          <p:cNvPr id="3" name="Inhaltsplatzhalter 2"/>
          <p:cNvSpPr>
            <a:spLocks noGrp="1"/>
          </p:cNvSpPr>
          <p:nvPr>
            <p:ph idx="1"/>
          </p:nvPr>
        </p:nvSpPr>
        <p:spPr>
          <a:xfrm>
            <a:off x="179389" y="990603"/>
            <a:ext cx="8856662" cy="5113339"/>
          </a:xfrm>
        </p:spPr>
        <p:txBody>
          <a:bodyPr/>
          <a:lstStyle>
            <a:lvl1pPr>
              <a:defRPr>
                <a:solidFill>
                  <a:srgbClr val="00266E"/>
                </a:solidFill>
              </a:defRPr>
            </a:lvl1pPr>
            <a:lvl2pPr>
              <a:defRPr>
                <a:solidFill>
                  <a:srgbClr val="00266E"/>
                </a:solidFill>
              </a:defRPr>
            </a:lvl2pPr>
            <a:lvl3pPr>
              <a:defRPr>
                <a:solidFill>
                  <a:srgbClr val="00266E"/>
                </a:solidFill>
              </a:defRPr>
            </a:lvl3pPr>
            <a:lvl4pPr>
              <a:defRPr>
                <a:solidFill>
                  <a:srgbClr val="00266E"/>
                </a:solidFill>
              </a:defRPr>
            </a:lvl4pPr>
            <a:lvl5pPr>
              <a:defRPr>
                <a:solidFill>
                  <a:srgbClr val="00266E"/>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de-DE" dirty="0"/>
          </a:p>
        </p:txBody>
      </p:sp>
      <p:sp>
        <p:nvSpPr>
          <p:cNvPr id="8" name="Tijdelijke aanduiding voor inhoud 7"/>
          <p:cNvSpPr>
            <a:spLocks noGrp="1"/>
          </p:cNvSpPr>
          <p:nvPr>
            <p:ph sz="quarter" idx="10"/>
          </p:nvPr>
        </p:nvSpPr>
        <p:spPr>
          <a:xfrm>
            <a:off x="107962" y="549288"/>
            <a:ext cx="7343775" cy="358775"/>
          </a:xfrm>
        </p:spPr>
        <p:txBody>
          <a:bodyPr/>
          <a:lstStyle>
            <a:lvl1pPr marL="0" indent="0">
              <a:buNone/>
              <a:defRPr sz="1050">
                <a:solidFill>
                  <a:schemeClr val="bg1">
                    <a:lumMod val="50000"/>
                  </a:schemeClr>
                </a:solidFill>
              </a:defRPr>
            </a:lvl1pPr>
          </a:lstStyle>
          <a:p>
            <a:pPr lvl="0"/>
            <a:r>
              <a:rPr lang="nl-NL" dirty="0"/>
              <a:t>Klik om de modelstijlen te bewerken</a:t>
            </a:r>
          </a:p>
        </p:txBody>
      </p:sp>
    </p:spTree>
    <p:extLst>
      <p:ext uri="{BB962C8B-B14F-4D97-AF65-F5344CB8AC3E}">
        <p14:creationId xmlns:p14="http://schemas.microsoft.com/office/powerpoint/2010/main" val="3171468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Zonder voett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dirty="0"/>
          </a:p>
        </p:txBody>
      </p:sp>
      <p:sp>
        <p:nvSpPr>
          <p:cNvPr id="6" name="Rechthoek 5"/>
          <p:cNvSpPr/>
          <p:nvPr userDrawn="1"/>
        </p:nvSpPr>
        <p:spPr bwMode="auto">
          <a:xfrm>
            <a:off x="0" y="6527800"/>
            <a:ext cx="9144000" cy="330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Times" charset="0"/>
              <a:ea typeface="ＭＳ Ｐゴシック" charset="0"/>
            </a:endParaRPr>
          </a:p>
        </p:txBody>
      </p:sp>
      <p:sp>
        <p:nvSpPr>
          <p:cNvPr id="7" name="Tijdelijke aanduiding voor inhoud 2"/>
          <p:cNvSpPr>
            <a:spLocks noGrp="1"/>
          </p:cNvSpPr>
          <p:nvPr>
            <p:ph idx="1"/>
          </p:nvPr>
        </p:nvSpPr>
        <p:spPr>
          <a:xfrm>
            <a:off x="566739" y="1144589"/>
            <a:ext cx="8291512" cy="5373687"/>
          </a:xfrm>
        </p:spPr>
        <p:txBody>
          <a:bodyPr/>
          <a:lstStyle>
            <a:lvl3pPr>
              <a:defRPr sz="135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extLst>
      <p:ext uri="{BB962C8B-B14F-4D97-AF65-F5344CB8AC3E}">
        <p14:creationId xmlns:p14="http://schemas.microsoft.com/office/powerpoint/2010/main" val="443060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el en opsomming">
    <p:spTree>
      <p:nvGrpSpPr>
        <p:cNvPr id="1" name=""/>
        <p:cNvGrpSpPr/>
        <p:nvPr/>
      </p:nvGrpSpPr>
      <p:grpSpPr>
        <a:xfrm>
          <a:off x="0" y="0"/>
          <a:ext cx="0" cy="0"/>
          <a:chOff x="0" y="0"/>
          <a:chExt cx="0" cy="0"/>
        </a:xfrm>
      </p:grpSpPr>
      <p:sp>
        <p:nvSpPr>
          <p:cNvPr id="47" name="Titeltekst"/>
          <p:cNvSpPr txBox="1">
            <a:spLocks noGrp="1"/>
          </p:cNvSpPr>
          <p:nvPr>
            <p:ph type="title"/>
          </p:nvPr>
        </p:nvSpPr>
        <p:spPr>
          <a:prstGeom prst="rect">
            <a:avLst/>
          </a:prstGeom>
        </p:spPr>
        <p:txBody>
          <a:bodyPr/>
          <a:lstStyle/>
          <a:p>
            <a:r>
              <a:t>Titeltekst</a:t>
            </a:r>
          </a:p>
        </p:txBody>
      </p:sp>
      <p:sp>
        <p:nvSpPr>
          <p:cNvPr id="48" name="Hoofdtekst - niveau één…"/>
          <p:cNvSpPr txBox="1">
            <a:spLocks noGrp="1"/>
          </p:cNvSpPr>
          <p:nvPr>
            <p:ph type="body" idx="1"/>
          </p:nvPr>
        </p:nvSpPr>
        <p:spPr>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9" name="Dianummer"/>
          <p:cNvSpPr txBox="1">
            <a:spLocks noGrp="1"/>
          </p:cNvSpPr>
          <p:nvPr>
            <p:ph type="sldNum" sz="quarter" idx="2"/>
          </p:nvPr>
        </p:nvSpPr>
        <p:spPr>
          <a:xfrm>
            <a:off x="4437983" y="6500813"/>
            <a:ext cx="259105" cy="267891"/>
          </a:xfrm>
          <a:prstGeom prst="rect">
            <a:avLst/>
          </a:prstGeom>
        </p:spPr>
        <p:txBody>
          <a:bodyPr anchor="t"/>
          <a:lstStyle/>
          <a:p>
            <a:fld id="{86CB4B4D-7CA3-9044-876B-883B54F8677D}" type="slidenum">
              <a:t>‹nr.›</a:t>
            </a:fld>
            <a:endParaRPr/>
          </a:p>
        </p:txBody>
      </p:sp>
    </p:spTree>
    <p:extLst>
      <p:ext uri="{BB962C8B-B14F-4D97-AF65-F5344CB8AC3E}">
        <p14:creationId xmlns:p14="http://schemas.microsoft.com/office/powerpoint/2010/main" val="331270994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nl-NL"/>
              <a:t>Klik om de stijl te bewerken</a:t>
            </a:r>
          </a:p>
        </p:txBody>
      </p:sp>
      <p:sp>
        <p:nvSpPr>
          <p:cNvPr id="3" name="Ond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55BB539D-0D40-4BFE-A58A-C4F19AAF43C8}" type="datetimeFigureOut">
              <a:rPr lang="nl-NL" smtClean="0">
                <a:solidFill>
                  <a:prstClr val="black">
                    <a:tint val="75000"/>
                  </a:prstClr>
                </a:solidFill>
              </a:rPr>
              <a:pPr/>
              <a:t>18-3-2020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21C85F11-76FC-4D15-8239-C098B079501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479320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5BB539D-0D40-4BFE-A58A-C4F19AAF43C8}" type="datetimeFigureOut">
              <a:rPr lang="nl-NL" smtClean="0">
                <a:solidFill>
                  <a:prstClr val="black">
                    <a:tint val="75000"/>
                  </a:prstClr>
                </a:solidFill>
              </a:rPr>
              <a:pPr/>
              <a:t>18-3-2020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21C85F11-76FC-4D15-8239-C098B079501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198150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nl-NL"/>
              <a:t>Klik om de stijl te bewerken</a:t>
            </a:r>
          </a:p>
        </p:txBody>
      </p:sp>
      <p:sp>
        <p:nvSpPr>
          <p:cNvPr id="3" name="Tijdelijke aanduiding voor teks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55BB539D-0D40-4BFE-A58A-C4F19AAF43C8}" type="datetimeFigureOut">
              <a:rPr lang="nl-NL" smtClean="0">
                <a:solidFill>
                  <a:prstClr val="black">
                    <a:tint val="75000"/>
                  </a:prstClr>
                </a:solidFill>
              </a:rPr>
              <a:pPr/>
              <a:t>18-3-2020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21C85F11-76FC-4D15-8239-C098B079501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081672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86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291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55BB539D-0D40-4BFE-A58A-C4F19AAF43C8}" type="datetimeFigureOut">
              <a:rPr lang="nl-NL" smtClean="0">
                <a:solidFill>
                  <a:prstClr val="black">
                    <a:tint val="75000"/>
                  </a:prstClr>
                </a:solidFill>
              </a:rPr>
              <a:pPr/>
              <a:t>18-3-2020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21C85F11-76FC-4D15-8239-C098B079501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998385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nl-NL"/>
              <a:t>Klik om de stijl te bewerken</a:t>
            </a:r>
          </a:p>
        </p:txBody>
      </p:sp>
      <p:sp>
        <p:nvSpPr>
          <p:cNvPr id="3" name="Tijdelijke aanduiding voor teks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4" name="Tijdelijke aanduiding voor inhoud 3"/>
          <p:cNvSpPr>
            <a:spLocks noGrp="1"/>
          </p:cNvSpPr>
          <p:nvPr>
            <p:ph sz="half" idx="2"/>
          </p:nvPr>
        </p:nvSpPr>
        <p:spPr>
          <a:xfrm>
            <a:off x="629842" y="2505075"/>
            <a:ext cx="3868340"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6" name="Tijdelijke aanduiding voor inhoud 5"/>
          <p:cNvSpPr>
            <a:spLocks noGrp="1"/>
          </p:cNvSpPr>
          <p:nvPr>
            <p:ph sz="quarter" idx="4"/>
          </p:nvPr>
        </p:nvSpPr>
        <p:spPr>
          <a:xfrm>
            <a:off x="4629150" y="2505075"/>
            <a:ext cx="3887391"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55BB539D-0D40-4BFE-A58A-C4F19AAF43C8}" type="datetimeFigureOut">
              <a:rPr lang="nl-NL" smtClean="0">
                <a:solidFill>
                  <a:prstClr val="black">
                    <a:tint val="75000"/>
                  </a:prstClr>
                </a:solidFill>
              </a:rPr>
              <a:pPr/>
              <a:t>18-3-2020</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21C85F11-76FC-4D15-8239-C098B079501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57274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B622EB1-9E56-453F-BF5A-08B408D2378B}"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D058B6-96C6-4816-AD37-A067F8F69026}" type="slidenum">
              <a:rPr lang="en-GB" smtClean="0"/>
              <a:t>‹nr.›</a:t>
            </a:fld>
            <a:endParaRPr lang="en-GB"/>
          </a:p>
        </p:txBody>
      </p:sp>
    </p:spTree>
    <p:extLst>
      <p:ext uri="{BB962C8B-B14F-4D97-AF65-F5344CB8AC3E}">
        <p14:creationId xmlns:p14="http://schemas.microsoft.com/office/powerpoint/2010/main" val="474366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55BB539D-0D40-4BFE-A58A-C4F19AAF43C8}" type="datetimeFigureOut">
              <a:rPr lang="nl-NL" smtClean="0">
                <a:solidFill>
                  <a:prstClr val="black">
                    <a:tint val="75000"/>
                  </a:prstClr>
                </a:solidFill>
              </a:rPr>
              <a:pPr/>
              <a:t>18-3-2020</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21C85F11-76FC-4D15-8239-C098B079501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460395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5BB539D-0D40-4BFE-A58A-C4F19AAF43C8}" type="datetimeFigureOut">
              <a:rPr lang="nl-NL" smtClean="0">
                <a:solidFill>
                  <a:prstClr val="black">
                    <a:tint val="75000"/>
                  </a:prstClr>
                </a:solidFill>
              </a:rPr>
              <a:pPr/>
              <a:t>18-3-2020</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21C85F11-76FC-4D15-8239-C098B079501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409446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nl-NL"/>
              <a:t>Klik om de stijl te bewerken</a:t>
            </a:r>
          </a:p>
        </p:txBody>
      </p:sp>
      <p:sp>
        <p:nvSpPr>
          <p:cNvPr id="3" name="Tijdelijke aanduiding voor inhoud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55BB539D-0D40-4BFE-A58A-C4F19AAF43C8}" type="datetimeFigureOut">
              <a:rPr lang="nl-NL" smtClean="0">
                <a:solidFill>
                  <a:prstClr val="black">
                    <a:tint val="75000"/>
                  </a:prstClr>
                </a:solidFill>
              </a:rPr>
              <a:pPr/>
              <a:t>18-3-2020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21C85F11-76FC-4D15-8239-C098B079501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691804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nl-NL"/>
              <a:t>Klik om de stijl te bewerken</a:t>
            </a:r>
          </a:p>
        </p:txBody>
      </p:sp>
      <p:sp>
        <p:nvSpPr>
          <p:cNvPr id="3" name="Tijdelijke aanduiding voor afbeelding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55BB539D-0D40-4BFE-A58A-C4F19AAF43C8}" type="datetimeFigureOut">
              <a:rPr lang="nl-NL" smtClean="0">
                <a:solidFill>
                  <a:prstClr val="black">
                    <a:tint val="75000"/>
                  </a:prstClr>
                </a:solidFill>
              </a:rPr>
              <a:pPr/>
              <a:t>18-3-2020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21C85F11-76FC-4D15-8239-C098B079501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770832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5BB539D-0D40-4BFE-A58A-C4F19AAF43C8}" type="datetimeFigureOut">
              <a:rPr lang="nl-NL" smtClean="0">
                <a:solidFill>
                  <a:prstClr val="black">
                    <a:tint val="75000"/>
                  </a:prstClr>
                </a:solidFill>
              </a:rPr>
              <a:pPr/>
              <a:t>18-3-2020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21C85F11-76FC-4D15-8239-C098B079501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9340960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5" y="365125"/>
            <a:ext cx="1971675"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8650" y="365125"/>
            <a:ext cx="5800725"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5BB539D-0D40-4BFE-A58A-C4F19AAF43C8}" type="datetimeFigureOut">
              <a:rPr lang="nl-NL" smtClean="0">
                <a:solidFill>
                  <a:prstClr val="black">
                    <a:tint val="75000"/>
                  </a:prstClr>
                </a:solidFill>
              </a:rPr>
              <a:pPr/>
              <a:t>18-3-2020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21C85F11-76FC-4D15-8239-C098B079501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625358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622EB1-9E56-453F-BF5A-08B408D2378B}"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D058B6-96C6-4816-AD37-A067F8F69026}" type="slidenum">
              <a:rPr lang="en-GB" smtClean="0"/>
              <a:t>‹nr.›</a:t>
            </a:fld>
            <a:endParaRPr lang="en-GB"/>
          </a:p>
        </p:txBody>
      </p:sp>
    </p:spTree>
    <p:extLst>
      <p:ext uri="{BB962C8B-B14F-4D97-AF65-F5344CB8AC3E}">
        <p14:creationId xmlns:p14="http://schemas.microsoft.com/office/powerpoint/2010/main" val="121870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B622EB1-9E56-453F-BF5A-08B408D2378B}"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D058B6-96C6-4816-AD37-A067F8F69026}" type="slidenum">
              <a:rPr lang="en-GB" smtClean="0"/>
              <a:t>‹nr.›</a:t>
            </a:fld>
            <a:endParaRPr lang="en-GB"/>
          </a:p>
        </p:txBody>
      </p:sp>
    </p:spTree>
    <p:extLst>
      <p:ext uri="{BB962C8B-B14F-4D97-AF65-F5344CB8AC3E}">
        <p14:creationId xmlns:p14="http://schemas.microsoft.com/office/powerpoint/2010/main" val="693103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B622EB1-9E56-453F-BF5A-08B408D2378B}" type="datetimeFigureOut">
              <a:rPr lang="en-GB" smtClean="0"/>
              <a:t>18/03/2020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D058B6-96C6-4816-AD37-A067F8F69026}" type="slidenum">
              <a:rPr lang="en-GB" smtClean="0"/>
              <a:t>‹nr.›</a:t>
            </a:fld>
            <a:endParaRPr lang="en-GB"/>
          </a:p>
        </p:txBody>
      </p:sp>
    </p:spTree>
    <p:extLst>
      <p:ext uri="{BB962C8B-B14F-4D97-AF65-F5344CB8AC3E}">
        <p14:creationId xmlns:p14="http://schemas.microsoft.com/office/powerpoint/2010/main" val="3281972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B622EB1-9E56-453F-BF5A-08B408D2378B}" type="datetimeFigureOut">
              <a:rPr lang="en-GB" smtClean="0"/>
              <a:t>18/03/2020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D058B6-96C6-4816-AD37-A067F8F69026}" type="slidenum">
              <a:rPr lang="en-GB" smtClean="0"/>
              <a:t>‹nr.›</a:t>
            </a:fld>
            <a:endParaRPr lang="en-GB"/>
          </a:p>
        </p:txBody>
      </p:sp>
    </p:spTree>
    <p:extLst>
      <p:ext uri="{BB962C8B-B14F-4D97-AF65-F5344CB8AC3E}">
        <p14:creationId xmlns:p14="http://schemas.microsoft.com/office/powerpoint/2010/main" val="2741104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622EB1-9E56-453F-BF5A-08B408D2378B}" type="datetimeFigureOut">
              <a:rPr lang="en-GB" smtClean="0"/>
              <a:t>18/03/2020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D058B6-96C6-4816-AD37-A067F8F69026}" type="slidenum">
              <a:rPr lang="en-GB" smtClean="0"/>
              <a:t>‹nr.›</a:t>
            </a:fld>
            <a:endParaRPr lang="en-GB"/>
          </a:p>
        </p:txBody>
      </p:sp>
    </p:spTree>
    <p:extLst>
      <p:ext uri="{BB962C8B-B14F-4D97-AF65-F5344CB8AC3E}">
        <p14:creationId xmlns:p14="http://schemas.microsoft.com/office/powerpoint/2010/main" val="4238352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622EB1-9E56-453F-BF5A-08B408D2378B}"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D058B6-96C6-4816-AD37-A067F8F69026}" type="slidenum">
              <a:rPr lang="en-GB" smtClean="0"/>
              <a:t>‹nr.›</a:t>
            </a:fld>
            <a:endParaRPr lang="en-GB"/>
          </a:p>
        </p:txBody>
      </p:sp>
    </p:spTree>
    <p:extLst>
      <p:ext uri="{BB962C8B-B14F-4D97-AF65-F5344CB8AC3E}">
        <p14:creationId xmlns:p14="http://schemas.microsoft.com/office/powerpoint/2010/main" val="177120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622EB1-9E56-453F-BF5A-08B408D2378B}"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D058B6-96C6-4816-AD37-A067F8F69026}" type="slidenum">
              <a:rPr lang="en-GB" smtClean="0"/>
              <a:t>‹nr.›</a:t>
            </a:fld>
            <a:endParaRPr lang="en-GB"/>
          </a:p>
        </p:txBody>
      </p:sp>
    </p:spTree>
    <p:extLst>
      <p:ext uri="{BB962C8B-B14F-4D97-AF65-F5344CB8AC3E}">
        <p14:creationId xmlns:p14="http://schemas.microsoft.com/office/powerpoint/2010/main" val="2248138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622EB1-9E56-453F-BF5A-08B408D2378B}" type="datetimeFigureOut">
              <a:rPr lang="en-GB" smtClean="0"/>
              <a:t>18/03/2020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D058B6-96C6-4816-AD37-A067F8F69026}" type="slidenum">
              <a:rPr lang="en-GB" smtClean="0"/>
              <a:t>‹nr.›</a:t>
            </a:fld>
            <a:endParaRPr lang="en-GB"/>
          </a:p>
        </p:txBody>
      </p:sp>
    </p:spTree>
    <p:extLst>
      <p:ext uri="{BB962C8B-B14F-4D97-AF65-F5344CB8AC3E}">
        <p14:creationId xmlns:p14="http://schemas.microsoft.com/office/powerpoint/2010/main" val="2868619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5BB539D-0D40-4BFE-A58A-C4F19AAF43C8}" type="datetimeFigureOut">
              <a:rPr lang="nl-NL" smtClean="0">
                <a:solidFill>
                  <a:prstClr val="black">
                    <a:tint val="75000"/>
                  </a:prstClr>
                </a:solidFill>
              </a:rPr>
              <a:pPr/>
              <a:t>18-3-2020</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1C85F11-76FC-4D15-8239-C098B079501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07658593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9" Type="http://schemas.openxmlformats.org/officeDocument/2006/relationships/image" Target="../media/image45.png"/><Relationship Id="rId21" Type="http://schemas.openxmlformats.org/officeDocument/2006/relationships/image" Target="../media/image27.png"/><Relationship Id="rId34" Type="http://schemas.openxmlformats.org/officeDocument/2006/relationships/image" Target="../media/image40.png"/><Relationship Id="rId42" Type="http://schemas.openxmlformats.org/officeDocument/2006/relationships/image" Target="../media/image48.png"/><Relationship Id="rId47" Type="http://schemas.openxmlformats.org/officeDocument/2006/relationships/image" Target="../media/image53.png"/><Relationship Id="rId50" Type="http://schemas.openxmlformats.org/officeDocument/2006/relationships/image" Target="../media/image56.png"/><Relationship Id="rId55" Type="http://schemas.openxmlformats.org/officeDocument/2006/relationships/image" Target="../media/image61.png"/><Relationship Id="rId63" Type="http://schemas.openxmlformats.org/officeDocument/2006/relationships/image" Target="../media/image69.png"/><Relationship Id="rId68" Type="http://schemas.openxmlformats.org/officeDocument/2006/relationships/image" Target="../media/image74.png"/><Relationship Id="rId76" Type="http://schemas.openxmlformats.org/officeDocument/2006/relationships/image" Target="../media/image82.png"/><Relationship Id="rId84" Type="http://schemas.openxmlformats.org/officeDocument/2006/relationships/image" Target="../media/image90.png"/><Relationship Id="rId7" Type="http://schemas.openxmlformats.org/officeDocument/2006/relationships/image" Target="../media/image13.png"/><Relationship Id="rId71" Type="http://schemas.openxmlformats.org/officeDocument/2006/relationships/image" Target="../media/image77.png"/><Relationship Id="rId2" Type="http://schemas.openxmlformats.org/officeDocument/2006/relationships/notesSlide" Target="../notesSlides/notesSlide7.xml"/><Relationship Id="rId16" Type="http://schemas.openxmlformats.org/officeDocument/2006/relationships/image" Target="../media/image22.png"/><Relationship Id="rId29" Type="http://schemas.openxmlformats.org/officeDocument/2006/relationships/image" Target="../media/image35.png"/><Relationship Id="rId11" Type="http://schemas.openxmlformats.org/officeDocument/2006/relationships/image" Target="../media/image17.png"/><Relationship Id="rId24" Type="http://schemas.openxmlformats.org/officeDocument/2006/relationships/image" Target="../media/image30.png"/><Relationship Id="rId32" Type="http://schemas.openxmlformats.org/officeDocument/2006/relationships/image" Target="../media/image38.png"/><Relationship Id="rId37" Type="http://schemas.openxmlformats.org/officeDocument/2006/relationships/image" Target="../media/image43.png"/><Relationship Id="rId40" Type="http://schemas.openxmlformats.org/officeDocument/2006/relationships/image" Target="../media/image46.png"/><Relationship Id="rId45" Type="http://schemas.openxmlformats.org/officeDocument/2006/relationships/image" Target="../media/image51.png"/><Relationship Id="rId53" Type="http://schemas.openxmlformats.org/officeDocument/2006/relationships/image" Target="../media/image59.png"/><Relationship Id="rId58" Type="http://schemas.openxmlformats.org/officeDocument/2006/relationships/image" Target="../media/image64.png"/><Relationship Id="rId66" Type="http://schemas.openxmlformats.org/officeDocument/2006/relationships/image" Target="../media/image72.png"/><Relationship Id="rId74" Type="http://schemas.openxmlformats.org/officeDocument/2006/relationships/image" Target="../media/image80.png"/><Relationship Id="rId79" Type="http://schemas.openxmlformats.org/officeDocument/2006/relationships/image" Target="../media/image85.png"/><Relationship Id="rId5" Type="http://schemas.openxmlformats.org/officeDocument/2006/relationships/image" Target="../media/image11.png"/><Relationship Id="rId61" Type="http://schemas.openxmlformats.org/officeDocument/2006/relationships/image" Target="../media/image67.png"/><Relationship Id="rId82" Type="http://schemas.openxmlformats.org/officeDocument/2006/relationships/image" Target="../media/image88.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 Id="rId35" Type="http://schemas.openxmlformats.org/officeDocument/2006/relationships/image" Target="../media/image41.png"/><Relationship Id="rId43" Type="http://schemas.openxmlformats.org/officeDocument/2006/relationships/image" Target="../media/image49.png"/><Relationship Id="rId48" Type="http://schemas.openxmlformats.org/officeDocument/2006/relationships/image" Target="../media/image54.png"/><Relationship Id="rId56" Type="http://schemas.openxmlformats.org/officeDocument/2006/relationships/image" Target="../media/image62.png"/><Relationship Id="rId64" Type="http://schemas.openxmlformats.org/officeDocument/2006/relationships/image" Target="../media/image70.png"/><Relationship Id="rId69" Type="http://schemas.openxmlformats.org/officeDocument/2006/relationships/image" Target="../media/image75.png"/><Relationship Id="rId77" Type="http://schemas.openxmlformats.org/officeDocument/2006/relationships/image" Target="../media/image83.png"/><Relationship Id="rId8" Type="http://schemas.openxmlformats.org/officeDocument/2006/relationships/image" Target="../media/image14.png"/><Relationship Id="rId51" Type="http://schemas.openxmlformats.org/officeDocument/2006/relationships/image" Target="../media/image57.png"/><Relationship Id="rId72" Type="http://schemas.openxmlformats.org/officeDocument/2006/relationships/image" Target="../media/image78.png"/><Relationship Id="rId80" Type="http://schemas.openxmlformats.org/officeDocument/2006/relationships/image" Target="../media/image86.png"/><Relationship Id="rId85" Type="http://schemas.openxmlformats.org/officeDocument/2006/relationships/image" Target="../media/image1.png"/><Relationship Id="rId3" Type="http://schemas.openxmlformats.org/officeDocument/2006/relationships/image" Target="../media/image9.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33" Type="http://schemas.openxmlformats.org/officeDocument/2006/relationships/image" Target="../media/image39.png"/><Relationship Id="rId38" Type="http://schemas.openxmlformats.org/officeDocument/2006/relationships/image" Target="../media/image44.png"/><Relationship Id="rId46" Type="http://schemas.openxmlformats.org/officeDocument/2006/relationships/image" Target="../media/image52.png"/><Relationship Id="rId59" Type="http://schemas.openxmlformats.org/officeDocument/2006/relationships/image" Target="../media/image65.png"/><Relationship Id="rId67" Type="http://schemas.openxmlformats.org/officeDocument/2006/relationships/image" Target="../media/image73.png"/><Relationship Id="rId20" Type="http://schemas.openxmlformats.org/officeDocument/2006/relationships/image" Target="../media/image26.png"/><Relationship Id="rId41" Type="http://schemas.openxmlformats.org/officeDocument/2006/relationships/image" Target="../media/image47.png"/><Relationship Id="rId54" Type="http://schemas.openxmlformats.org/officeDocument/2006/relationships/image" Target="../media/image60.png"/><Relationship Id="rId62" Type="http://schemas.openxmlformats.org/officeDocument/2006/relationships/image" Target="../media/image68.png"/><Relationship Id="rId70" Type="http://schemas.openxmlformats.org/officeDocument/2006/relationships/image" Target="../media/image76.png"/><Relationship Id="rId75" Type="http://schemas.openxmlformats.org/officeDocument/2006/relationships/image" Target="../media/image81.png"/><Relationship Id="rId83" Type="http://schemas.openxmlformats.org/officeDocument/2006/relationships/image" Target="../media/image89.png"/><Relationship Id="rId1" Type="http://schemas.openxmlformats.org/officeDocument/2006/relationships/slideLayout" Target="../slideLayouts/slideLayout7.xml"/><Relationship Id="rId6" Type="http://schemas.openxmlformats.org/officeDocument/2006/relationships/image" Target="../media/image12.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36" Type="http://schemas.openxmlformats.org/officeDocument/2006/relationships/image" Target="../media/image42.png"/><Relationship Id="rId49" Type="http://schemas.openxmlformats.org/officeDocument/2006/relationships/image" Target="../media/image55.png"/><Relationship Id="rId57" Type="http://schemas.openxmlformats.org/officeDocument/2006/relationships/image" Target="../media/image63.png"/><Relationship Id="rId10" Type="http://schemas.openxmlformats.org/officeDocument/2006/relationships/image" Target="../media/image16.png"/><Relationship Id="rId31" Type="http://schemas.openxmlformats.org/officeDocument/2006/relationships/image" Target="../media/image37.png"/><Relationship Id="rId44" Type="http://schemas.openxmlformats.org/officeDocument/2006/relationships/image" Target="../media/image50.png"/><Relationship Id="rId52" Type="http://schemas.openxmlformats.org/officeDocument/2006/relationships/image" Target="../media/image58.png"/><Relationship Id="rId60" Type="http://schemas.openxmlformats.org/officeDocument/2006/relationships/image" Target="../media/image66.png"/><Relationship Id="rId65" Type="http://schemas.openxmlformats.org/officeDocument/2006/relationships/image" Target="../media/image71.png"/><Relationship Id="rId73" Type="http://schemas.openxmlformats.org/officeDocument/2006/relationships/image" Target="../media/image79.png"/><Relationship Id="rId78" Type="http://schemas.openxmlformats.org/officeDocument/2006/relationships/image" Target="../media/image84.png"/><Relationship Id="rId81" Type="http://schemas.openxmlformats.org/officeDocument/2006/relationships/image" Target="../media/image8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sfk.nl/webrapportages/voorpagina3/ppastma/antwoorden/antwoord%205" TargetMode="External"/><Relationship Id="rId3" Type="http://schemas.openxmlformats.org/officeDocument/2006/relationships/hyperlink" Target="mailto:Vincent.Thio@zorgenzekerheid.nl" TargetMode="External"/><Relationship Id="rId7" Type="http://schemas.openxmlformats.org/officeDocument/2006/relationships/hyperlink" Target="https://www.sfk.nl/webrapportages/voorpagina3/ppastma/antwoorden/antwoord%20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sfk.nl/webrapportages/voorpagina3/ppastma/antwoorden/antwoord%203" TargetMode="External"/><Relationship Id="rId5" Type="http://schemas.openxmlformats.org/officeDocument/2006/relationships/hyperlink" Target="https://www.sfk.nl/webrapportages/voorpagina3/ppastma/antwoorden/antwoord%202" TargetMode="External"/><Relationship Id="rId4" Type="http://schemas.openxmlformats.org/officeDocument/2006/relationships/hyperlink" Target="https://www.sfk.nl/webrapportages/voorpagina3/ppastma/antwoorden/antwoord%20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hyperlink" Target="https://www.youtube.com/watch?v=bGCfCGw9h24"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3" Type="http://schemas.openxmlformats.org/officeDocument/2006/relationships/image" Target="../media/image103.jpeg"/><Relationship Id="rId18" Type="http://schemas.openxmlformats.org/officeDocument/2006/relationships/image" Target="../media/image108.png"/><Relationship Id="rId26" Type="http://schemas.openxmlformats.org/officeDocument/2006/relationships/image" Target="../media/image116.jpeg"/><Relationship Id="rId39" Type="http://schemas.openxmlformats.org/officeDocument/2006/relationships/image" Target="../media/image129.png"/><Relationship Id="rId21" Type="http://schemas.openxmlformats.org/officeDocument/2006/relationships/image" Target="../media/image111.jpeg"/><Relationship Id="rId34" Type="http://schemas.openxmlformats.org/officeDocument/2006/relationships/image" Target="../media/image124.png"/><Relationship Id="rId42" Type="http://schemas.openxmlformats.org/officeDocument/2006/relationships/image" Target="../media/image132.png"/><Relationship Id="rId47" Type="http://schemas.openxmlformats.org/officeDocument/2006/relationships/image" Target="../media/image137.png"/><Relationship Id="rId50" Type="http://schemas.openxmlformats.org/officeDocument/2006/relationships/image" Target="../media/image140.jpeg"/><Relationship Id="rId55" Type="http://schemas.openxmlformats.org/officeDocument/2006/relationships/image" Target="../media/image145.jpeg"/><Relationship Id="rId63" Type="http://schemas.openxmlformats.org/officeDocument/2006/relationships/image" Target="../media/image1.png"/><Relationship Id="rId7" Type="http://schemas.openxmlformats.org/officeDocument/2006/relationships/image" Target="../media/image97.jpeg"/><Relationship Id="rId2" Type="http://schemas.openxmlformats.org/officeDocument/2006/relationships/notesSlide" Target="../notesSlides/notesSlide10.xml"/><Relationship Id="rId16" Type="http://schemas.openxmlformats.org/officeDocument/2006/relationships/image" Target="../media/image106.png"/><Relationship Id="rId20" Type="http://schemas.openxmlformats.org/officeDocument/2006/relationships/image" Target="../media/image110.png"/><Relationship Id="rId29" Type="http://schemas.openxmlformats.org/officeDocument/2006/relationships/image" Target="../media/image119.jpeg"/><Relationship Id="rId41" Type="http://schemas.openxmlformats.org/officeDocument/2006/relationships/image" Target="../media/image131.png"/><Relationship Id="rId54" Type="http://schemas.openxmlformats.org/officeDocument/2006/relationships/image" Target="../media/image144.jpeg"/><Relationship Id="rId62" Type="http://schemas.openxmlformats.org/officeDocument/2006/relationships/image" Target="../media/image152.png"/><Relationship Id="rId1" Type="http://schemas.openxmlformats.org/officeDocument/2006/relationships/slideLayout" Target="../slideLayouts/slideLayout7.xml"/><Relationship Id="rId6" Type="http://schemas.openxmlformats.org/officeDocument/2006/relationships/image" Target="../media/image96.png"/><Relationship Id="rId11" Type="http://schemas.openxmlformats.org/officeDocument/2006/relationships/image" Target="../media/image101.png"/><Relationship Id="rId24" Type="http://schemas.openxmlformats.org/officeDocument/2006/relationships/image" Target="../media/image114.jpeg"/><Relationship Id="rId32" Type="http://schemas.openxmlformats.org/officeDocument/2006/relationships/image" Target="../media/image122.jpeg"/><Relationship Id="rId37" Type="http://schemas.openxmlformats.org/officeDocument/2006/relationships/image" Target="../media/image127.jpeg"/><Relationship Id="rId40" Type="http://schemas.openxmlformats.org/officeDocument/2006/relationships/image" Target="../media/image130.png"/><Relationship Id="rId45" Type="http://schemas.openxmlformats.org/officeDocument/2006/relationships/image" Target="../media/image135.jpeg"/><Relationship Id="rId53" Type="http://schemas.openxmlformats.org/officeDocument/2006/relationships/image" Target="../media/image143.png"/><Relationship Id="rId58" Type="http://schemas.openxmlformats.org/officeDocument/2006/relationships/image" Target="../media/image148.jpeg"/><Relationship Id="rId5" Type="http://schemas.openxmlformats.org/officeDocument/2006/relationships/image" Target="../media/image95.png"/><Relationship Id="rId15" Type="http://schemas.openxmlformats.org/officeDocument/2006/relationships/image" Target="../media/image105.png"/><Relationship Id="rId23" Type="http://schemas.openxmlformats.org/officeDocument/2006/relationships/image" Target="../media/image113.png"/><Relationship Id="rId28" Type="http://schemas.openxmlformats.org/officeDocument/2006/relationships/image" Target="../media/image118.jpeg"/><Relationship Id="rId36" Type="http://schemas.openxmlformats.org/officeDocument/2006/relationships/image" Target="../media/image126.png"/><Relationship Id="rId49" Type="http://schemas.openxmlformats.org/officeDocument/2006/relationships/image" Target="../media/image139.jpeg"/><Relationship Id="rId57" Type="http://schemas.openxmlformats.org/officeDocument/2006/relationships/image" Target="../media/image147.jpeg"/><Relationship Id="rId61" Type="http://schemas.openxmlformats.org/officeDocument/2006/relationships/image" Target="../media/image151.png"/><Relationship Id="rId10" Type="http://schemas.openxmlformats.org/officeDocument/2006/relationships/image" Target="../media/image100.jpeg"/><Relationship Id="rId19" Type="http://schemas.openxmlformats.org/officeDocument/2006/relationships/image" Target="../media/image109.jpeg"/><Relationship Id="rId31" Type="http://schemas.openxmlformats.org/officeDocument/2006/relationships/image" Target="../media/image121.jpeg"/><Relationship Id="rId44" Type="http://schemas.openxmlformats.org/officeDocument/2006/relationships/image" Target="../media/image134.png"/><Relationship Id="rId52" Type="http://schemas.openxmlformats.org/officeDocument/2006/relationships/image" Target="../media/image142.jpeg"/><Relationship Id="rId60" Type="http://schemas.openxmlformats.org/officeDocument/2006/relationships/image" Target="../media/image150.png"/><Relationship Id="rId4" Type="http://schemas.openxmlformats.org/officeDocument/2006/relationships/image" Target="../media/image94.png"/><Relationship Id="rId9" Type="http://schemas.openxmlformats.org/officeDocument/2006/relationships/image" Target="../media/image99.jpeg"/><Relationship Id="rId14" Type="http://schemas.openxmlformats.org/officeDocument/2006/relationships/image" Target="../media/image104.jpeg"/><Relationship Id="rId22" Type="http://schemas.openxmlformats.org/officeDocument/2006/relationships/image" Target="../media/image112.png"/><Relationship Id="rId27" Type="http://schemas.openxmlformats.org/officeDocument/2006/relationships/image" Target="../media/image117.jpeg"/><Relationship Id="rId30" Type="http://schemas.openxmlformats.org/officeDocument/2006/relationships/image" Target="../media/image120.jpeg"/><Relationship Id="rId35" Type="http://schemas.openxmlformats.org/officeDocument/2006/relationships/image" Target="../media/image125.png"/><Relationship Id="rId43" Type="http://schemas.openxmlformats.org/officeDocument/2006/relationships/image" Target="../media/image133.jpeg"/><Relationship Id="rId48" Type="http://schemas.openxmlformats.org/officeDocument/2006/relationships/image" Target="../media/image138.png"/><Relationship Id="rId56" Type="http://schemas.openxmlformats.org/officeDocument/2006/relationships/image" Target="../media/image146.jpeg"/><Relationship Id="rId8" Type="http://schemas.openxmlformats.org/officeDocument/2006/relationships/image" Target="../media/image98.png"/><Relationship Id="rId51" Type="http://schemas.openxmlformats.org/officeDocument/2006/relationships/image" Target="../media/image141.png"/><Relationship Id="rId3" Type="http://schemas.openxmlformats.org/officeDocument/2006/relationships/image" Target="../media/image93.png"/><Relationship Id="rId12" Type="http://schemas.openxmlformats.org/officeDocument/2006/relationships/image" Target="../media/image102.jpeg"/><Relationship Id="rId17" Type="http://schemas.openxmlformats.org/officeDocument/2006/relationships/image" Target="../media/image107.jpeg"/><Relationship Id="rId25" Type="http://schemas.openxmlformats.org/officeDocument/2006/relationships/image" Target="../media/image115.png"/><Relationship Id="rId33" Type="http://schemas.openxmlformats.org/officeDocument/2006/relationships/image" Target="../media/image123.png"/><Relationship Id="rId38" Type="http://schemas.openxmlformats.org/officeDocument/2006/relationships/image" Target="../media/image128.png"/><Relationship Id="rId46" Type="http://schemas.openxmlformats.org/officeDocument/2006/relationships/image" Target="../media/image136.jpeg"/><Relationship Id="rId59" Type="http://schemas.openxmlformats.org/officeDocument/2006/relationships/image" Target="../media/image149.png"/></Relationships>
</file>

<file path=ppt/slides/_rels/slide28.xml.rels><?xml version="1.0" encoding="UTF-8" standalone="yes"?>
<Relationships xmlns="http://schemas.openxmlformats.org/package/2006/relationships"><Relationship Id="rId13" Type="http://schemas.openxmlformats.org/officeDocument/2006/relationships/image" Target="../media/image103.jpeg"/><Relationship Id="rId18" Type="http://schemas.openxmlformats.org/officeDocument/2006/relationships/image" Target="../media/image108.png"/><Relationship Id="rId26" Type="http://schemas.openxmlformats.org/officeDocument/2006/relationships/image" Target="../media/image116.jpeg"/><Relationship Id="rId39" Type="http://schemas.openxmlformats.org/officeDocument/2006/relationships/image" Target="../media/image129.png"/><Relationship Id="rId21" Type="http://schemas.openxmlformats.org/officeDocument/2006/relationships/image" Target="../media/image111.jpeg"/><Relationship Id="rId34" Type="http://schemas.openxmlformats.org/officeDocument/2006/relationships/image" Target="../media/image124.png"/><Relationship Id="rId42" Type="http://schemas.openxmlformats.org/officeDocument/2006/relationships/image" Target="../media/image132.png"/><Relationship Id="rId47" Type="http://schemas.openxmlformats.org/officeDocument/2006/relationships/image" Target="../media/image137.png"/><Relationship Id="rId50" Type="http://schemas.openxmlformats.org/officeDocument/2006/relationships/image" Target="../media/image140.jpeg"/><Relationship Id="rId55" Type="http://schemas.openxmlformats.org/officeDocument/2006/relationships/image" Target="../media/image145.jpeg"/><Relationship Id="rId63" Type="http://schemas.openxmlformats.org/officeDocument/2006/relationships/image" Target="../media/image1.png"/><Relationship Id="rId7" Type="http://schemas.openxmlformats.org/officeDocument/2006/relationships/image" Target="../media/image97.jpeg"/><Relationship Id="rId2" Type="http://schemas.openxmlformats.org/officeDocument/2006/relationships/notesSlide" Target="../notesSlides/notesSlide11.xml"/><Relationship Id="rId16" Type="http://schemas.openxmlformats.org/officeDocument/2006/relationships/image" Target="../media/image106.png"/><Relationship Id="rId20" Type="http://schemas.openxmlformats.org/officeDocument/2006/relationships/image" Target="../media/image110.png"/><Relationship Id="rId29" Type="http://schemas.openxmlformats.org/officeDocument/2006/relationships/image" Target="../media/image119.jpeg"/><Relationship Id="rId41" Type="http://schemas.openxmlformats.org/officeDocument/2006/relationships/image" Target="../media/image131.png"/><Relationship Id="rId54" Type="http://schemas.openxmlformats.org/officeDocument/2006/relationships/image" Target="../media/image144.jpeg"/><Relationship Id="rId62" Type="http://schemas.openxmlformats.org/officeDocument/2006/relationships/image" Target="../media/image154.png"/><Relationship Id="rId1" Type="http://schemas.openxmlformats.org/officeDocument/2006/relationships/slideLayout" Target="../slideLayouts/slideLayout7.xml"/><Relationship Id="rId6" Type="http://schemas.openxmlformats.org/officeDocument/2006/relationships/image" Target="../media/image96.png"/><Relationship Id="rId11" Type="http://schemas.openxmlformats.org/officeDocument/2006/relationships/image" Target="../media/image101.png"/><Relationship Id="rId24" Type="http://schemas.openxmlformats.org/officeDocument/2006/relationships/image" Target="../media/image114.jpeg"/><Relationship Id="rId32" Type="http://schemas.openxmlformats.org/officeDocument/2006/relationships/image" Target="../media/image122.jpeg"/><Relationship Id="rId37" Type="http://schemas.openxmlformats.org/officeDocument/2006/relationships/image" Target="../media/image127.jpeg"/><Relationship Id="rId40" Type="http://schemas.openxmlformats.org/officeDocument/2006/relationships/image" Target="../media/image130.png"/><Relationship Id="rId45" Type="http://schemas.openxmlformats.org/officeDocument/2006/relationships/image" Target="../media/image153.jpeg"/><Relationship Id="rId53" Type="http://schemas.openxmlformats.org/officeDocument/2006/relationships/image" Target="../media/image143.png"/><Relationship Id="rId58" Type="http://schemas.openxmlformats.org/officeDocument/2006/relationships/image" Target="../media/image148.jpeg"/><Relationship Id="rId5" Type="http://schemas.openxmlformats.org/officeDocument/2006/relationships/image" Target="../media/image95.png"/><Relationship Id="rId15" Type="http://schemas.openxmlformats.org/officeDocument/2006/relationships/image" Target="../media/image105.png"/><Relationship Id="rId23" Type="http://schemas.openxmlformats.org/officeDocument/2006/relationships/image" Target="../media/image113.png"/><Relationship Id="rId28" Type="http://schemas.openxmlformats.org/officeDocument/2006/relationships/image" Target="../media/image118.jpeg"/><Relationship Id="rId36" Type="http://schemas.openxmlformats.org/officeDocument/2006/relationships/image" Target="../media/image126.png"/><Relationship Id="rId49" Type="http://schemas.openxmlformats.org/officeDocument/2006/relationships/image" Target="../media/image139.jpeg"/><Relationship Id="rId57" Type="http://schemas.openxmlformats.org/officeDocument/2006/relationships/image" Target="../media/image147.jpeg"/><Relationship Id="rId61" Type="http://schemas.openxmlformats.org/officeDocument/2006/relationships/image" Target="../media/image151.png"/><Relationship Id="rId10" Type="http://schemas.openxmlformats.org/officeDocument/2006/relationships/image" Target="../media/image100.jpeg"/><Relationship Id="rId19" Type="http://schemas.openxmlformats.org/officeDocument/2006/relationships/image" Target="../media/image109.jpeg"/><Relationship Id="rId31" Type="http://schemas.openxmlformats.org/officeDocument/2006/relationships/image" Target="../media/image121.jpeg"/><Relationship Id="rId44" Type="http://schemas.openxmlformats.org/officeDocument/2006/relationships/image" Target="../media/image134.png"/><Relationship Id="rId52" Type="http://schemas.openxmlformats.org/officeDocument/2006/relationships/image" Target="../media/image142.jpeg"/><Relationship Id="rId60" Type="http://schemas.openxmlformats.org/officeDocument/2006/relationships/image" Target="../media/image150.png"/><Relationship Id="rId4" Type="http://schemas.openxmlformats.org/officeDocument/2006/relationships/image" Target="../media/image94.png"/><Relationship Id="rId9" Type="http://schemas.openxmlformats.org/officeDocument/2006/relationships/image" Target="../media/image99.jpeg"/><Relationship Id="rId14" Type="http://schemas.openxmlformats.org/officeDocument/2006/relationships/image" Target="../media/image104.jpeg"/><Relationship Id="rId22" Type="http://schemas.openxmlformats.org/officeDocument/2006/relationships/image" Target="../media/image112.png"/><Relationship Id="rId27" Type="http://schemas.openxmlformats.org/officeDocument/2006/relationships/image" Target="../media/image117.jpeg"/><Relationship Id="rId30" Type="http://schemas.openxmlformats.org/officeDocument/2006/relationships/image" Target="../media/image120.jpeg"/><Relationship Id="rId35" Type="http://schemas.openxmlformats.org/officeDocument/2006/relationships/image" Target="../media/image125.png"/><Relationship Id="rId43" Type="http://schemas.openxmlformats.org/officeDocument/2006/relationships/image" Target="../media/image133.jpeg"/><Relationship Id="rId48" Type="http://schemas.openxmlformats.org/officeDocument/2006/relationships/image" Target="../media/image138.png"/><Relationship Id="rId56" Type="http://schemas.openxmlformats.org/officeDocument/2006/relationships/image" Target="../media/image146.jpeg"/><Relationship Id="rId8" Type="http://schemas.openxmlformats.org/officeDocument/2006/relationships/image" Target="../media/image98.png"/><Relationship Id="rId51" Type="http://schemas.openxmlformats.org/officeDocument/2006/relationships/image" Target="../media/image141.png"/><Relationship Id="rId3" Type="http://schemas.openxmlformats.org/officeDocument/2006/relationships/image" Target="../media/image93.png"/><Relationship Id="rId12" Type="http://schemas.openxmlformats.org/officeDocument/2006/relationships/image" Target="../media/image102.jpeg"/><Relationship Id="rId17" Type="http://schemas.openxmlformats.org/officeDocument/2006/relationships/image" Target="../media/image107.jpeg"/><Relationship Id="rId25" Type="http://schemas.openxmlformats.org/officeDocument/2006/relationships/image" Target="../media/image115.png"/><Relationship Id="rId33" Type="http://schemas.openxmlformats.org/officeDocument/2006/relationships/image" Target="../media/image123.png"/><Relationship Id="rId38" Type="http://schemas.openxmlformats.org/officeDocument/2006/relationships/image" Target="../media/image128.png"/><Relationship Id="rId46" Type="http://schemas.openxmlformats.org/officeDocument/2006/relationships/image" Target="../media/image136.jpeg"/><Relationship Id="rId59" Type="http://schemas.openxmlformats.org/officeDocument/2006/relationships/image" Target="../media/image149.png"/></Relationships>
</file>

<file path=ppt/slides/_rels/slide29.xml.rels><?xml version="1.0" encoding="UTF-8" standalone="yes"?>
<Relationships xmlns="http://schemas.openxmlformats.org/package/2006/relationships"><Relationship Id="rId13" Type="http://schemas.openxmlformats.org/officeDocument/2006/relationships/image" Target="../media/image106.png"/><Relationship Id="rId18" Type="http://schemas.openxmlformats.org/officeDocument/2006/relationships/image" Target="../media/image112.png"/><Relationship Id="rId26" Type="http://schemas.openxmlformats.org/officeDocument/2006/relationships/image" Target="../media/image121.jpeg"/><Relationship Id="rId39" Type="http://schemas.openxmlformats.org/officeDocument/2006/relationships/image" Target="../media/image137.png"/><Relationship Id="rId3" Type="http://schemas.openxmlformats.org/officeDocument/2006/relationships/image" Target="../media/image95.png"/><Relationship Id="rId21" Type="http://schemas.openxmlformats.org/officeDocument/2006/relationships/image" Target="../media/image115.png"/><Relationship Id="rId34" Type="http://schemas.openxmlformats.org/officeDocument/2006/relationships/image" Target="../media/image131.png"/><Relationship Id="rId42" Type="http://schemas.openxmlformats.org/officeDocument/2006/relationships/image" Target="../media/image140.jpeg"/><Relationship Id="rId47" Type="http://schemas.openxmlformats.org/officeDocument/2006/relationships/image" Target="../media/image151.png"/><Relationship Id="rId50" Type="http://schemas.openxmlformats.org/officeDocument/2006/relationships/image" Target="../media/image127.jpeg"/><Relationship Id="rId7" Type="http://schemas.openxmlformats.org/officeDocument/2006/relationships/image" Target="../media/image99.jpeg"/><Relationship Id="rId12" Type="http://schemas.openxmlformats.org/officeDocument/2006/relationships/image" Target="../media/image105.png"/><Relationship Id="rId17" Type="http://schemas.openxmlformats.org/officeDocument/2006/relationships/image" Target="../media/image111.jpeg"/><Relationship Id="rId25" Type="http://schemas.openxmlformats.org/officeDocument/2006/relationships/image" Target="../media/image120.jpeg"/><Relationship Id="rId33" Type="http://schemas.openxmlformats.org/officeDocument/2006/relationships/image" Target="../media/image130.png"/><Relationship Id="rId38" Type="http://schemas.openxmlformats.org/officeDocument/2006/relationships/image" Target="../media/image136.jpeg"/><Relationship Id="rId46" Type="http://schemas.openxmlformats.org/officeDocument/2006/relationships/image" Target="../media/image148.jpeg"/><Relationship Id="rId2" Type="http://schemas.openxmlformats.org/officeDocument/2006/relationships/notesSlide" Target="../notesSlides/notesSlide12.xml"/><Relationship Id="rId16" Type="http://schemas.openxmlformats.org/officeDocument/2006/relationships/image" Target="../media/image110.png"/><Relationship Id="rId20" Type="http://schemas.openxmlformats.org/officeDocument/2006/relationships/image" Target="../media/image114.jpeg"/><Relationship Id="rId29" Type="http://schemas.openxmlformats.org/officeDocument/2006/relationships/image" Target="../media/image125.png"/><Relationship Id="rId41" Type="http://schemas.openxmlformats.org/officeDocument/2006/relationships/image" Target="../media/image139.jpeg"/><Relationship Id="rId1" Type="http://schemas.openxmlformats.org/officeDocument/2006/relationships/slideLayout" Target="../slideLayouts/slideLayout7.xml"/><Relationship Id="rId6" Type="http://schemas.openxmlformats.org/officeDocument/2006/relationships/image" Target="../media/image98.png"/><Relationship Id="rId11" Type="http://schemas.openxmlformats.org/officeDocument/2006/relationships/image" Target="../media/image104.jpeg"/><Relationship Id="rId24" Type="http://schemas.openxmlformats.org/officeDocument/2006/relationships/image" Target="../media/image119.jpeg"/><Relationship Id="rId32" Type="http://schemas.openxmlformats.org/officeDocument/2006/relationships/image" Target="../media/image129.png"/><Relationship Id="rId37" Type="http://schemas.openxmlformats.org/officeDocument/2006/relationships/image" Target="../media/image153.jpeg"/><Relationship Id="rId40" Type="http://schemas.openxmlformats.org/officeDocument/2006/relationships/image" Target="../media/image138.png"/><Relationship Id="rId45" Type="http://schemas.openxmlformats.org/officeDocument/2006/relationships/image" Target="../media/image147.jpeg"/><Relationship Id="rId53" Type="http://schemas.openxmlformats.org/officeDocument/2006/relationships/image" Target="../media/image1.png"/><Relationship Id="rId5" Type="http://schemas.openxmlformats.org/officeDocument/2006/relationships/image" Target="../media/image97.jpeg"/><Relationship Id="rId15" Type="http://schemas.openxmlformats.org/officeDocument/2006/relationships/image" Target="../media/image109.jpeg"/><Relationship Id="rId23" Type="http://schemas.openxmlformats.org/officeDocument/2006/relationships/image" Target="../media/image118.jpeg"/><Relationship Id="rId28" Type="http://schemas.openxmlformats.org/officeDocument/2006/relationships/image" Target="../media/image123.png"/><Relationship Id="rId36" Type="http://schemas.openxmlformats.org/officeDocument/2006/relationships/image" Target="../media/image133.jpeg"/><Relationship Id="rId49" Type="http://schemas.openxmlformats.org/officeDocument/2006/relationships/image" Target="../media/image124.png"/><Relationship Id="rId10" Type="http://schemas.openxmlformats.org/officeDocument/2006/relationships/image" Target="../media/image103.jpeg"/><Relationship Id="rId19" Type="http://schemas.openxmlformats.org/officeDocument/2006/relationships/image" Target="../media/image113.png"/><Relationship Id="rId31" Type="http://schemas.openxmlformats.org/officeDocument/2006/relationships/image" Target="../media/image128.png"/><Relationship Id="rId44" Type="http://schemas.openxmlformats.org/officeDocument/2006/relationships/image" Target="../media/image145.jpeg"/><Relationship Id="rId52" Type="http://schemas.openxmlformats.org/officeDocument/2006/relationships/image" Target="../media/image150.png"/><Relationship Id="rId4" Type="http://schemas.openxmlformats.org/officeDocument/2006/relationships/image" Target="../media/image96.png"/><Relationship Id="rId9" Type="http://schemas.openxmlformats.org/officeDocument/2006/relationships/image" Target="../media/image102.jpeg"/><Relationship Id="rId14" Type="http://schemas.openxmlformats.org/officeDocument/2006/relationships/image" Target="../media/image108.png"/><Relationship Id="rId22" Type="http://schemas.openxmlformats.org/officeDocument/2006/relationships/image" Target="../media/image116.jpeg"/><Relationship Id="rId27" Type="http://schemas.openxmlformats.org/officeDocument/2006/relationships/image" Target="../media/image122.jpeg"/><Relationship Id="rId30" Type="http://schemas.openxmlformats.org/officeDocument/2006/relationships/image" Target="../media/image126.png"/><Relationship Id="rId35" Type="http://schemas.openxmlformats.org/officeDocument/2006/relationships/image" Target="../media/image132.png"/><Relationship Id="rId43" Type="http://schemas.openxmlformats.org/officeDocument/2006/relationships/image" Target="../media/image143.png"/><Relationship Id="rId48" Type="http://schemas.openxmlformats.org/officeDocument/2006/relationships/image" Target="../media/image154.png"/><Relationship Id="rId8" Type="http://schemas.openxmlformats.org/officeDocument/2006/relationships/image" Target="../media/image101.png"/><Relationship Id="rId51" Type="http://schemas.openxmlformats.org/officeDocument/2006/relationships/image" Target="../media/image100.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3" Type="http://schemas.openxmlformats.org/officeDocument/2006/relationships/image" Target="../media/image108.png"/><Relationship Id="rId18" Type="http://schemas.openxmlformats.org/officeDocument/2006/relationships/image" Target="../media/image114.jpeg"/><Relationship Id="rId26" Type="http://schemas.openxmlformats.org/officeDocument/2006/relationships/image" Target="../media/image123.png"/><Relationship Id="rId39" Type="http://schemas.openxmlformats.org/officeDocument/2006/relationships/image" Target="../media/image139.jpeg"/><Relationship Id="rId3" Type="http://schemas.openxmlformats.org/officeDocument/2006/relationships/image" Target="../media/image95.png"/><Relationship Id="rId21" Type="http://schemas.openxmlformats.org/officeDocument/2006/relationships/image" Target="../media/image118.jpeg"/><Relationship Id="rId34" Type="http://schemas.openxmlformats.org/officeDocument/2006/relationships/image" Target="../media/image133.jpeg"/><Relationship Id="rId42" Type="http://schemas.openxmlformats.org/officeDocument/2006/relationships/image" Target="../media/image145.jpeg"/><Relationship Id="rId47" Type="http://schemas.openxmlformats.org/officeDocument/2006/relationships/image" Target="../media/image124.png"/><Relationship Id="rId50" Type="http://schemas.openxmlformats.org/officeDocument/2006/relationships/image" Target="../media/image150.png"/><Relationship Id="rId7" Type="http://schemas.openxmlformats.org/officeDocument/2006/relationships/image" Target="../media/image101.png"/><Relationship Id="rId12" Type="http://schemas.openxmlformats.org/officeDocument/2006/relationships/image" Target="../media/image106.png"/><Relationship Id="rId17" Type="http://schemas.openxmlformats.org/officeDocument/2006/relationships/image" Target="../media/image113.png"/><Relationship Id="rId25" Type="http://schemas.openxmlformats.org/officeDocument/2006/relationships/image" Target="../media/image122.jpeg"/><Relationship Id="rId33" Type="http://schemas.openxmlformats.org/officeDocument/2006/relationships/image" Target="../media/image132.png"/><Relationship Id="rId38" Type="http://schemas.openxmlformats.org/officeDocument/2006/relationships/image" Target="../media/image138.png"/><Relationship Id="rId46" Type="http://schemas.openxmlformats.org/officeDocument/2006/relationships/image" Target="../media/image154.png"/><Relationship Id="rId2" Type="http://schemas.openxmlformats.org/officeDocument/2006/relationships/notesSlide" Target="../notesSlides/notesSlide13.xml"/><Relationship Id="rId16" Type="http://schemas.openxmlformats.org/officeDocument/2006/relationships/image" Target="../media/image112.png"/><Relationship Id="rId20" Type="http://schemas.openxmlformats.org/officeDocument/2006/relationships/image" Target="../media/image116.jpeg"/><Relationship Id="rId29" Type="http://schemas.openxmlformats.org/officeDocument/2006/relationships/image" Target="../media/image128.png"/><Relationship Id="rId41" Type="http://schemas.openxmlformats.org/officeDocument/2006/relationships/image" Target="../media/image143.png"/><Relationship Id="rId1" Type="http://schemas.openxmlformats.org/officeDocument/2006/relationships/slideLayout" Target="../slideLayouts/slideLayout7.xml"/><Relationship Id="rId6" Type="http://schemas.openxmlformats.org/officeDocument/2006/relationships/image" Target="../media/image98.png"/><Relationship Id="rId11" Type="http://schemas.openxmlformats.org/officeDocument/2006/relationships/image" Target="../media/image105.png"/><Relationship Id="rId24" Type="http://schemas.openxmlformats.org/officeDocument/2006/relationships/image" Target="../media/image121.jpeg"/><Relationship Id="rId32" Type="http://schemas.openxmlformats.org/officeDocument/2006/relationships/image" Target="../media/image131.png"/><Relationship Id="rId37" Type="http://schemas.openxmlformats.org/officeDocument/2006/relationships/image" Target="../media/image137.png"/><Relationship Id="rId40" Type="http://schemas.openxmlformats.org/officeDocument/2006/relationships/image" Target="../media/image140.jpeg"/><Relationship Id="rId45" Type="http://schemas.openxmlformats.org/officeDocument/2006/relationships/image" Target="../media/image156.png"/><Relationship Id="rId5" Type="http://schemas.openxmlformats.org/officeDocument/2006/relationships/image" Target="../media/image97.jpeg"/><Relationship Id="rId15" Type="http://schemas.openxmlformats.org/officeDocument/2006/relationships/image" Target="../media/image110.png"/><Relationship Id="rId23" Type="http://schemas.openxmlformats.org/officeDocument/2006/relationships/image" Target="../media/image120.jpeg"/><Relationship Id="rId28" Type="http://schemas.openxmlformats.org/officeDocument/2006/relationships/image" Target="../media/image126.png"/><Relationship Id="rId36" Type="http://schemas.openxmlformats.org/officeDocument/2006/relationships/image" Target="../media/image136.jpeg"/><Relationship Id="rId49" Type="http://schemas.openxmlformats.org/officeDocument/2006/relationships/image" Target="../media/image100.jpeg"/><Relationship Id="rId10" Type="http://schemas.openxmlformats.org/officeDocument/2006/relationships/image" Target="../media/image104.jpeg"/><Relationship Id="rId19" Type="http://schemas.openxmlformats.org/officeDocument/2006/relationships/image" Target="../media/image115.png"/><Relationship Id="rId31" Type="http://schemas.openxmlformats.org/officeDocument/2006/relationships/image" Target="../media/image130.png"/><Relationship Id="rId44" Type="http://schemas.openxmlformats.org/officeDocument/2006/relationships/image" Target="../media/image148.jpeg"/><Relationship Id="rId4" Type="http://schemas.openxmlformats.org/officeDocument/2006/relationships/image" Target="../media/image96.png"/><Relationship Id="rId9" Type="http://schemas.openxmlformats.org/officeDocument/2006/relationships/image" Target="../media/image103.jpeg"/><Relationship Id="rId14" Type="http://schemas.openxmlformats.org/officeDocument/2006/relationships/image" Target="../media/image109.jpeg"/><Relationship Id="rId22" Type="http://schemas.openxmlformats.org/officeDocument/2006/relationships/image" Target="../media/image119.jpeg"/><Relationship Id="rId27" Type="http://schemas.openxmlformats.org/officeDocument/2006/relationships/image" Target="../media/image125.png"/><Relationship Id="rId30" Type="http://schemas.openxmlformats.org/officeDocument/2006/relationships/image" Target="../media/image129.png"/><Relationship Id="rId35" Type="http://schemas.openxmlformats.org/officeDocument/2006/relationships/image" Target="../media/image155.jpeg"/><Relationship Id="rId43" Type="http://schemas.openxmlformats.org/officeDocument/2006/relationships/image" Target="../media/image147.jpeg"/><Relationship Id="rId48" Type="http://schemas.openxmlformats.org/officeDocument/2006/relationships/image" Target="../media/image127.jpeg"/><Relationship Id="rId8" Type="http://schemas.openxmlformats.org/officeDocument/2006/relationships/image" Target="../media/image102.jpeg"/><Relationship Id="rId51" Type="http://schemas.openxmlformats.org/officeDocument/2006/relationships/image" Target="../media/image1.png"/></Relationships>
</file>

<file path=ppt/slides/_rels/slide31.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16.jpeg"/><Relationship Id="rId18" Type="http://schemas.openxmlformats.org/officeDocument/2006/relationships/image" Target="../media/image122.jpeg"/><Relationship Id="rId26" Type="http://schemas.openxmlformats.org/officeDocument/2006/relationships/image" Target="../media/image157.png"/><Relationship Id="rId3" Type="http://schemas.openxmlformats.org/officeDocument/2006/relationships/image" Target="../media/image95.png"/><Relationship Id="rId21" Type="http://schemas.openxmlformats.org/officeDocument/2006/relationships/image" Target="../media/image132.png"/><Relationship Id="rId7" Type="http://schemas.openxmlformats.org/officeDocument/2006/relationships/image" Target="../media/image104.jpeg"/><Relationship Id="rId12" Type="http://schemas.openxmlformats.org/officeDocument/2006/relationships/image" Target="../media/image115.png"/><Relationship Id="rId17" Type="http://schemas.openxmlformats.org/officeDocument/2006/relationships/image" Target="../media/image121.jpeg"/><Relationship Id="rId25" Type="http://schemas.openxmlformats.org/officeDocument/2006/relationships/image" Target="../media/image140.jpeg"/><Relationship Id="rId2" Type="http://schemas.openxmlformats.org/officeDocument/2006/relationships/notesSlide" Target="../notesSlides/notesSlide14.xml"/><Relationship Id="rId16" Type="http://schemas.openxmlformats.org/officeDocument/2006/relationships/image" Target="../media/image120.jpeg"/><Relationship Id="rId20" Type="http://schemas.openxmlformats.org/officeDocument/2006/relationships/image" Target="../media/image129.png"/><Relationship Id="rId29" Type="http://schemas.openxmlformats.org/officeDocument/2006/relationships/image" Target="../media/image158.png"/><Relationship Id="rId1" Type="http://schemas.openxmlformats.org/officeDocument/2006/relationships/slideLayout" Target="../slideLayouts/slideLayout7.xml"/><Relationship Id="rId6" Type="http://schemas.openxmlformats.org/officeDocument/2006/relationships/image" Target="../media/image103.jpeg"/><Relationship Id="rId11" Type="http://schemas.openxmlformats.org/officeDocument/2006/relationships/image" Target="../media/image114.jpeg"/><Relationship Id="rId24" Type="http://schemas.openxmlformats.org/officeDocument/2006/relationships/image" Target="../media/image139.jpeg"/><Relationship Id="rId5" Type="http://schemas.openxmlformats.org/officeDocument/2006/relationships/image" Target="../media/image102.jpeg"/><Relationship Id="rId15" Type="http://schemas.openxmlformats.org/officeDocument/2006/relationships/image" Target="../media/image119.jpeg"/><Relationship Id="rId23" Type="http://schemas.openxmlformats.org/officeDocument/2006/relationships/image" Target="../media/image138.png"/><Relationship Id="rId28" Type="http://schemas.openxmlformats.org/officeDocument/2006/relationships/image" Target="../media/image96.png"/><Relationship Id="rId10" Type="http://schemas.openxmlformats.org/officeDocument/2006/relationships/image" Target="../media/image110.png"/><Relationship Id="rId19" Type="http://schemas.openxmlformats.org/officeDocument/2006/relationships/image" Target="../media/image125.png"/><Relationship Id="rId4" Type="http://schemas.openxmlformats.org/officeDocument/2006/relationships/image" Target="../media/image97.jpeg"/><Relationship Id="rId9" Type="http://schemas.openxmlformats.org/officeDocument/2006/relationships/image" Target="../media/image109.jpeg"/><Relationship Id="rId14" Type="http://schemas.openxmlformats.org/officeDocument/2006/relationships/image" Target="../media/image118.jpeg"/><Relationship Id="rId22" Type="http://schemas.openxmlformats.org/officeDocument/2006/relationships/image" Target="../media/image135.jpeg"/><Relationship Id="rId27" Type="http://schemas.openxmlformats.org/officeDocument/2006/relationships/image" Target="../media/image154.png"/><Relationship Id="rId30" Type="http://schemas.openxmlformats.org/officeDocument/2006/relationships/image" Target="../media/image1.png"/></Relationships>
</file>

<file path=ppt/slides/_rels/slide32.xml.rels><?xml version="1.0" encoding="UTF-8" standalone="yes"?>
<Relationships xmlns="http://schemas.openxmlformats.org/package/2006/relationships"><Relationship Id="rId8" Type="http://schemas.openxmlformats.org/officeDocument/2006/relationships/image" Target="../media/image162.jpeg"/><Relationship Id="rId3" Type="http://schemas.openxmlformats.org/officeDocument/2006/relationships/image" Target="../media/image95.png"/><Relationship Id="rId7" Type="http://schemas.openxmlformats.org/officeDocument/2006/relationships/image" Target="../media/image16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60.jpeg"/><Relationship Id="rId11" Type="http://schemas.openxmlformats.org/officeDocument/2006/relationships/image" Target="../media/image1.png"/><Relationship Id="rId5" Type="http://schemas.openxmlformats.org/officeDocument/2006/relationships/image" Target="../media/image159.png"/><Relationship Id="rId10" Type="http://schemas.openxmlformats.org/officeDocument/2006/relationships/image" Target="../media/image105.png"/><Relationship Id="rId4" Type="http://schemas.openxmlformats.org/officeDocument/2006/relationships/image" Target="../media/image102.jpeg"/><Relationship Id="rId9" Type="http://schemas.openxmlformats.org/officeDocument/2006/relationships/image" Target="../media/image163.png"/></Relationships>
</file>

<file path=ppt/slides/_rels/slide33.xml.rels><?xml version="1.0" encoding="UTF-8" standalone="yes"?>
<Relationships xmlns="http://schemas.openxmlformats.org/package/2006/relationships"><Relationship Id="rId8" Type="http://schemas.openxmlformats.org/officeDocument/2006/relationships/image" Target="../media/image168.jpeg"/><Relationship Id="rId13" Type="http://schemas.openxmlformats.org/officeDocument/2006/relationships/image" Target="../media/image173.jpeg"/><Relationship Id="rId18" Type="http://schemas.openxmlformats.org/officeDocument/2006/relationships/image" Target="../media/image178.png"/><Relationship Id="rId3" Type="http://schemas.openxmlformats.org/officeDocument/2006/relationships/image" Target="../media/image95.png"/><Relationship Id="rId21" Type="http://schemas.openxmlformats.org/officeDocument/2006/relationships/image" Target="../media/image181.png"/><Relationship Id="rId7" Type="http://schemas.openxmlformats.org/officeDocument/2006/relationships/image" Target="../media/image167.png"/><Relationship Id="rId12" Type="http://schemas.openxmlformats.org/officeDocument/2006/relationships/image" Target="../media/image172.png"/><Relationship Id="rId17" Type="http://schemas.openxmlformats.org/officeDocument/2006/relationships/image" Target="../media/image177.png"/><Relationship Id="rId2" Type="http://schemas.openxmlformats.org/officeDocument/2006/relationships/notesSlide" Target="../notesSlides/notesSlide16.xml"/><Relationship Id="rId16" Type="http://schemas.openxmlformats.org/officeDocument/2006/relationships/image" Target="../media/image176.png"/><Relationship Id="rId20" Type="http://schemas.openxmlformats.org/officeDocument/2006/relationships/image" Target="../media/image180.png"/><Relationship Id="rId1" Type="http://schemas.openxmlformats.org/officeDocument/2006/relationships/slideLayout" Target="../slideLayouts/slideLayout7.xml"/><Relationship Id="rId6" Type="http://schemas.openxmlformats.org/officeDocument/2006/relationships/image" Target="../media/image166.png"/><Relationship Id="rId11" Type="http://schemas.openxmlformats.org/officeDocument/2006/relationships/image" Target="../media/image171.png"/><Relationship Id="rId5" Type="http://schemas.openxmlformats.org/officeDocument/2006/relationships/image" Target="../media/image165.jpeg"/><Relationship Id="rId15" Type="http://schemas.openxmlformats.org/officeDocument/2006/relationships/image" Target="../media/image175.png"/><Relationship Id="rId10" Type="http://schemas.openxmlformats.org/officeDocument/2006/relationships/image" Target="../media/image170.png"/><Relationship Id="rId19" Type="http://schemas.openxmlformats.org/officeDocument/2006/relationships/image" Target="../media/image179.png"/><Relationship Id="rId4" Type="http://schemas.openxmlformats.org/officeDocument/2006/relationships/image" Target="../media/image164.png"/><Relationship Id="rId9" Type="http://schemas.openxmlformats.org/officeDocument/2006/relationships/image" Target="../media/image169.png"/><Relationship Id="rId14" Type="http://schemas.openxmlformats.org/officeDocument/2006/relationships/image" Target="../media/image174.jpeg"/><Relationship Id="rId22" Type="http://schemas.openxmlformats.org/officeDocument/2006/relationships/image" Target="../media/image1.png"/></Relationships>
</file>

<file path=ppt/slides/_rels/slide34.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image" Target="../media/image185.png"/><Relationship Id="rId18" Type="http://schemas.openxmlformats.org/officeDocument/2006/relationships/image" Target="../media/image187.png"/><Relationship Id="rId3" Type="http://schemas.openxmlformats.org/officeDocument/2006/relationships/notesSlide" Target="../notesSlides/notesSlide17.xml"/><Relationship Id="rId21" Type="http://schemas.openxmlformats.org/officeDocument/2006/relationships/image" Target="../media/image175.png"/><Relationship Id="rId7" Type="http://schemas.openxmlformats.org/officeDocument/2006/relationships/image" Target="../media/image167.png"/><Relationship Id="rId12" Type="http://schemas.openxmlformats.org/officeDocument/2006/relationships/image" Target="../media/image182.png"/><Relationship Id="rId17" Type="http://schemas.openxmlformats.org/officeDocument/2006/relationships/image" Target="../media/image186.png"/><Relationship Id="rId2" Type="http://schemas.openxmlformats.org/officeDocument/2006/relationships/slideLayout" Target="../slideLayouts/slideLayout7.xml"/><Relationship Id="rId16" Type="http://schemas.openxmlformats.org/officeDocument/2006/relationships/image" Target="../media/image173.jpeg"/><Relationship Id="rId20" Type="http://schemas.openxmlformats.org/officeDocument/2006/relationships/image" Target="../media/image189.png"/><Relationship Id="rId1" Type="http://schemas.openxmlformats.org/officeDocument/2006/relationships/vmlDrawing" Target="../drawings/vmlDrawing1.vml"/><Relationship Id="rId6" Type="http://schemas.openxmlformats.org/officeDocument/2006/relationships/image" Target="../media/image176.png"/><Relationship Id="rId11" Type="http://schemas.openxmlformats.org/officeDocument/2006/relationships/oleObject" Target="../embeddings/oleObject1.bin"/><Relationship Id="rId5" Type="http://schemas.openxmlformats.org/officeDocument/2006/relationships/image" Target="../media/image171.png"/><Relationship Id="rId15" Type="http://schemas.openxmlformats.org/officeDocument/2006/relationships/image" Target="../media/image172.png"/><Relationship Id="rId10" Type="http://schemas.openxmlformats.org/officeDocument/2006/relationships/image" Target="../media/image184.png"/><Relationship Id="rId19" Type="http://schemas.openxmlformats.org/officeDocument/2006/relationships/image" Target="../media/image188.png"/><Relationship Id="rId4" Type="http://schemas.openxmlformats.org/officeDocument/2006/relationships/image" Target="../media/image164.png"/><Relationship Id="rId9" Type="http://schemas.openxmlformats.org/officeDocument/2006/relationships/image" Target="../media/image183.png"/><Relationship Id="rId14" Type="http://schemas.openxmlformats.org/officeDocument/2006/relationships/image" Target="../media/image165.jpeg"/><Relationship Id="rId22" Type="http://schemas.openxmlformats.org/officeDocument/2006/relationships/image" Target="../media/image1.png"/></Relationships>
</file>

<file path=ppt/slides/_rels/slide35.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95.png"/><Relationship Id="rId18" Type="http://schemas.openxmlformats.org/officeDocument/2006/relationships/image" Target="../media/image199.png"/><Relationship Id="rId26" Type="http://schemas.openxmlformats.org/officeDocument/2006/relationships/image" Target="../media/image176.png"/><Relationship Id="rId3" Type="http://schemas.openxmlformats.org/officeDocument/2006/relationships/image" Target="../media/image173.jpeg"/><Relationship Id="rId21" Type="http://schemas.openxmlformats.org/officeDocument/2006/relationships/image" Target="../media/image200.png"/><Relationship Id="rId7" Type="http://schemas.openxmlformats.org/officeDocument/2006/relationships/image" Target="../media/image192.png"/><Relationship Id="rId12" Type="http://schemas.openxmlformats.org/officeDocument/2006/relationships/image" Target="../media/image194.png"/><Relationship Id="rId17" Type="http://schemas.openxmlformats.org/officeDocument/2006/relationships/image" Target="../media/image198.jpeg"/><Relationship Id="rId25" Type="http://schemas.openxmlformats.org/officeDocument/2006/relationships/image" Target="../media/image202.png"/><Relationship Id="rId2" Type="http://schemas.openxmlformats.org/officeDocument/2006/relationships/notesSlide" Target="../notesSlides/notesSlide18.xml"/><Relationship Id="rId16" Type="http://schemas.openxmlformats.org/officeDocument/2006/relationships/image" Target="../media/image197.jpeg"/><Relationship Id="rId20" Type="http://schemas.openxmlformats.org/officeDocument/2006/relationships/image" Target="../media/image189.png"/><Relationship Id="rId1" Type="http://schemas.openxmlformats.org/officeDocument/2006/relationships/slideLayout" Target="../slideLayouts/slideLayout7.xml"/><Relationship Id="rId6" Type="http://schemas.openxmlformats.org/officeDocument/2006/relationships/image" Target="../media/image165.jpeg"/><Relationship Id="rId11" Type="http://schemas.openxmlformats.org/officeDocument/2006/relationships/image" Target="../media/image95.png"/><Relationship Id="rId24" Type="http://schemas.openxmlformats.org/officeDocument/2006/relationships/image" Target="../media/image201.png"/><Relationship Id="rId5" Type="http://schemas.openxmlformats.org/officeDocument/2006/relationships/image" Target="../media/image191.png"/><Relationship Id="rId15" Type="http://schemas.openxmlformats.org/officeDocument/2006/relationships/image" Target="../media/image196.png"/><Relationship Id="rId23" Type="http://schemas.openxmlformats.org/officeDocument/2006/relationships/image" Target="../media/image185.png"/><Relationship Id="rId28" Type="http://schemas.openxmlformats.org/officeDocument/2006/relationships/image" Target="../media/image1.png"/><Relationship Id="rId10" Type="http://schemas.openxmlformats.org/officeDocument/2006/relationships/image" Target="../media/image193.jpeg"/><Relationship Id="rId19" Type="http://schemas.openxmlformats.org/officeDocument/2006/relationships/image" Target="../media/image169.png"/><Relationship Id="rId4" Type="http://schemas.openxmlformats.org/officeDocument/2006/relationships/image" Target="../media/image190.png"/><Relationship Id="rId9" Type="http://schemas.openxmlformats.org/officeDocument/2006/relationships/image" Target="../media/image187.png"/><Relationship Id="rId14" Type="http://schemas.openxmlformats.org/officeDocument/2006/relationships/image" Target="../media/image110.png"/><Relationship Id="rId22" Type="http://schemas.openxmlformats.org/officeDocument/2006/relationships/image" Target="../media/image186.png"/><Relationship Id="rId27" Type="http://schemas.openxmlformats.org/officeDocument/2006/relationships/image" Target="../media/image203.jpeg"/></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7.jf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8.jf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image" Target="../media/image211.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bDHEEV0M62Y"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348880"/>
            <a:ext cx="7772400" cy="1470025"/>
          </a:xfrm>
        </p:spPr>
        <p:txBody>
          <a:bodyPr>
            <a:normAutofit fontScale="90000"/>
          </a:bodyPr>
          <a:lstStyle/>
          <a:p>
            <a:r>
              <a:rPr lang="en-US" sz="4900" dirty="0" err="1"/>
              <a:t>Longformularium</a:t>
            </a:r>
            <a:r>
              <a:rPr lang="en-US" sz="4900" dirty="0"/>
              <a:t>;</a:t>
            </a:r>
            <a:r>
              <a:rPr lang="en-US" dirty="0"/>
              <a:t/>
            </a:r>
            <a:br>
              <a:rPr lang="en-US" dirty="0"/>
            </a:br>
            <a:r>
              <a:rPr lang="en-GB" dirty="0"/>
              <a:t/>
            </a:r>
            <a:br>
              <a:rPr lang="en-GB" dirty="0"/>
            </a:br>
            <a:r>
              <a:rPr lang="en-GB" sz="2700" i="1" dirty="0" err="1"/>
              <a:t>Een</a:t>
            </a:r>
            <a:r>
              <a:rPr lang="en-GB" sz="2700" i="1" dirty="0"/>
              <a:t> FTO </a:t>
            </a:r>
            <a:r>
              <a:rPr lang="en-GB" sz="2700" i="1" dirty="0" err="1"/>
              <a:t>voor</a:t>
            </a:r>
            <a:r>
              <a:rPr lang="en-GB" sz="2700" i="1" dirty="0"/>
              <a:t> </a:t>
            </a:r>
            <a:r>
              <a:rPr lang="en-GB" sz="2700" i="1" dirty="0" err="1"/>
              <a:t>huisartsen</a:t>
            </a:r>
            <a:r>
              <a:rPr lang="en-GB" sz="2700" i="1" dirty="0"/>
              <a:t>, </a:t>
            </a:r>
            <a:r>
              <a:rPr lang="en-GB" sz="2700" i="1" dirty="0" err="1"/>
              <a:t>praktijkverpleegkundigen</a:t>
            </a:r>
            <a:r>
              <a:rPr lang="en-GB" sz="2700" i="1" dirty="0"/>
              <a:t>, </a:t>
            </a:r>
            <a:r>
              <a:rPr lang="en-GB" sz="2700" i="1" dirty="0" err="1"/>
              <a:t>apothekers</a:t>
            </a:r>
            <a:r>
              <a:rPr lang="en-GB" sz="2700" i="1" dirty="0"/>
              <a:t> en </a:t>
            </a:r>
            <a:r>
              <a:rPr lang="en-GB" sz="2700" i="1" dirty="0" err="1"/>
              <a:t>farmaceutisch</a:t>
            </a:r>
            <a:r>
              <a:rPr lang="en-GB" sz="2700" i="1" dirty="0"/>
              <a:t> </a:t>
            </a:r>
            <a:r>
              <a:rPr lang="en-GB" sz="2700" i="1" dirty="0" err="1"/>
              <a:t>consulent</a:t>
            </a:r>
            <a:r>
              <a:rPr lang="en-GB" sz="2700" i="1" dirty="0"/>
              <a:t>/</a:t>
            </a:r>
            <a:r>
              <a:rPr lang="en-GB" sz="2700" i="1" dirty="0" err="1"/>
              <a:t>gespecialiseerde</a:t>
            </a:r>
            <a:r>
              <a:rPr lang="en-GB" sz="2700" i="1" dirty="0"/>
              <a:t> </a:t>
            </a:r>
            <a:r>
              <a:rPr lang="en-GB" sz="2700" i="1" dirty="0" err="1"/>
              <a:t>apothekers</a:t>
            </a:r>
            <a:r>
              <a:rPr lang="en-GB" sz="2700" i="1" dirty="0"/>
              <a:t> assistant</a:t>
            </a:r>
            <a:r>
              <a:rPr lang="en-GB" sz="3600" i="1" dirty="0"/>
              <a:t/>
            </a:r>
            <a:br>
              <a:rPr lang="en-GB" sz="3600" i="1" dirty="0"/>
            </a:br>
            <a:r>
              <a:rPr lang="en-GB" sz="3600" i="1" dirty="0"/>
              <a:t/>
            </a:r>
            <a:br>
              <a:rPr lang="en-GB" sz="3600" i="1" dirty="0"/>
            </a:br>
            <a:r>
              <a:rPr lang="en-GB" sz="3600" i="1" dirty="0"/>
              <a:t/>
            </a:r>
            <a:br>
              <a:rPr lang="en-GB" sz="3600" i="1" dirty="0"/>
            </a:br>
            <a:r>
              <a:rPr lang="en-GB" sz="3100" dirty="0"/>
              <a:t>2020</a:t>
            </a:r>
            <a:r>
              <a:rPr lang="en-GB" sz="3600" i="1" dirty="0"/>
              <a:t/>
            </a:r>
            <a:br>
              <a:rPr lang="en-GB" sz="3600" i="1" dirty="0"/>
            </a:br>
            <a:r>
              <a:rPr lang="en-GB" sz="3100" dirty="0"/>
              <a:t>Piet Ooms</a:t>
            </a:r>
            <a:br>
              <a:rPr lang="en-GB" sz="3100" dirty="0"/>
            </a:br>
            <a:r>
              <a:rPr lang="en-GB" sz="3100"/>
              <a:t>Persijn </a:t>
            </a:r>
            <a:r>
              <a:rPr lang="en-GB" sz="3100" smtClean="0"/>
              <a:t>Honkoop </a:t>
            </a:r>
            <a:r>
              <a:rPr lang="en-GB" sz="3100" dirty="0"/>
              <a:t/>
            </a:r>
            <a:br>
              <a:rPr lang="en-GB" sz="3100" dirty="0"/>
            </a:br>
            <a:r>
              <a:rPr lang="en-GB" sz="3100" dirty="0"/>
              <a:t>Geert Zaaijer</a:t>
            </a:r>
            <a:endParaRPr lang="en-GB" sz="4000" dirty="0"/>
          </a:p>
        </p:txBody>
      </p:sp>
      <p:pic>
        <p:nvPicPr>
          <p:cNvPr id="4" name="Afbeelding 3"/>
          <p:cNvPicPr>
            <a:picLocks noChangeAspect="1"/>
          </p:cNvPicPr>
          <p:nvPr/>
        </p:nvPicPr>
        <p:blipFill>
          <a:blip r:embed="rId2"/>
          <a:stretch>
            <a:fillRect/>
          </a:stretch>
        </p:blipFill>
        <p:spPr>
          <a:xfrm>
            <a:off x="7020272" y="620688"/>
            <a:ext cx="1721123" cy="578480"/>
          </a:xfrm>
          <a:prstGeom prst="rect">
            <a:avLst/>
          </a:prstGeom>
        </p:spPr>
      </p:pic>
    </p:spTree>
    <p:extLst>
      <p:ext uri="{BB962C8B-B14F-4D97-AF65-F5344CB8AC3E}">
        <p14:creationId xmlns:p14="http://schemas.microsoft.com/office/powerpoint/2010/main" val="440663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535F1-F6A2-460D-AB54-BDE513E8E2AC}"/>
              </a:ext>
            </a:extLst>
          </p:cNvPr>
          <p:cNvSpPr>
            <a:spLocks noGrp="1"/>
          </p:cNvSpPr>
          <p:nvPr>
            <p:ph type="title"/>
          </p:nvPr>
        </p:nvSpPr>
        <p:spPr/>
        <p:txBody>
          <a:bodyPr/>
          <a:lstStyle/>
          <a:p>
            <a:r>
              <a:rPr lang="en-US" dirty="0"/>
              <a:t>TIP</a:t>
            </a:r>
            <a:endParaRPr lang="nl-NL" dirty="0"/>
          </a:p>
        </p:txBody>
      </p:sp>
      <p:sp>
        <p:nvSpPr>
          <p:cNvPr id="3" name="Content Placeholder 2">
            <a:extLst>
              <a:ext uri="{FF2B5EF4-FFF2-40B4-BE49-F238E27FC236}">
                <a16:creationId xmlns:a16="http://schemas.microsoft.com/office/drawing/2014/main" id="{ABCA6170-E1DD-455B-9418-606B3E306F07}"/>
              </a:ext>
            </a:extLst>
          </p:cNvPr>
          <p:cNvSpPr>
            <a:spLocks noGrp="1"/>
          </p:cNvSpPr>
          <p:nvPr>
            <p:ph idx="1"/>
          </p:nvPr>
        </p:nvSpPr>
        <p:spPr/>
        <p:txBody>
          <a:bodyPr/>
          <a:lstStyle/>
          <a:p>
            <a:pPr marL="257175" indent="-257175"/>
            <a:r>
              <a:rPr lang="en-US" dirty="0" err="1"/>
              <a:t>Therapie</a:t>
            </a:r>
            <a:r>
              <a:rPr lang="en-US" dirty="0"/>
              <a:t>-(on)</a:t>
            </a:r>
            <a:r>
              <a:rPr lang="en-US" dirty="0" err="1"/>
              <a:t>trouw</a:t>
            </a:r>
            <a:r>
              <a:rPr lang="en-US" dirty="0"/>
              <a:t> </a:t>
            </a:r>
          </a:p>
          <a:p>
            <a:pPr marL="257175" indent="-257175"/>
            <a:endParaRPr lang="en-US" dirty="0"/>
          </a:p>
          <a:p>
            <a:pPr marL="257175" indent="-257175"/>
            <a:r>
              <a:rPr lang="en-US" dirty="0" err="1"/>
              <a:t>Inhalatie-techniek</a:t>
            </a:r>
            <a:r>
              <a:rPr lang="en-US" dirty="0"/>
              <a:t> </a:t>
            </a:r>
          </a:p>
          <a:p>
            <a:pPr marL="257175" indent="-257175"/>
            <a:endParaRPr lang="en-US" dirty="0"/>
          </a:p>
          <a:p>
            <a:pPr marL="257175" indent="-257175"/>
            <a:r>
              <a:rPr lang="en-US" dirty="0" err="1"/>
              <a:t>Prikkel</a:t>
            </a:r>
            <a:r>
              <a:rPr lang="en-US" dirty="0"/>
              <a:t> </a:t>
            </a:r>
            <a:r>
              <a:rPr lang="en-US" dirty="0" err="1"/>
              <a:t>vermijding</a:t>
            </a:r>
            <a:endParaRPr lang="en-US" dirty="0"/>
          </a:p>
          <a:p>
            <a:pPr marL="257175" indent="-257175"/>
            <a:endParaRPr lang="en-US" dirty="0"/>
          </a:p>
          <a:p>
            <a:pPr marL="257175" indent="-257175"/>
            <a:r>
              <a:rPr lang="en-US" dirty="0"/>
              <a:t>(SABA </a:t>
            </a:r>
            <a:r>
              <a:rPr lang="en-US" dirty="0" err="1"/>
              <a:t>overgebruik</a:t>
            </a:r>
            <a:r>
              <a:rPr lang="en-US" dirty="0"/>
              <a:t>)</a:t>
            </a:r>
          </a:p>
          <a:p>
            <a:endParaRPr lang="nl-NL" dirty="0"/>
          </a:p>
        </p:txBody>
      </p:sp>
      <p:pic>
        <p:nvPicPr>
          <p:cNvPr id="4" name="Afbeelding 3"/>
          <p:cNvPicPr>
            <a:picLocks noChangeAspect="1"/>
          </p:cNvPicPr>
          <p:nvPr/>
        </p:nvPicPr>
        <p:blipFill>
          <a:blip r:embed="rId3"/>
          <a:stretch>
            <a:fillRect/>
          </a:stretch>
        </p:blipFill>
        <p:spPr>
          <a:xfrm>
            <a:off x="6999163" y="839158"/>
            <a:ext cx="1721123" cy="578480"/>
          </a:xfrm>
          <a:prstGeom prst="rect">
            <a:avLst/>
          </a:prstGeom>
        </p:spPr>
      </p:pic>
    </p:spTree>
    <p:extLst>
      <p:ext uri="{BB962C8B-B14F-4D97-AF65-F5344CB8AC3E}">
        <p14:creationId xmlns:p14="http://schemas.microsoft.com/office/powerpoint/2010/main" val="3547598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2CF14-D8E1-4CE7-8B2C-A049ED461D35}"/>
              </a:ext>
            </a:extLst>
          </p:cNvPr>
          <p:cNvSpPr>
            <a:spLocks noGrp="1"/>
          </p:cNvSpPr>
          <p:nvPr>
            <p:ph type="title"/>
          </p:nvPr>
        </p:nvSpPr>
        <p:spPr/>
        <p:txBody>
          <a:bodyPr/>
          <a:lstStyle/>
          <a:p>
            <a:r>
              <a:rPr lang="en-US" dirty="0" err="1"/>
              <a:t>Therapietrouw</a:t>
            </a:r>
            <a:endParaRPr lang="nl-NL" dirty="0"/>
          </a:p>
        </p:txBody>
      </p:sp>
      <p:sp>
        <p:nvSpPr>
          <p:cNvPr id="3" name="Tijdelijke aanduiding voor inhoud 2"/>
          <p:cNvSpPr>
            <a:spLocks noGrp="1"/>
          </p:cNvSpPr>
          <p:nvPr>
            <p:ph idx="1"/>
          </p:nvPr>
        </p:nvSpPr>
        <p:spPr/>
        <p:txBody>
          <a:bodyPr/>
          <a:lstStyle/>
          <a:p>
            <a:r>
              <a:rPr lang="en-GB" dirty="0"/>
              <a:t>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754" y="1600200"/>
            <a:ext cx="8442502" cy="4708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fgeronde rechthoek 3"/>
          <p:cNvSpPr/>
          <p:nvPr/>
        </p:nvSpPr>
        <p:spPr>
          <a:xfrm>
            <a:off x="485336" y="4365104"/>
            <a:ext cx="8071338" cy="28487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srgbClr val="FFFFFF"/>
              </a:solidFill>
            </a:endParaRPr>
          </a:p>
        </p:txBody>
      </p:sp>
    </p:spTree>
    <p:extLst>
      <p:ext uri="{BB962C8B-B14F-4D97-AF65-F5344CB8AC3E}">
        <p14:creationId xmlns:p14="http://schemas.microsoft.com/office/powerpoint/2010/main" val="1779715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7D6DA-2016-4C5F-953A-728ACF34BAF0}"/>
              </a:ext>
            </a:extLst>
          </p:cNvPr>
          <p:cNvSpPr>
            <a:spLocks noGrp="1"/>
          </p:cNvSpPr>
          <p:nvPr>
            <p:ph type="title"/>
          </p:nvPr>
        </p:nvSpPr>
        <p:spPr/>
        <p:txBody>
          <a:bodyPr/>
          <a:lstStyle/>
          <a:p>
            <a:r>
              <a:rPr lang="en-US" dirty="0" err="1"/>
              <a:t>Inhalatie-techniek</a:t>
            </a:r>
            <a:endParaRPr lang="nl-NL" dirty="0"/>
          </a:p>
        </p:txBody>
      </p:sp>
      <p:sp>
        <p:nvSpPr>
          <p:cNvPr id="8" name="TextBox 7"/>
          <p:cNvSpPr txBox="1"/>
          <p:nvPr/>
        </p:nvSpPr>
        <p:spPr>
          <a:xfrm>
            <a:off x="1234095" y="4807661"/>
            <a:ext cx="5436394" cy="507831"/>
          </a:xfrm>
          <a:prstGeom prst="rect">
            <a:avLst/>
          </a:prstGeom>
          <a:noFill/>
        </p:spPr>
        <p:txBody>
          <a:bodyPr wrap="square" rtlCol="0">
            <a:spAutoFit/>
          </a:bodyPr>
          <a:lstStyle/>
          <a:p>
            <a:r>
              <a:rPr lang="en-US" sz="2700" dirty="0"/>
              <a:t>2016: Generally Poor (6-54% correct)</a:t>
            </a:r>
            <a:endParaRPr lang="en-GB" sz="2700" dirty="0"/>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7481" y="1636906"/>
            <a:ext cx="5364956" cy="220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234095" y="4070486"/>
            <a:ext cx="5893594" cy="507831"/>
          </a:xfrm>
          <a:prstGeom prst="rect">
            <a:avLst/>
          </a:prstGeom>
          <a:noFill/>
        </p:spPr>
        <p:txBody>
          <a:bodyPr wrap="square" rtlCol="0">
            <a:spAutoFit/>
          </a:bodyPr>
          <a:lstStyle/>
          <a:p>
            <a:r>
              <a:rPr lang="en-US" sz="2700" dirty="0"/>
              <a:t>1989: Generally Poor (32% correct)</a:t>
            </a:r>
            <a:endParaRPr lang="en-GB" sz="2700"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4095" y="1578600"/>
            <a:ext cx="4843463" cy="2238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Afbeelding 6"/>
          <p:cNvPicPr>
            <a:picLocks noChangeAspect="1"/>
          </p:cNvPicPr>
          <p:nvPr/>
        </p:nvPicPr>
        <p:blipFill>
          <a:blip r:embed="rId5"/>
          <a:stretch>
            <a:fillRect/>
          </a:stretch>
        </p:blipFill>
        <p:spPr>
          <a:xfrm>
            <a:off x="7234012" y="1001977"/>
            <a:ext cx="1721123" cy="578480"/>
          </a:xfrm>
          <a:prstGeom prst="rect">
            <a:avLst/>
          </a:prstGeom>
        </p:spPr>
      </p:pic>
    </p:spTree>
    <p:extLst>
      <p:ext uri="{BB962C8B-B14F-4D97-AF65-F5344CB8AC3E}">
        <p14:creationId xmlns:p14="http://schemas.microsoft.com/office/powerpoint/2010/main" val="418309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052"/>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3853A-6E5F-4007-A0D0-FD139D32F4A1}"/>
              </a:ext>
            </a:extLst>
          </p:cNvPr>
          <p:cNvSpPr>
            <a:spLocks noGrp="1"/>
          </p:cNvSpPr>
          <p:nvPr>
            <p:ph type="title"/>
          </p:nvPr>
        </p:nvSpPr>
        <p:spPr/>
        <p:txBody>
          <a:bodyPr/>
          <a:lstStyle/>
          <a:p>
            <a:r>
              <a:rPr lang="en-US" dirty="0" err="1"/>
              <a:t>Rol</a:t>
            </a:r>
            <a:r>
              <a:rPr lang="en-US" dirty="0"/>
              <a:t> </a:t>
            </a:r>
            <a:r>
              <a:rPr lang="en-US" dirty="0" err="1"/>
              <a:t>Formularium</a:t>
            </a:r>
            <a:endParaRPr lang="nl-NL" dirty="0"/>
          </a:p>
        </p:txBody>
      </p:sp>
      <p:sp>
        <p:nvSpPr>
          <p:cNvPr id="3" name="Content Placeholder 2">
            <a:extLst>
              <a:ext uri="{FF2B5EF4-FFF2-40B4-BE49-F238E27FC236}">
                <a16:creationId xmlns:a16="http://schemas.microsoft.com/office/drawing/2014/main" id="{6BC45C7A-D97B-49C0-B3FD-2C9B2D185E50}"/>
              </a:ext>
            </a:extLst>
          </p:cNvPr>
          <p:cNvSpPr>
            <a:spLocks noGrp="1"/>
          </p:cNvSpPr>
          <p:nvPr>
            <p:ph idx="1"/>
          </p:nvPr>
        </p:nvSpPr>
        <p:spPr/>
        <p:txBody>
          <a:bodyPr/>
          <a:lstStyle/>
          <a:p>
            <a:r>
              <a:rPr lang="en-US" dirty="0" err="1"/>
              <a:t>Beperking</a:t>
            </a:r>
            <a:r>
              <a:rPr lang="en-US" dirty="0"/>
              <a:t> </a:t>
            </a:r>
            <a:r>
              <a:rPr lang="en-US" dirty="0" err="1"/>
              <a:t>keuze</a:t>
            </a:r>
            <a:endParaRPr lang="en-US" dirty="0"/>
          </a:p>
          <a:p>
            <a:r>
              <a:rPr lang="en-US" dirty="0"/>
              <a:t>Commitment van 1e, 2e </a:t>
            </a:r>
            <a:r>
              <a:rPr lang="en-US" dirty="0" err="1"/>
              <a:t>en</a:t>
            </a:r>
            <a:r>
              <a:rPr lang="en-US" dirty="0"/>
              <a:t> 3e </a:t>
            </a:r>
            <a:r>
              <a:rPr lang="en-US" dirty="0" err="1"/>
              <a:t>lijn</a:t>
            </a:r>
            <a:endParaRPr lang="en-US" dirty="0"/>
          </a:p>
          <a:p>
            <a:r>
              <a:rPr lang="en-US" dirty="0" err="1"/>
              <a:t>Wanneer</a:t>
            </a:r>
            <a:r>
              <a:rPr lang="en-US" dirty="0"/>
              <a:t>:</a:t>
            </a:r>
          </a:p>
          <a:p>
            <a:pPr lvl="1"/>
            <a:r>
              <a:rPr lang="en-US" dirty="0" err="1"/>
              <a:t>Iedere</a:t>
            </a:r>
            <a:r>
              <a:rPr lang="en-US" dirty="0"/>
              <a:t> </a:t>
            </a:r>
            <a:r>
              <a:rPr lang="en-US" dirty="0" err="1"/>
              <a:t>nieuwe</a:t>
            </a:r>
            <a:r>
              <a:rPr lang="en-US" dirty="0"/>
              <a:t> patient</a:t>
            </a:r>
          </a:p>
          <a:p>
            <a:pPr lvl="1"/>
            <a:r>
              <a:rPr lang="en-US" dirty="0"/>
              <a:t>Elke switch van device</a:t>
            </a:r>
          </a:p>
          <a:p>
            <a:r>
              <a:rPr lang="en-US" dirty="0"/>
              <a:t>En wat </a:t>
            </a:r>
            <a:r>
              <a:rPr lang="en-US" dirty="0" err="1"/>
              <a:t>te</a:t>
            </a:r>
            <a:r>
              <a:rPr lang="en-US" dirty="0"/>
              <a:t> </a:t>
            </a:r>
            <a:r>
              <a:rPr lang="en-US" dirty="0" err="1"/>
              <a:t>doen</a:t>
            </a:r>
            <a:r>
              <a:rPr lang="en-US" dirty="0"/>
              <a:t> met de </a:t>
            </a:r>
            <a:r>
              <a:rPr lang="en-US" dirty="0" err="1"/>
              <a:t>voorzetkamers</a:t>
            </a:r>
            <a:r>
              <a:rPr lang="en-US" dirty="0"/>
              <a:t>?</a:t>
            </a:r>
          </a:p>
          <a:p>
            <a:pPr lvl="1"/>
            <a:endParaRPr lang="en-US" dirty="0"/>
          </a:p>
          <a:p>
            <a:endParaRPr lang="nl-NL" dirty="0"/>
          </a:p>
        </p:txBody>
      </p:sp>
      <p:pic>
        <p:nvPicPr>
          <p:cNvPr id="6" name="Afbeelding 5"/>
          <p:cNvPicPr>
            <a:picLocks noChangeAspect="1"/>
          </p:cNvPicPr>
          <p:nvPr/>
        </p:nvPicPr>
        <p:blipFill>
          <a:blip r:embed="rId2"/>
          <a:stretch>
            <a:fillRect/>
          </a:stretch>
        </p:blipFill>
        <p:spPr>
          <a:xfrm>
            <a:off x="7234012" y="1001977"/>
            <a:ext cx="1721123" cy="578480"/>
          </a:xfrm>
          <a:prstGeom prst="rect">
            <a:avLst/>
          </a:prstGeom>
        </p:spPr>
      </p:pic>
    </p:spTree>
    <p:extLst>
      <p:ext uri="{BB962C8B-B14F-4D97-AF65-F5344CB8AC3E}">
        <p14:creationId xmlns:p14="http://schemas.microsoft.com/office/powerpoint/2010/main" val="107250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1580" y="863485"/>
            <a:ext cx="6172200" cy="857250"/>
          </a:xfrm>
        </p:spPr>
        <p:txBody>
          <a:bodyPr/>
          <a:lstStyle/>
          <a:p>
            <a:r>
              <a:rPr lang="nl-NL" dirty="0">
                <a:latin typeface="+mn-lt"/>
              </a:rPr>
              <a:t>Voorzetkamers</a:t>
            </a:r>
          </a:p>
        </p:txBody>
      </p:sp>
      <p:sp>
        <p:nvSpPr>
          <p:cNvPr id="3" name="Tijdelijke aanduiding voor inhoud 2"/>
          <p:cNvSpPr>
            <a:spLocks noGrp="1"/>
          </p:cNvSpPr>
          <p:nvPr>
            <p:ph idx="1"/>
          </p:nvPr>
        </p:nvSpPr>
        <p:spPr>
          <a:xfrm>
            <a:off x="791580" y="2129158"/>
            <a:ext cx="6172200" cy="3394472"/>
          </a:xfrm>
        </p:spPr>
        <p:txBody>
          <a:bodyPr>
            <a:normAutofit lnSpcReduction="10000"/>
          </a:bodyPr>
          <a:lstStyle/>
          <a:p>
            <a:r>
              <a:rPr lang="nl-NL" sz="2400" dirty="0"/>
              <a:t>A </a:t>
            </a:r>
            <a:r>
              <a:rPr lang="nl-NL" sz="2400" dirty="0" err="1"/>
              <a:t>comparative</a:t>
            </a:r>
            <a:r>
              <a:rPr lang="nl-NL" sz="2400" dirty="0"/>
              <a:t> analysis of changes in </a:t>
            </a:r>
            <a:r>
              <a:rPr lang="nl-NL" sz="2400" dirty="0" err="1"/>
              <a:t>pMDI</a:t>
            </a:r>
            <a:r>
              <a:rPr lang="nl-NL" sz="2400" dirty="0"/>
              <a:t> drug </a:t>
            </a:r>
            <a:r>
              <a:rPr lang="nl-NL" sz="2400" dirty="0" err="1"/>
              <a:t>dose</a:t>
            </a:r>
            <a:r>
              <a:rPr lang="nl-NL" sz="2400" dirty="0"/>
              <a:t> delivery </a:t>
            </a:r>
            <a:r>
              <a:rPr lang="nl-NL" sz="2400" dirty="0" err="1"/>
              <a:t>before</a:t>
            </a:r>
            <a:r>
              <a:rPr lang="nl-NL" sz="2400" dirty="0"/>
              <a:t> </a:t>
            </a:r>
            <a:r>
              <a:rPr lang="nl-NL" sz="2400" dirty="0" err="1"/>
              <a:t>and</a:t>
            </a:r>
            <a:r>
              <a:rPr lang="nl-NL" sz="2400" dirty="0"/>
              <a:t> </a:t>
            </a:r>
            <a:r>
              <a:rPr lang="nl-NL" sz="2400" dirty="0" err="1"/>
              <a:t>after</a:t>
            </a:r>
            <a:r>
              <a:rPr lang="nl-NL" sz="2400" dirty="0"/>
              <a:t> detergent coating </a:t>
            </a:r>
            <a:r>
              <a:rPr lang="nl-NL" sz="2400" dirty="0" err="1"/>
              <a:t>using</a:t>
            </a:r>
            <a:r>
              <a:rPr lang="nl-NL" sz="2400" dirty="0"/>
              <a:t> five </a:t>
            </a:r>
            <a:r>
              <a:rPr lang="nl-NL" sz="2400" dirty="0" err="1"/>
              <a:t>antistatic</a:t>
            </a:r>
            <a:r>
              <a:rPr lang="nl-NL" sz="2400" dirty="0"/>
              <a:t> </a:t>
            </a:r>
            <a:r>
              <a:rPr lang="nl-NL" sz="2400" dirty="0" err="1"/>
              <a:t>valved</a:t>
            </a:r>
            <a:r>
              <a:rPr lang="nl-NL" sz="2400" dirty="0"/>
              <a:t> holding </a:t>
            </a:r>
            <a:r>
              <a:rPr lang="nl-NL" sz="2400" dirty="0" err="1"/>
              <a:t>chambers</a:t>
            </a:r>
            <a:endParaRPr lang="nl-NL" sz="2400" dirty="0"/>
          </a:p>
          <a:p>
            <a:r>
              <a:rPr lang="nl-NL" sz="1800" dirty="0"/>
              <a:t>Paul </a:t>
            </a:r>
            <a:r>
              <a:rPr lang="nl-NL" sz="1800" dirty="0" err="1"/>
              <a:t>Hagedoorn</a:t>
            </a:r>
            <a:r>
              <a:rPr lang="nl-NL" sz="1800" baseline="30000" dirty="0" err="1"/>
              <a:t>a</a:t>
            </a:r>
            <a:endParaRPr lang="nl-NL" sz="1800" dirty="0"/>
          </a:p>
          <a:p>
            <a:r>
              <a:rPr lang="nl-NL" sz="1800" dirty="0"/>
              <a:t>, </a:t>
            </a:r>
            <a:r>
              <a:rPr lang="nl-NL" sz="1800" dirty="0" err="1"/>
              <a:t>Wasiq</a:t>
            </a:r>
            <a:r>
              <a:rPr lang="nl-NL" sz="1800" dirty="0"/>
              <a:t> </a:t>
            </a:r>
            <a:r>
              <a:rPr lang="nl-NL" sz="1800" dirty="0" err="1"/>
              <a:t>Bawary</a:t>
            </a:r>
            <a:r>
              <a:rPr lang="nl-NL" sz="1800" dirty="0"/>
              <a:t>, </a:t>
            </a:r>
            <a:r>
              <a:rPr lang="nl-NL" sz="1800" dirty="0" err="1"/>
              <a:t>PharmD</a:t>
            </a:r>
            <a:r>
              <a:rPr lang="nl-NL" sz="1800" baseline="30000" dirty="0" err="1"/>
              <a:t>a</a:t>
            </a:r>
            <a:endParaRPr lang="nl-NL" sz="1800" dirty="0"/>
          </a:p>
          <a:p>
            <a:r>
              <a:rPr lang="nl-NL" sz="1800" dirty="0"/>
              <a:t>, </a:t>
            </a:r>
            <a:r>
              <a:rPr lang="nl-NL" sz="1800" dirty="0" err="1"/>
              <a:t>Henderik</a:t>
            </a:r>
            <a:r>
              <a:rPr lang="nl-NL" sz="1800" dirty="0"/>
              <a:t> Willem Frijlink, </a:t>
            </a:r>
            <a:r>
              <a:rPr lang="nl-NL" sz="1800" dirty="0" err="1"/>
              <a:t>PhD</a:t>
            </a:r>
            <a:r>
              <a:rPr lang="nl-NL" sz="1800" baseline="30000" dirty="0" err="1"/>
              <a:t>a</a:t>
            </a:r>
            <a:endParaRPr lang="nl-NL" sz="1800" dirty="0"/>
          </a:p>
          <a:p>
            <a:r>
              <a:rPr lang="nl-NL" sz="1800" dirty="0"/>
              <a:t>, Floris </a:t>
            </a:r>
            <a:r>
              <a:rPr lang="nl-NL" sz="1800" dirty="0" err="1"/>
              <a:t>Grasmeijer</a:t>
            </a:r>
            <a:r>
              <a:rPr lang="nl-NL" sz="1800" dirty="0"/>
              <a:t>, </a:t>
            </a:r>
            <a:r>
              <a:rPr lang="nl-NL" sz="1800" dirty="0" err="1"/>
              <a:t>PhD</a:t>
            </a:r>
            <a:r>
              <a:rPr lang="nl-NL" sz="1800" baseline="30000" dirty="0" err="1"/>
              <a:t>a,b</a:t>
            </a:r>
            <a:r>
              <a:rPr lang="nl-NL" sz="1800" baseline="30000" dirty="0"/>
              <a:t>,∗,</a:t>
            </a:r>
          </a:p>
          <a:p>
            <a:r>
              <a:rPr lang="en-US" sz="1800" dirty="0"/>
              <a:t>The Journal of Allergy and Clinical Immunology; JACI; In Practice </a:t>
            </a:r>
            <a:r>
              <a:rPr lang="en-US" sz="1800" dirty="0" err="1"/>
              <a:t>oktober</a:t>
            </a:r>
            <a:r>
              <a:rPr lang="en-US" sz="1800" dirty="0"/>
              <a:t> 2019</a:t>
            </a:r>
          </a:p>
          <a:p>
            <a:endParaRPr lang="nl-NL" dirty="0"/>
          </a:p>
          <a:p>
            <a:endParaRPr lang="nl-NL" sz="2700" dirty="0"/>
          </a:p>
        </p:txBody>
      </p:sp>
      <p:pic>
        <p:nvPicPr>
          <p:cNvPr id="4" name="Afbeelding 3"/>
          <p:cNvPicPr>
            <a:picLocks noChangeAspect="1"/>
          </p:cNvPicPr>
          <p:nvPr/>
        </p:nvPicPr>
        <p:blipFill>
          <a:blip r:embed="rId2"/>
          <a:stretch>
            <a:fillRect/>
          </a:stretch>
        </p:blipFill>
        <p:spPr>
          <a:xfrm>
            <a:off x="7234012" y="1001977"/>
            <a:ext cx="1721123" cy="578480"/>
          </a:xfrm>
          <a:prstGeom prst="rect">
            <a:avLst/>
          </a:prstGeom>
        </p:spPr>
      </p:pic>
    </p:spTree>
    <p:extLst>
      <p:ext uri="{BB962C8B-B14F-4D97-AF65-F5344CB8AC3E}">
        <p14:creationId xmlns:p14="http://schemas.microsoft.com/office/powerpoint/2010/main" val="2655921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68049DC-3536-4BB7-9A34-95AE6C64DE18}"/>
              </a:ext>
            </a:extLst>
          </p:cNvPr>
          <p:cNvSpPr>
            <a:spLocks noGrp="1"/>
          </p:cNvSpPr>
          <p:nvPr>
            <p:ph type="title"/>
          </p:nvPr>
        </p:nvSpPr>
        <p:spPr>
          <a:xfrm>
            <a:off x="395536" y="1269763"/>
            <a:ext cx="8229600" cy="1143000"/>
          </a:xfrm>
        </p:spPr>
        <p:txBody>
          <a:bodyPr/>
          <a:lstStyle/>
          <a:p>
            <a:r>
              <a:rPr lang="nl-NL" dirty="0"/>
              <a:t>Aanbevolen voorzetkamers</a:t>
            </a:r>
          </a:p>
        </p:txBody>
      </p:sp>
      <p:pic>
        <p:nvPicPr>
          <p:cNvPr id="9" name="Tijdelijke aanduiding voor inhoud 8">
            <a:extLst>
              <a:ext uri="{FF2B5EF4-FFF2-40B4-BE49-F238E27FC236}">
                <a16:creationId xmlns:a16="http://schemas.microsoft.com/office/drawing/2014/main" id="{36D6CBD8-C2E3-4FBD-824C-EBC6C68F70D8}"/>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39998" y="2226469"/>
            <a:ext cx="3263504" cy="3263504"/>
          </a:xfrm>
        </p:spPr>
      </p:pic>
      <p:pic>
        <p:nvPicPr>
          <p:cNvPr id="11" name="Tijdelijke aanduiding voor inhoud 10" descr="Afbeelding met voedsel&#10;&#10;Automatisch gegenereerde beschrijving">
            <a:extLst>
              <a:ext uri="{FF2B5EF4-FFF2-40B4-BE49-F238E27FC236}">
                <a16:creationId xmlns:a16="http://schemas.microsoft.com/office/drawing/2014/main" id="{B082095E-0BD2-4C32-85CB-312B2E7A82F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43500" y="2786658"/>
            <a:ext cx="2857500" cy="2143125"/>
          </a:xfrm>
        </p:spPr>
      </p:pic>
      <p:pic>
        <p:nvPicPr>
          <p:cNvPr id="4" name="Afbeelding 3"/>
          <p:cNvPicPr>
            <a:picLocks noChangeAspect="1"/>
          </p:cNvPicPr>
          <p:nvPr/>
        </p:nvPicPr>
        <p:blipFill>
          <a:blip r:embed="rId4"/>
          <a:stretch>
            <a:fillRect/>
          </a:stretch>
        </p:blipFill>
        <p:spPr>
          <a:xfrm>
            <a:off x="7234012" y="1001977"/>
            <a:ext cx="1721123" cy="578480"/>
          </a:xfrm>
          <a:prstGeom prst="rect">
            <a:avLst/>
          </a:prstGeom>
        </p:spPr>
      </p:pic>
    </p:spTree>
    <p:extLst>
      <p:ext uri="{BB962C8B-B14F-4D97-AF65-F5344CB8AC3E}">
        <p14:creationId xmlns:p14="http://schemas.microsoft.com/office/powerpoint/2010/main" val="3236192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hthoek 2"/>
          <p:cNvSpPr>
            <a:spLocks noChangeArrowheads="1"/>
          </p:cNvSpPr>
          <p:nvPr/>
        </p:nvSpPr>
        <p:spPr bwMode="auto">
          <a:xfrm>
            <a:off x="1649019" y="1649190"/>
            <a:ext cx="2033585" cy="184666"/>
          </a:xfrm>
          <a:prstGeom prst="rect">
            <a:avLst/>
          </a:prstGeom>
          <a:noFill/>
          <a:ln w="254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lnSpc>
                <a:spcPct val="114000"/>
              </a:lnSpc>
              <a:spcBef>
                <a:spcPts val="600"/>
              </a:spcBef>
              <a:buClr>
                <a:srgbClr val="58A618"/>
              </a:buClr>
              <a:buFont typeface="Wingdings" pitchFamily="2" charset="2"/>
              <a:buChar char="§"/>
              <a:defRPr b="1">
                <a:solidFill>
                  <a:srgbClr val="00266E"/>
                </a:solidFill>
                <a:latin typeface="Calibri" pitchFamily="34" charset="0"/>
                <a:ea typeface="MS PGothic" pitchFamily="34" charset="-128"/>
                <a:cs typeface="Calibri" pitchFamily="34" charset="0"/>
              </a:defRPr>
            </a:lvl1pPr>
            <a:lvl2pPr marL="742950" indent="-285750">
              <a:lnSpc>
                <a:spcPct val="114000"/>
              </a:lnSpc>
              <a:spcBef>
                <a:spcPts val="600"/>
              </a:spcBef>
              <a:buClr>
                <a:srgbClr val="58A618"/>
              </a:buClr>
              <a:buFont typeface="Arial" pitchFamily="34" charset="0"/>
              <a:buChar char="-"/>
              <a:defRPr>
                <a:solidFill>
                  <a:srgbClr val="00266E"/>
                </a:solidFill>
                <a:latin typeface="Calibri" pitchFamily="34" charset="0"/>
                <a:ea typeface="MS PGothic" pitchFamily="34" charset="-128"/>
              </a:defRPr>
            </a:lvl2pPr>
            <a:lvl3pPr marL="1143000" indent="-228600">
              <a:spcBef>
                <a:spcPct val="20000"/>
              </a:spcBef>
              <a:buClr>
                <a:srgbClr val="58A618"/>
              </a:buClr>
              <a:buFont typeface="Wingdings" pitchFamily="2" charset="2"/>
              <a:buChar char="§"/>
              <a:defRPr>
                <a:solidFill>
                  <a:srgbClr val="00266E"/>
                </a:solidFill>
                <a:latin typeface="Ubuntu"/>
                <a:ea typeface="MS PGothic" pitchFamily="34" charset="-128"/>
              </a:defRPr>
            </a:lvl3pPr>
            <a:lvl4pPr marL="1600200" indent="-228600">
              <a:spcBef>
                <a:spcPct val="20000"/>
              </a:spcBef>
              <a:buClr>
                <a:srgbClr val="58A618"/>
              </a:buClr>
              <a:buFont typeface="Arial" pitchFamily="34" charset="0"/>
              <a:buChar char="•"/>
              <a:defRPr>
                <a:solidFill>
                  <a:srgbClr val="00266E"/>
                </a:solidFill>
                <a:latin typeface="Ubuntu"/>
                <a:ea typeface="MS PGothic" pitchFamily="34" charset="-128"/>
              </a:defRPr>
            </a:lvl4pPr>
            <a:lvl5pPr marL="2057400" indent="-228600">
              <a:spcBef>
                <a:spcPct val="20000"/>
              </a:spcBef>
              <a:buClr>
                <a:srgbClr val="58A618"/>
              </a:buClr>
              <a:buFont typeface="Arial" pitchFamily="34" charset="0"/>
              <a:buChar char="•"/>
              <a:defRPr>
                <a:solidFill>
                  <a:srgbClr val="00266E"/>
                </a:solidFill>
                <a:latin typeface="Ubuntu"/>
                <a:ea typeface="MS PGothic" pitchFamily="34" charset="-128"/>
              </a:defRPr>
            </a:lvl5pPr>
            <a:lvl6pPr marL="25146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6pPr>
            <a:lvl7pPr marL="29718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7pPr>
            <a:lvl8pPr marL="34290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8pPr>
            <a:lvl9pPr marL="38862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9pPr>
          </a:lstStyle>
          <a:p>
            <a:pPr>
              <a:lnSpc>
                <a:spcPct val="100000"/>
              </a:lnSpc>
              <a:spcBef>
                <a:spcPct val="0"/>
              </a:spcBef>
              <a:buClrTx/>
              <a:buFontTx/>
              <a:buNone/>
            </a:pPr>
            <a:endParaRPr lang="nl-NL" altLang="nl-NL" sz="1200" b="0" dirty="0">
              <a:solidFill>
                <a:srgbClr val="000000"/>
              </a:solidFill>
              <a:latin typeface="Arial" pitchFamily="34" charset="0"/>
            </a:endParaRPr>
          </a:p>
        </p:txBody>
      </p:sp>
      <p:sp>
        <p:nvSpPr>
          <p:cNvPr id="28676" name="Rechthoek 3"/>
          <p:cNvSpPr>
            <a:spLocks noChangeArrowheads="1"/>
          </p:cNvSpPr>
          <p:nvPr/>
        </p:nvSpPr>
        <p:spPr bwMode="auto">
          <a:xfrm>
            <a:off x="4706547" y="1619259"/>
            <a:ext cx="2045492" cy="184666"/>
          </a:xfrm>
          <a:prstGeom prst="rect">
            <a:avLst/>
          </a:prstGeom>
          <a:noFill/>
          <a:ln w="254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lnSpc>
                <a:spcPct val="114000"/>
              </a:lnSpc>
              <a:spcBef>
                <a:spcPts val="600"/>
              </a:spcBef>
              <a:buClr>
                <a:srgbClr val="58A618"/>
              </a:buClr>
              <a:buFont typeface="Wingdings" pitchFamily="2" charset="2"/>
              <a:buChar char="§"/>
              <a:defRPr b="1">
                <a:solidFill>
                  <a:srgbClr val="00266E"/>
                </a:solidFill>
                <a:latin typeface="Calibri" pitchFamily="34" charset="0"/>
                <a:ea typeface="MS PGothic" pitchFamily="34" charset="-128"/>
                <a:cs typeface="Calibri" pitchFamily="34" charset="0"/>
              </a:defRPr>
            </a:lvl1pPr>
            <a:lvl2pPr marL="742950" indent="-285750">
              <a:lnSpc>
                <a:spcPct val="114000"/>
              </a:lnSpc>
              <a:spcBef>
                <a:spcPts val="600"/>
              </a:spcBef>
              <a:buClr>
                <a:srgbClr val="58A618"/>
              </a:buClr>
              <a:buFont typeface="Arial" pitchFamily="34" charset="0"/>
              <a:buChar char="-"/>
              <a:defRPr>
                <a:solidFill>
                  <a:srgbClr val="00266E"/>
                </a:solidFill>
                <a:latin typeface="Calibri" pitchFamily="34" charset="0"/>
                <a:ea typeface="MS PGothic" pitchFamily="34" charset="-128"/>
              </a:defRPr>
            </a:lvl2pPr>
            <a:lvl3pPr marL="1143000" indent="-228600">
              <a:spcBef>
                <a:spcPct val="20000"/>
              </a:spcBef>
              <a:buClr>
                <a:srgbClr val="58A618"/>
              </a:buClr>
              <a:buFont typeface="Wingdings" pitchFamily="2" charset="2"/>
              <a:buChar char="§"/>
              <a:defRPr>
                <a:solidFill>
                  <a:srgbClr val="00266E"/>
                </a:solidFill>
                <a:latin typeface="Ubuntu"/>
                <a:ea typeface="MS PGothic" pitchFamily="34" charset="-128"/>
              </a:defRPr>
            </a:lvl3pPr>
            <a:lvl4pPr marL="1600200" indent="-228600">
              <a:spcBef>
                <a:spcPct val="20000"/>
              </a:spcBef>
              <a:buClr>
                <a:srgbClr val="58A618"/>
              </a:buClr>
              <a:buFont typeface="Arial" pitchFamily="34" charset="0"/>
              <a:buChar char="•"/>
              <a:defRPr>
                <a:solidFill>
                  <a:srgbClr val="00266E"/>
                </a:solidFill>
                <a:latin typeface="Ubuntu"/>
                <a:ea typeface="MS PGothic" pitchFamily="34" charset="-128"/>
              </a:defRPr>
            </a:lvl4pPr>
            <a:lvl5pPr marL="2057400" indent="-228600">
              <a:spcBef>
                <a:spcPct val="20000"/>
              </a:spcBef>
              <a:buClr>
                <a:srgbClr val="58A618"/>
              </a:buClr>
              <a:buFont typeface="Arial" pitchFamily="34" charset="0"/>
              <a:buChar char="•"/>
              <a:defRPr>
                <a:solidFill>
                  <a:srgbClr val="00266E"/>
                </a:solidFill>
                <a:latin typeface="Ubuntu"/>
                <a:ea typeface="MS PGothic" pitchFamily="34" charset="-128"/>
              </a:defRPr>
            </a:lvl5pPr>
            <a:lvl6pPr marL="25146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6pPr>
            <a:lvl7pPr marL="29718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7pPr>
            <a:lvl8pPr marL="34290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8pPr>
            <a:lvl9pPr marL="38862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9pPr>
          </a:lstStyle>
          <a:p>
            <a:pPr>
              <a:lnSpc>
                <a:spcPct val="100000"/>
              </a:lnSpc>
              <a:spcBef>
                <a:spcPct val="0"/>
              </a:spcBef>
              <a:buClrTx/>
              <a:buFontTx/>
              <a:buNone/>
            </a:pPr>
            <a:endParaRPr lang="nl-NL" altLang="nl-NL" sz="1200" b="0" dirty="0">
              <a:solidFill>
                <a:srgbClr val="000000"/>
              </a:solidFill>
              <a:latin typeface="Arial" pitchFamily="34" charset="0"/>
            </a:endParaRPr>
          </a:p>
        </p:txBody>
      </p:sp>
      <p:sp>
        <p:nvSpPr>
          <p:cNvPr id="28677" name="Rechthoek 4"/>
          <p:cNvSpPr>
            <a:spLocks noChangeArrowheads="1"/>
          </p:cNvSpPr>
          <p:nvPr/>
        </p:nvSpPr>
        <p:spPr bwMode="auto">
          <a:xfrm>
            <a:off x="1571031" y="1573060"/>
            <a:ext cx="1282303" cy="276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2" tIns="34264" rIns="68522" bIns="34264">
            <a:spAutoFit/>
          </a:bodyPr>
          <a:lstStyle>
            <a:lvl1pPr>
              <a:lnSpc>
                <a:spcPct val="114000"/>
              </a:lnSpc>
              <a:spcBef>
                <a:spcPts val="600"/>
              </a:spcBef>
              <a:buClr>
                <a:srgbClr val="58A618"/>
              </a:buClr>
              <a:buFont typeface="Wingdings" pitchFamily="2" charset="2"/>
              <a:buChar char="§"/>
              <a:defRPr b="1">
                <a:solidFill>
                  <a:srgbClr val="00266E"/>
                </a:solidFill>
                <a:latin typeface="Calibri" pitchFamily="34" charset="0"/>
                <a:ea typeface="MS PGothic" pitchFamily="34" charset="-128"/>
                <a:cs typeface="Calibri" pitchFamily="34" charset="0"/>
              </a:defRPr>
            </a:lvl1pPr>
            <a:lvl2pPr marL="742950" indent="-285750">
              <a:lnSpc>
                <a:spcPct val="114000"/>
              </a:lnSpc>
              <a:spcBef>
                <a:spcPts val="600"/>
              </a:spcBef>
              <a:buClr>
                <a:srgbClr val="58A618"/>
              </a:buClr>
              <a:buFont typeface="Arial" pitchFamily="34" charset="0"/>
              <a:buChar char="-"/>
              <a:defRPr>
                <a:solidFill>
                  <a:srgbClr val="00266E"/>
                </a:solidFill>
                <a:latin typeface="Calibri" pitchFamily="34" charset="0"/>
                <a:ea typeface="MS PGothic" pitchFamily="34" charset="-128"/>
              </a:defRPr>
            </a:lvl2pPr>
            <a:lvl3pPr marL="1143000" indent="-228600">
              <a:spcBef>
                <a:spcPct val="20000"/>
              </a:spcBef>
              <a:buClr>
                <a:srgbClr val="58A618"/>
              </a:buClr>
              <a:buFont typeface="Wingdings" pitchFamily="2" charset="2"/>
              <a:buChar char="§"/>
              <a:defRPr>
                <a:solidFill>
                  <a:srgbClr val="00266E"/>
                </a:solidFill>
                <a:latin typeface="Ubuntu"/>
                <a:ea typeface="MS PGothic" pitchFamily="34" charset="-128"/>
              </a:defRPr>
            </a:lvl3pPr>
            <a:lvl4pPr marL="1600200" indent="-228600">
              <a:spcBef>
                <a:spcPct val="20000"/>
              </a:spcBef>
              <a:buClr>
                <a:srgbClr val="58A618"/>
              </a:buClr>
              <a:buFont typeface="Arial" pitchFamily="34" charset="0"/>
              <a:buChar char="•"/>
              <a:defRPr>
                <a:solidFill>
                  <a:srgbClr val="00266E"/>
                </a:solidFill>
                <a:latin typeface="Ubuntu"/>
                <a:ea typeface="MS PGothic" pitchFamily="34" charset="-128"/>
              </a:defRPr>
            </a:lvl4pPr>
            <a:lvl5pPr marL="2057400" indent="-228600">
              <a:spcBef>
                <a:spcPct val="20000"/>
              </a:spcBef>
              <a:buClr>
                <a:srgbClr val="58A618"/>
              </a:buClr>
              <a:buFont typeface="Arial" pitchFamily="34" charset="0"/>
              <a:buChar char="•"/>
              <a:defRPr>
                <a:solidFill>
                  <a:srgbClr val="00266E"/>
                </a:solidFill>
                <a:latin typeface="Ubuntu"/>
                <a:ea typeface="MS PGothic" pitchFamily="34" charset="-128"/>
              </a:defRPr>
            </a:lvl5pPr>
            <a:lvl6pPr marL="25146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6pPr>
            <a:lvl7pPr marL="29718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7pPr>
            <a:lvl8pPr marL="34290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8pPr>
            <a:lvl9pPr marL="38862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9pPr>
          </a:lstStyle>
          <a:p>
            <a:pPr>
              <a:lnSpc>
                <a:spcPct val="100000"/>
              </a:lnSpc>
              <a:spcBef>
                <a:spcPct val="0"/>
              </a:spcBef>
              <a:buClrTx/>
              <a:buFontTx/>
              <a:buNone/>
            </a:pPr>
            <a:r>
              <a:rPr lang="nl-NL" altLang="nl-NL" sz="1350" dirty="0">
                <a:solidFill>
                  <a:schemeClr val="tx1"/>
                </a:solidFill>
                <a:latin typeface="Arial" panose="020B0604020202020204" pitchFamily="34" charset="0"/>
                <a:cs typeface="Arial" panose="020B0604020202020204" pitchFamily="34" charset="0"/>
              </a:rPr>
              <a:t>Astma</a:t>
            </a:r>
            <a:endParaRPr lang="nl-NL" altLang="nl-NL" sz="1350" b="0" dirty="0">
              <a:solidFill>
                <a:schemeClr val="tx1"/>
              </a:solidFill>
              <a:latin typeface="Arial" panose="020B0604020202020204" pitchFamily="34" charset="0"/>
              <a:cs typeface="Arial" panose="020B0604020202020204" pitchFamily="34" charset="0"/>
            </a:endParaRPr>
          </a:p>
        </p:txBody>
      </p:sp>
      <p:sp>
        <p:nvSpPr>
          <p:cNvPr id="28678" name="Rechthoek 5"/>
          <p:cNvSpPr>
            <a:spLocks noChangeArrowheads="1"/>
          </p:cNvSpPr>
          <p:nvPr/>
        </p:nvSpPr>
        <p:spPr bwMode="auto">
          <a:xfrm>
            <a:off x="4692263" y="1573060"/>
            <a:ext cx="1283494" cy="276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2" tIns="34264" rIns="68522" bIns="34264">
            <a:spAutoFit/>
          </a:bodyPr>
          <a:lstStyle>
            <a:lvl1pPr>
              <a:lnSpc>
                <a:spcPct val="114000"/>
              </a:lnSpc>
              <a:spcBef>
                <a:spcPts val="600"/>
              </a:spcBef>
              <a:buClr>
                <a:srgbClr val="58A618"/>
              </a:buClr>
              <a:buFont typeface="Wingdings" pitchFamily="2" charset="2"/>
              <a:buChar char="§"/>
              <a:defRPr b="1">
                <a:solidFill>
                  <a:srgbClr val="00266E"/>
                </a:solidFill>
                <a:latin typeface="Calibri" pitchFamily="34" charset="0"/>
                <a:ea typeface="MS PGothic" pitchFamily="34" charset="-128"/>
                <a:cs typeface="Calibri" pitchFamily="34" charset="0"/>
              </a:defRPr>
            </a:lvl1pPr>
            <a:lvl2pPr marL="742950" indent="-285750">
              <a:lnSpc>
                <a:spcPct val="114000"/>
              </a:lnSpc>
              <a:spcBef>
                <a:spcPts val="600"/>
              </a:spcBef>
              <a:buClr>
                <a:srgbClr val="58A618"/>
              </a:buClr>
              <a:buFont typeface="Arial" pitchFamily="34" charset="0"/>
              <a:buChar char="-"/>
              <a:defRPr>
                <a:solidFill>
                  <a:srgbClr val="00266E"/>
                </a:solidFill>
                <a:latin typeface="Calibri" pitchFamily="34" charset="0"/>
                <a:ea typeface="MS PGothic" pitchFamily="34" charset="-128"/>
              </a:defRPr>
            </a:lvl2pPr>
            <a:lvl3pPr marL="1143000" indent="-228600">
              <a:spcBef>
                <a:spcPct val="20000"/>
              </a:spcBef>
              <a:buClr>
                <a:srgbClr val="58A618"/>
              </a:buClr>
              <a:buFont typeface="Wingdings" pitchFamily="2" charset="2"/>
              <a:buChar char="§"/>
              <a:defRPr>
                <a:solidFill>
                  <a:srgbClr val="00266E"/>
                </a:solidFill>
                <a:latin typeface="Ubuntu"/>
                <a:ea typeface="MS PGothic" pitchFamily="34" charset="-128"/>
              </a:defRPr>
            </a:lvl3pPr>
            <a:lvl4pPr marL="1600200" indent="-228600">
              <a:spcBef>
                <a:spcPct val="20000"/>
              </a:spcBef>
              <a:buClr>
                <a:srgbClr val="58A618"/>
              </a:buClr>
              <a:buFont typeface="Arial" pitchFamily="34" charset="0"/>
              <a:buChar char="•"/>
              <a:defRPr>
                <a:solidFill>
                  <a:srgbClr val="00266E"/>
                </a:solidFill>
                <a:latin typeface="Ubuntu"/>
                <a:ea typeface="MS PGothic" pitchFamily="34" charset="-128"/>
              </a:defRPr>
            </a:lvl4pPr>
            <a:lvl5pPr marL="2057400" indent="-228600">
              <a:spcBef>
                <a:spcPct val="20000"/>
              </a:spcBef>
              <a:buClr>
                <a:srgbClr val="58A618"/>
              </a:buClr>
              <a:buFont typeface="Arial" pitchFamily="34" charset="0"/>
              <a:buChar char="•"/>
              <a:defRPr>
                <a:solidFill>
                  <a:srgbClr val="00266E"/>
                </a:solidFill>
                <a:latin typeface="Ubuntu"/>
                <a:ea typeface="MS PGothic" pitchFamily="34" charset="-128"/>
              </a:defRPr>
            </a:lvl5pPr>
            <a:lvl6pPr marL="25146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6pPr>
            <a:lvl7pPr marL="29718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7pPr>
            <a:lvl8pPr marL="34290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8pPr>
            <a:lvl9pPr marL="38862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9pPr>
          </a:lstStyle>
          <a:p>
            <a:pPr>
              <a:lnSpc>
                <a:spcPct val="100000"/>
              </a:lnSpc>
              <a:spcBef>
                <a:spcPct val="0"/>
              </a:spcBef>
              <a:buClrTx/>
              <a:buFontTx/>
              <a:buNone/>
            </a:pPr>
            <a:r>
              <a:rPr lang="nl-NL" altLang="nl-NL" sz="1350" dirty="0">
                <a:solidFill>
                  <a:schemeClr val="tx1"/>
                </a:solidFill>
                <a:latin typeface="Arial" panose="020B0604020202020204" pitchFamily="34" charset="0"/>
                <a:cs typeface="Arial" panose="020B0604020202020204" pitchFamily="34" charset="0"/>
              </a:rPr>
              <a:t>COPD</a:t>
            </a:r>
            <a:endParaRPr lang="nl-NL" altLang="nl-NL" sz="1350" b="0" dirty="0">
              <a:solidFill>
                <a:schemeClr val="tx1"/>
              </a:solidFill>
              <a:latin typeface="Arial" panose="020B0604020202020204" pitchFamily="34" charset="0"/>
              <a:cs typeface="Arial" panose="020B0604020202020204" pitchFamily="34" charset="0"/>
            </a:endParaRPr>
          </a:p>
        </p:txBody>
      </p:sp>
      <p:pic>
        <p:nvPicPr>
          <p:cNvPr id="7" name="Picture 4" descr="http://www.nascholing.net/files/astma-copd/devices_plaatjes/airomir_autohal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4960" y="2191443"/>
            <a:ext cx="670322"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AutoShape 2" descr="Afbeeldingsresultaat voor airomir"/>
          <p:cNvSpPr>
            <a:spLocks noChangeAspect="1" noChangeArrowheads="1"/>
          </p:cNvSpPr>
          <p:nvPr/>
        </p:nvSpPr>
        <p:spPr bwMode="auto">
          <a:xfrm>
            <a:off x="1254919" y="748905"/>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2" tIns="34264" rIns="68522" bIns="34264"/>
          <a:lstStyle>
            <a:lvl1pPr>
              <a:lnSpc>
                <a:spcPct val="114000"/>
              </a:lnSpc>
              <a:spcBef>
                <a:spcPts val="600"/>
              </a:spcBef>
              <a:buClr>
                <a:srgbClr val="58A618"/>
              </a:buClr>
              <a:buFont typeface="Wingdings" pitchFamily="2" charset="2"/>
              <a:buChar char="§"/>
              <a:defRPr b="1">
                <a:solidFill>
                  <a:srgbClr val="00266E"/>
                </a:solidFill>
                <a:latin typeface="Calibri" pitchFamily="34" charset="0"/>
                <a:ea typeface="MS PGothic" pitchFamily="34" charset="-128"/>
                <a:cs typeface="Calibri" pitchFamily="34" charset="0"/>
              </a:defRPr>
            </a:lvl1pPr>
            <a:lvl2pPr marL="742950" indent="-285750">
              <a:lnSpc>
                <a:spcPct val="114000"/>
              </a:lnSpc>
              <a:spcBef>
                <a:spcPts val="600"/>
              </a:spcBef>
              <a:buClr>
                <a:srgbClr val="58A618"/>
              </a:buClr>
              <a:buFont typeface="Arial" pitchFamily="34" charset="0"/>
              <a:buChar char="-"/>
              <a:defRPr>
                <a:solidFill>
                  <a:srgbClr val="00266E"/>
                </a:solidFill>
                <a:latin typeface="Calibri" pitchFamily="34" charset="0"/>
                <a:ea typeface="MS PGothic" pitchFamily="34" charset="-128"/>
              </a:defRPr>
            </a:lvl2pPr>
            <a:lvl3pPr marL="1143000" indent="-228600">
              <a:spcBef>
                <a:spcPct val="20000"/>
              </a:spcBef>
              <a:buClr>
                <a:srgbClr val="58A618"/>
              </a:buClr>
              <a:buFont typeface="Wingdings" pitchFamily="2" charset="2"/>
              <a:buChar char="§"/>
              <a:defRPr>
                <a:solidFill>
                  <a:srgbClr val="00266E"/>
                </a:solidFill>
                <a:latin typeface="Ubuntu"/>
                <a:ea typeface="MS PGothic" pitchFamily="34" charset="-128"/>
              </a:defRPr>
            </a:lvl3pPr>
            <a:lvl4pPr marL="1600200" indent="-228600">
              <a:spcBef>
                <a:spcPct val="20000"/>
              </a:spcBef>
              <a:buClr>
                <a:srgbClr val="58A618"/>
              </a:buClr>
              <a:buFont typeface="Arial" pitchFamily="34" charset="0"/>
              <a:buChar char="•"/>
              <a:defRPr>
                <a:solidFill>
                  <a:srgbClr val="00266E"/>
                </a:solidFill>
                <a:latin typeface="Ubuntu"/>
                <a:ea typeface="MS PGothic" pitchFamily="34" charset="-128"/>
              </a:defRPr>
            </a:lvl4pPr>
            <a:lvl5pPr marL="2057400" indent="-228600">
              <a:spcBef>
                <a:spcPct val="20000"/>
              </a:spcBef>
              <a:buClr>
                <a:srgbClr val="58A618"/>
              </a:buClr>
              <a:buFont typeface="Arial" pitchFamily="34" charset="0"/>
              <a:buChar char="•"/>
              <a:defRPr>
                <a:solidFill>
                  <a:srgbClr val="00266E"/>
                </a:solidFill>
                <a:latin typeface="Ubuntu"/>
                <a:ea typeface="MS PGothic" pitchFamily="34" charset="-128"/>
              </a:defRPr>
            </a:lvl5pPr>
            <a:lvl6pPr marL="25146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6pPr>
            <a:lvl7pPr marL="29718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7pPr>
            <a:lvl8pPr marL="34290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8pPr>
            <a:lvl9pPr marL="38862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9pPr>
          </a:lstStyle>
          <a:p>
            <a:pPr>
              <a:lnSpc>
                <a:spcPct val="100000"/>
              </a:lnSpc>
              <a:spcBef>
                <a:spcPct val="0"/>
              </a:spcBef>
              <a:buClrTx/>
              <a:buFontTx/>
              <a:buNone/>
            </a:pPr>
            <a:endParaRPr lang="nl-NL" altLang="nl-NL" sz="1200" b="0">
              <a:solidFill>
                <a:srgbClr val="000000"/>
              </a:solidFill>
              <a:latin typeface="Arial" pitchFamily="34" charset="0"/>
            </a:endParaRPr>
          </a:p>
        </p:txBody>
      </p:sp>
      <p:pic>
        <p:nvPicPr>
          <p:cNvPr id="1434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3622" y="2168826"/>
            <a:ext cx="636985" cy="808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7"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68253" y="2160490"/>
            <a:ext cx="404813" cy="815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4522" y="2417667"/>
            <a:ext cx="557213" cy="639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9" name="Picture 8" descr="Afbeeldingsresultaat voor salbutamo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9231" y="3104648"/>
            <a:ext cx="7429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5" name="AutoShape 10" descr="Afbeeldingsresultaat voor cyclohaler"/>
          <p:cNvSpPr>
            <a:spLocks noChangeAspect="1" noChangeArrowheads="1"/>
          </p:cNvSpPr>
          <p:nvPr/>
        </p:nvSpPr>
        <p:spPr bwMode="auto">
          <a:xfrm>
            <a:off x="1369219" y="86320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2" tIns="34264" rIns="68522" bIns="34264"/>
          <a:lstStyle>
            <a:lvl1pPr>
              <a:lnSpc>
                <a:spcPct val="114000"/>
              </a:lnSpc>
              <a:spcBef>
                <a:spcPts val="600"/>
              </a:spcBef>
              <a:buClr>
                <a:srgbClr val="58A618"/>
              </a:buClr>
              <a:buFont typeface="Wingdings" pitchFamily="2" charset="2"/>
              <a:buChar char="§"/>
              <a:defRPr b="1">
                <a:solidFill>
                  <a:srgbClr val="00266E"/>
                </a:solidFill>
                <a:latin typeface="Calibri" pitchFamily="34" charset="0"/>
                <a:ea typeface="MS PGothic" pitchFamily="34" charset="-128"/>
                <a:cs typeface="Calibri" pitchFamily="34" charset="0"/>
              </a:defRPr>
            </a:lvl1pPr>
            <a:lvl2pPr marL="742950" indent="-285750">
              <a:lnSpc>
                <a:spcPct val="114000"/>
              </a:lnSpc>
              <a:spcBef>
                <a:spcPts val="600"/>
              </a:spcBef>
              <a:buClr>
                <a:srgbClr val="58A618"/>
              </a:buClr>
              <a:buFont typeface="Arial" pitchFamily="34" charset="0"/>
              <a:buChar char="-"/>
              <a:defRPr>
                <a:solidFill>
                  <a:srgbClr val="00266E"/>
                </a:solidFill>
                <a:latin typeface="Calibri" pitchFamily="34" charset="0"/>
                <a:ea typeface="MS PGothic" pitchFamily="34" charset="-128"/>
              </a:defRPr>
            </a:lvl2pPr>
            <a:lvl3pPr marL="1143000" indent="-228600">
              <a:spcBef>
                <a:spcPct val="20000"/>
              </a:spcBef>
              <a:buClr>
                <a:srgbClr val="58A618"/>
              </a:buClr>
              <a:buFont typeface="Wingdings" pitchFamily="2" charset="2"/>
              <a:buChar char="§"/>
              <a:defRPr>
                <a:solidFill>
                  <a:srgbClr val="00266E"/>
                </a:solidFill>
                <a:latin typeface="Ubuntu"/>
                <a:ea typeface="MS PGothic" pitchFamily="34" charset="-128"/>
              </a:defRPr>
            </a:lvl3pPr>
            <a:lvl4pPr marL="1600200" indent="-228600">
              <a:spcBef>
                <a:spcPct val="20000"/>
              </a:spcBef>
              <a:buClr>
                <a:srgbClr val="58A618"/>
              </a:buClr>
              <a:buFont typeface="Arial" pitchFamily="34" charset="0"/>
              <a:buChar char="•"/>
              <a:defRPr>
                <a:solidFill>
                  <a:srgbClr val="00266E"/>
                </a:solidFill>
                <a:latin typeface="Ubuntu"/>
                <a:ea typeface="MS PGothic" pitchFamily="34" charset="-128"/>
              </a:defRPr>
            </a:lvl4pPr>
            <a:lvl5pPr marL="2057400" indent="-228600">
              <a:spcBef>
                <a:spcPct val="20000"/>
              </a:spcBef>
              <a:buClr>
                <a:srgbClr val="58A618"/>
              </a:buClr>
              <a:buFont typeface="Arial" pitchFamily="34" charset="0"/>
              <a:buChar char="•"/>
              <a:defRPr>
                <a:solidFill>
                  <a:srgbClr val="00266E"/>
                </a:solidFill>
                <a:latin typeface="Ubuntu"/>
                <a:ea typeface="MS PGothic" pitchFamily="34" charset="-128"/>
              </a:defRPr>
            </a:lvl5pPr>
            <a:lvl6pPr marL="25146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6pPr>
            <a:lvl7pPr marL="29718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7pPr>
            <a:lvl8pPr marL="34290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8pPr>
            <a:lvl9pPr marL="38862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9pPr>
          </a:lstStyle>
          <a:p>
            <a:pPr>
              <a:lnSpc>
                <a:spcPct val="100000"/>
              </a:lnSpc>
              <a:spcBef>
                <a:spcPct val="0"/>
              </a:spcBef>
              <a:buClrTx/>
              <a:buFontTx/>
              <a:buNone/>
            </a:pPr>
            <a:endParaRPr lang="nl-NL" altLang="nl-NL" sz="1200" b="0">
              <a:solidFill>
                <a:srgbClr val="000000"/>
              </a:solidFill>
              <a:latin typeface="Arial" pitchFamily="34" charset="0"/>
            </a:endParaRPr>
          </a:p>
        </p:txBody>
      </p:sp>
      <p:pic>
        <p:nvPicPr>
          <p:cNvPr id="14351" name="Picture 11"/>
          <p:cNvPicPr>
            <a:picLocks noChangeAspect="1" noChangeArrowheads="1"/>
          </p:cNvPicPr>
          <p:nvPr/>
        </p:nvPicPr>
        <p:blipFill>
          <a:blip r:embed="rId8">
            <a:extLst>
              <a:ext uri="{28A0092B-C50C-407E-A947-70E740481C1C}">
                <a14:useLocalDpi xmlns:a14="http://schemas.microsoft.com/office/drawing/2010/main" val="0"/>
              </a:ext>
            </a:extLst>
          </a:blip>
          <a:srcRect l="37111" t="12698" r="34889" b="17461"/>
          <a:stretch>
            <a:fillRect/>
          </a:stretch>
        </p:blipFill>
        <p:spPr bwMode="auto">
          <a:xfrm>
            <a:off x="2520556" y="3057023"/>
            <a:ext cx="600075"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52" name="Picture 14" descr="http://www.airmagazine.nl/air/wp-content/uploads/2012/08/ventolin_disku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18272" y="3178469"/>
            <a:ext cx="651272" cy="65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12"/>
          <p:cNvPicPr>
            <a:picLocks noChangeAspect="1" noChangeArrowheads="1"/>
          </p:cNvPicPr>
          <p:nvPr/>
        </p:nvPicPr>
        <p:blipFill>
          <a:blip r:embed="rId10">
            <a:extLst>
              <a:ext uri="{28A0092B-C50C-407E-A947-70E740481C1C}">
                <a14:useLocalDpi xmlns:a14="http://schemas.microsoft.com/office/drawing/2010/main" val="0"/>
              </a:ext>
            </a:extLst>
          </a:blip>
          <a:srcRect t="13145" b="15240"/>
          <a:stretch>
            <a:fillRect/>
          </a:stretch>
        </p:blipFill>
        <p:spPr bwMode="auto">
          <a:xfrm>
            <a:off x="1504950" y="3926185"/>
            <a:ext cx="914400" cy="654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54"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18202" y="3902374"/>
            <a:ext cx="402431" cy="731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90" name="AutoShape 21" descr="Afbeeldingsresultaat voor atrovent"/>
          <p:cNvSpPr>
            <a:spLocks noChangeAspect="1" noChangeArrowheads="1"/>
          </p:cNvSpPr>
          <p:nvPr/>
        </p:nvSpPr>
        <p:spPr bwMode="auto">
          <a:xfrm>
            <a:off x="1483519" y="97750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2" tIns="34264" rIns="68522" bIns="34264"/>
          <a:lstStyle>
            <a:lvl1pPr>
              <a:lnSpc>
                <a:spcPct val="114000"/>
              </a:lnSpc>
              <a:spcBef>
                <a:spcPts val="600"/>
              </a:spcBef>
              <a:buClr>
                <a:srgbClr val="58A618"/>
              </a:buClr>
              <a:buFont typeface="Wingdings" pitchFamily="2" charset="2"/>
              <a:buChar char="§"/>
              <a:defRPr b="1">
                <a:solidFill>
                  <a:srgbClr val="00266E"/>
                </a:solidFill>
                <a:latin typeface="Calibri" pitchFamily="34" charset="0"/>
                <a:ea typeface="MS PGothic" pitchFamily="34" charset="-128"/>
                <a:cs typeface="Calibri" pitchFamily="34" charset="0"/>
              </a:defRPr>
            </a:lvl1pPr>
            <a:lvl2pPr marL="742950" indent="-285750">
              <a:lnSpc>
                <a:spcPct val="114000"/>
              </a:lnSpc>
              <a:spcBef>
                <a:spcPts val="600"/>
              </a:spcBef>
              <a:buClr>
                <a:srgbClr val="58A618"/>
              </a:buClr>
              <a:buFont typeface="Arial" pitchFamily="34" charset="0"/>
              <a:buChar char="-"/>
              <a:defRPr>
                <a:solidFill>
                  <a:srgbClr val="00266E"/>
                </a:solidFill>
                <a:latin typeface="Calibri" pitchFamily="34" charset="0"/>
                <a:ea typeface="MS PGothic" pitchFamily="34" charset="-128"/>
              </a:defRPr>
            </a:lvl2pPr>
            <a:lvl3pPr marL="1143000" indent="-228600">
              <a:spcBef>
                <a:spcPct val="20000"/>
              </a:spcBef>
              <a:buClr>
                <a:srgbClr val="58A618"/>
              </a:buClr>
              <a:buFont typeface="Wingdings" pitchFamily="2" charset="2"/>
              <a:buChar char="§"/>
              <a:defRPr>
                <a:solidFill>
                  <a:srgbClr val="00266E"/>
                </a:solidFill>
                <a:latin typeface="Ubuntu"/>
                <a:ea typeface="MS PGothic" pitchFamily="34" charset="-128"/>
              </a:defRPr>
            </a:lvl3pPr>
            <a:lvl4pPr marL="1600200" indent="-228600">
              <a:spcBef>
                <a:spcPct val="20000"/>
              </a:spcBef>
              <a:buClr>
                <a:srgbClr val="58A618"/>
              </a:buClr>
              <a:buFont typeface="Arial" pitchFamily="34" charset="0"/>
              <a:buChar char="•"/>
              <a:defRPr>
                <a:solidFill>
                  <a:srgbClr val="00266E"/>
                </a:solidFill>
                <a:latin typeface="Ubuntu"/>
                <a:ea typeface="MS PGothic" pitchFamily="34" charset="-128"/>
              </a:defRPr>
            </a:lvl4pPr>
            <a:lvl5pPr marL="2057400" indent="-228600">
              <a:spcBef>
                <a:spcPct val="20000"/>
              </a:spcBef>
              <a:buClr>
                <a:srgbClr val="58A618"/>
              </a:buClr>
              <a:buFont typeface="Arial" pitchFamily="34" charset="0"/>
              <a:buChar char="•"/>
              <a:defRPr>
                <a:solidFill>
                  <a:srgbClr val="00266E"/>
                </a:solidFill>
                <a:latin typeface="Ubuntu"/>
                <a:ea typeface="MS PGothic" pitchFamily="34" charset="-128"/>
              </a:defRPr>
            </a:lvl5pPr>
            <a:lvl6pPr marL="25146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6pPr>
            <a:lvl7pPr marL="29718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7pPr>
            <a:lvl8pPr marL="34290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8pPr>
            <a:lvl9pPr marL="38862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9pPr>
          </a:lstStyle>
          <a:p>
            <a:pPr>
              <a:lnSpc>
                <a:spcPct val="100000"/>
              </a:lnSpc>
              <a:spcBef>
                <a:spcPct val="0"/>
              </a:spcBef>
              <a:buClrTx/>
              <a:buFontTx/>
              <a:buNone/>
            </a:pPr>
            <a:endParaRPr lang="nl-NL" altLang="nl-NL" sz="1200" b="0">
              <a:solidFill>
                <a:srgbClr val="000000"/>
              </a:solidFill>
              <a:latin typeface="Arial" pitchFamily="34" charset="0"/>
            </a:endParaRPr>
          </a:p>
        </p:txBody>
      </p:sp>
      <p:pic>
        <p:nvPicPr>
          <p:cNvPr id="14358" name="Picture 2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594504" y="3801173"/>
            <a:ext cx="625078" cy="920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59" name="Picture 2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22882" y="4582220"/>
            <a:ext cx="792956" cy="792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61" name="Picture 25" descr="http://www.mikesouth.org.au/Asthma_devices/MDIs/album/slides/qvar%20autohaler%2050.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58583" y="2736755"/>
            <a:ext cx="507206" cy="825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2" name="Picture 2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50456" y="2647448"/>
            <a:ext cx="9144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63" name="Picture 27"/>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06441" y="3505889"/>
            <a:ext cx="604838" cy="700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64" name="Picture 2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86021" y="1931882"/>
            <a:ext cx="998935" cy="998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65" name="Picture 29"/>
          <p:cNvPicPr>
            <a:picLocks noChangeAspect="1" noChangeArrowheads="1"/>
          </p:cNvPicPr>
          <p:nvPr/>
        </p:nvPicPr>
        <p:blipFill>
          <a:blip r:embed="rId18">
            <a:extLst>
              <a:ext uri="{28A0092B-C50C-407E-A947-70E740481C1C}">
                <a14:useLocalDpi xmlns:a14="http://schemas.microsoft.com/office/drawing/2010/main" val="0"/>
              </a:ext>
            </a:extLst>
          </a:blip>
          <a:srcRect l="13651" t="4527" r="55333" b="29149"/>
          <a:stretch>
            <a:fillRect/>
          </a:stretch>
        </p:blipFill>
        <p:spPr bwMode="auto">
          <a:xfrm>
            <a:off x="2072879" y="3561851"/>
            <a:ext cx="809625" cy="841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66" name="Picture 30"/>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507581" y="2041421"/>
            <a:ext cx="572691" cy="85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67" name="Picture 31"/>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644511" y="4608417"/>
            <a:ext cx="739378" cy="740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68" name="Picture 32"/>
          <p:cNvPicPr>
            <a:picLocks noChangeAspect="1" noChangeArrowheads="1"/>
          </p:cNvPicPr>
          <p:nvPr/>
        </p:nvPicPr>
        <p:blipFill>
          <a:blip r:embed="rId21" cstate="print">
            <a:extLst>
              <a:ext uri="{28A0092B-C50C-407E-A947-70E740481C1C}">
                <a14:useLocalDpi xmlns:a14="http://schemas.microsoft.com/office/drawing/2010/main" val="0"/>
              </a:ext>
            </a:extLst>
          </a:blip>
          <a:srcRect l="26357" r="36823" b="19756"/>
          <a:stretch>
            <a:fillRect/>
          </a:stretch>
        </p:blipFill>
        <p:spPr bwMode="auto">
          <a:xfrm>
            <a:off x="3067059" y="3707109"/>
            <a:ext cx="627460" cy="1025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69" name="Picture 3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469241" y="4700095"/>
            <a:ext cx="675085" cy="675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70" name="Picture 3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57475" y="4657223"/>
            <a:ext cx="74295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71" name="Picture 35"/>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578894" y="2731987"/>
            <a:ext cx="758429" cy="584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72" name="Picture 36"/>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242072" y="4604843"/>
            <a:ext cx="803672" cy="803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73" name="Picture 37"/>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257898" y="2555228"/>
            <a:ext cx="782241" cy="588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74" name="Picture 38"/>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820591" y="3242765"/>
            <a:ext cx="652463" cy="652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76" name="Picture 40"/>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149329" y="2014036"/>
            <a:ext cx="361950" cy="807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77" name="Picture 41"/>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503760" y="3489223"/>
            <a:ext cx="647700" cy="669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78" name="Picture 4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678908" y="4582214"/>
            <a:ext cx="626269" cy="102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79" name="Picture 43"/>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2022876" y="2423612"/>
            <a:ext cx="634603" cy="634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80" name="Picture 44"/>
          <p:cNvPicPr>
            <a:picLocks noChangeAspect="1" noChangeArrowheads="1"/>
          </p:cNvPicPr>
          <p:nvPr/>
        </p:nvPicPr>
        <p:blipFill>
          <a:blip r:embed="rId32" cstate="print">
            <a:extLst>
              <a:ext uri="{28A0092B-C50C-407E-A947-70E740481C1C}">
                <a14:useLocalDpi xmlns:a14="http://schemas.microsoft.com/office/drawing/2010/main" val="0"/>
              </a:ext>
            </a:extLst>
          </a:blip>
          <a:srcRect r="39471" b="7983"/>
          <a:stretch>
            <a:fillRect/>
          </a:stretch>
        </p:blipFill>
        <p:spPr bwMode="auto">
          <a:xfrm>
            <a:off x="1863336" y="4771528"/>
            <a:ext cx="577453" cy="692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81" name="Picture 45"/>
          <p:cNvPicPr>
            <a:picLocks noChangeAspect="1" noChangeArrowheads="1"/>
          </p:cNvPicPr>
          <p:nvPr/>
        </p:nvPicPr>
        <p:blipFill>
          <a:blip r:embed="rId33">
            <a:extLst>
              <a:ext uri="{28A0092B-C50C-407E-A947-70E740481C1C}">
                <a14:useLocalDpi xmlns:a14="http://schemas.microsoft.com/office/drawing/2010/main" val="0"/>
              </a:ext>
            </a:extLst>
          </a:blip>
          <a:srcRect r="50000" b="11650"/>
          <a:stretch>
            <a:fillRect/>
          </a:stretch>
        </p:blipFill>
        <p:spPr bwMode="auto">
          <a:xfrm>
            <a:off x="3523069" y="2987976"/>
            <a:ext cx="396478" cy="656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82" name="Picture 46"/>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694510" y="4297654"/>
            <a:ext cx="914400" cy="658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84" name="Picture 48"/>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4113612" y="4669139"/>
            <a:ext cx="476250" cy="745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1987154" y="3261815"/>
            <a:ext cx="398859" cy="614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2351490" y="4084540"/>
            <a:ext cx="654844" cy="654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4151719" y="3230855"/>
            <a:ext cx="373856" cy="534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3282554" y="1931886"/>
            <a:ext cx="579834" cy="577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3682604" y="3699966"/>
            <a:ext cx="447675" cy="570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5" name="Picture 7"/>
          <p:cNvPicPr>
            <a:picLocks noChangeAspect="1" noChangeArrowheads="1"/>
          </p:cNvPicPr>
          <p:nvPr/>
        </p:nvPicPr>
        <p:blipFill>
          <a:blip r:embed="rId41" cstate="print">
            <a:extLst>
              <a:ext uri="{28A0092B-C50C-407E-A947-70E740481C1C}">
                <a14:useLocalDpi xmlns:a14="http://schemas.microsoft.com/office/drawing/2010/main" val="0"/>
              </a:ext>
            </a:extLst>
          </a:blip>
          <a:srcRect r="49155"/>
          <a:stretch>
            <a:fillRect/>
          </a:stretch>
        </p:blipFill>
        <p:spPr bwMode="auto">
          <a:xfrm>
            <a:off x="2431266" y="4921541"/>
            <a:ext cx="440531"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8"/>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869406" y="3435641"/>
            <a:ext cx="676275"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7" name="Picture 9"/>
          <p:cNvPicPr>
            <a:picLocks noChangeAspect="1" noChangeArrowheads="1"/>
          </p:cNvPicPr>
          <p:nvPr/>
        </p:nvPicPr>
        <p:blipFill>
          <a:blip r:embed="rId43" cstate="print">
            <a:extLst>
              <a:ext uri="{28A0092B-C50C-407E-A947-70E740481C1C}">
                <a14:useLocalDpi xmlns:a14="http://schemas.microsoft.com/office/drawing/2010/main" val="0"/>
              </a:ext>
            </a:extLst>
          </a:blip>
          <a:srcRect l="24741" t="8015" r="25439" b="19234"/>
          <a:stretch>
            <a:fillRect/>
          </a:stretch>
        </p:blipFill>
        <p:spPr bwMode="auto">
          <a:xfrm>
            <a:off x="2162177" y="2002134"/>
            <a:ext cx="715566" cy="645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8" name="Picture 10"/>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3168254" y="4890585"/>
            <a:ext cx="571500"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9" name="Picture 11"/>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1527572" y="4017865"/>
            <a:ext cx="590550" cy="750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0" name="Picture 12"/>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4673213" y="1868095"/>
            <a:ext cx="726281" cy="726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3"/>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6028141" y="2118145"/>
            <a:ext cx="463153" cy="785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2" name="Picture 14"/>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5145883" y="3214706"/>
            <a:ext cx="508397"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3" name="Picture 15"/>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5851930" y="3182567"/>
            <a:ext cx="745331" cy="740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4" name="Picture 16"/>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6806806" y="2671790"/>
            <a:ext cx="495300" cy="569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5" name="Picture 17"/>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6934207" y="3621909"/>
            <a:ext cx="340519" cy="69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8"/>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4885143" y="3907652"/>
            <a:ext cx="539353" cy="882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8" name="Picture 20"/>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5772157" y="4281516"/>
            <a:ext cx="513160" cy="51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9" name="Picture 21"/>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6259116" y="4539882"/>
            <a:ext cx="914400" cy="658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10" name="Picture 22"/>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5368538" y="4720847"/>
            <a:ext cx="450056" cy="81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11" name="Picture 23"/>
          <p:cNvPicPr>
            <a:picLocks noChangeAspect="1"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7054453" y="1881212"/>
            <a:ext cx="509588" cy="751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12" name="Picture 24"/>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5399485" y="2446754"/>
            <a:ext cx="595313" cy="594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13" name="Picture 25"/>
          <p:cNvPicPr>
            <a:picLocks noChangeAspect="1" noChangeArrowheads="1"/>
          </p:cNvPicPr>
          <p:nvPr/>
        </p:nvPicPr>
        <p:blipFill>
          <a:blip r:embed="rId58" cstate="print">
            <a:extLst>
              <a:ext uri="{28A0092B-C50C-407E-A947-70E740481C1C}">
                <a14:useLocalDpi xmlns:a14="http://schemas.microsoft.com/office/drawing/2010/main" val="0"/>
              </a:ext>
            </a:extLst>
          </a:blip>
          <a:srcRect/>
          <a:stretch>
            <a:fillRect/>
          </a:stretch>
        </p:blipFill>
        <p:spPr bwMode="auto">
          <a:xfrm>
            <a:off x="7175898" y="4582736"/>
            <a:ext cx="494109"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14" name="Picture 26"/>
          <p:cNvPicPr>
            <a:picLocks noChangeAspect="1" noChangeArrowheads="1"/>
          </p:cNvPicPr>
          <p:nvPr/>
        </p:nvPicPr>
        <p:blipFill>
          <a:blip r:embed="rId59" cstate="print">
            <a:extLst>
              <a:ext uri="{28A0092B-C50C-407E-A947-70E740481C1C}">
                <a14:useLocalDpi xmlns:a14="http://schemas.microsoft.com/office/drawing/2010/main" val="0"/>
              </a:ext>
            </a:extLst>
          </a:blip>
          <a:srcRect/>
          <a:stretch>
            <a:fillRect/>
          </a:stretch>
        </p:blipFill>
        <p:spPr bwMode="auto">
          <a:xfrm>
            <a:off x="5353050" y="1905020"/>
            <a:ext cx="867966" cy="703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15" name="Picture 27"/>
          <p:cNvPicPr>
            <a:picLocks noChangeAspect="1" noChangeArrowheads="1"/>
          </p:cNvPicPr>
          <p:nvPr/>
        </p:nvPicPr>
        <p:blipFill>
          <a:blip r:embed="rId60" cstate="print">
            <a:extLst>
              <a:ext uri="{28A0092B-C50C-407E-A947-70E740481C1C}">
                <a14:useLocalDpi xmlns:a14="http://schemas.microsoft.com/office/drawing/2010/main" val="0"/>
              </a:ext>
            </a:extLst>
          </a:blip>
          <a:srcRect/>
          <a:stretch>
            <a:fillRect/>
          </a:stretch>
        </p:blipFill>
        <p:spPr bwMode="auto">
          <a:xfrm>
            <a:off x="5790010" y="4969688"/>
            <a:ext cx="942975" cy="520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16" name="Picture 28"/>
          <p:cNvPicPr>
            <a:picLocks noChangeAspect="1" noChangeArrowheads="1"/>
          </p:cNvPicPr>
          <p:nvPr/>
        </p:nvPicPr>
        <p:blipFill>
          <a:blip r:embed="rId61" cstate="print">
            <a:extLst>
              <a:ext uri="{28A0092B-C50C-407E-A947-70E740481C1C}">
                <a14:useLocalDpi xmlns:a14="http://schemas.microsoft.com/office/drawing/2010/main" val="0"/>
              </a:ext>
            </a:extLst>
          </a:blip>
          <a:srcRect/>
          <a:stretch>
            <a:fillRect/>
          </a:stretch>
        </p:blipFill>
        <p:spPr bwMode="auto">
          <a:xfrm>
            <a:off x="6254354" y="3886223"/>
            <a:ext cx="657225" cy="652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17" name="Picture 29"/>
          <p:cNvPicPr>
            <a:picLocks noChangeAspect="1" noChangeArrowheads="1"/>
          </p:cNvPicPr>
          <p:nvPr/>
        </p:nvPicPr>
        <p:blipFill>
          <a:blip r:embed="rId62" cstate="print">
            <a:extLst>
              <a:ext uri="{28A0092B-C50C-407E-A947-70E740481C1C}">
                <a14:useLocalDpi xmlns:a14="http://schemas.microsoft.com/office/drawing/2010/main" val="0"/>
              </a:ext>
            </a:extLst>
          </a:blip>
          <a:srcRect/>
          <a:stretch>
            <a:fillRect/>
          </a:stretch>
        </p:blipFill>
        <p:spPr bwMode="auto">
          <a:xfrm>
            <a:off x="6307941" y="2820617"/>
            <a:ext cx="578644" cy="697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18" name="Picture 30"/>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7153275" y="3377822"/>
            <a:ext cx="787004" cy="589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19" name="Picture 31"/>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5061357" y="2820619"/>
            <a:ext cx="692944" cy="691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20" name="Picture 32"/>
          <p:cNvPicPr>
            <a:picLocks noChangeAspect="1" noChangeArrowheads="1"/>
          </p:cNvPicPr>
          <p:nvPr/>
        </p:nvPicPr>
        <p:blipFill>
          <a:blip r:embed="rId65" cstate="print">
            <a:extLst>
              <a:ext uri="{28A0092B-C50C-407E-A947-70E740481C1C}">
                <a14:useLocalDpi xmlns:a14="http://schemas.microsoft.com/office/drawing/2010/main" val="0"/>
              </a:ext>
            </a:extLst>
          </a:blip>
          <a:srcRect/>
          <a:stretch>
            <a:fillRect/>
          </a:stretch>
        </p:blipFill>
        <p:spPr bwMode="auto">
          <a:xfrm>
            <a:off x="7429500" y="4031479"/>
            <a:ext cx="339329" cy="758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22" name="Picture 34"/>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6310319" y="1874064"/>
            <a:ext cx="765572" cy="765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24" name="Picture 36"/>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7259241" y="2556290"/>
            <a:ext cx="494109"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25" name="Picture 37"/>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6681795" y="4854202"/>
            <a:ext cx="631031" cy="635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26" name="Picture 38"/>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5501879" y="4227929"/>
            <a:ext cx="576263"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27" name="Picture 39"/>
          <p:cNvPicPr>
            <a:picLocks noChangeAspect="1" noChangeArrowheads="1"/>
          </p:cNvPicPr>
          <p:nvPr/>
        </p:nvPicPr>
        <p:blipFill>
          <a:blip r:embed="rId70" cstate="print">
            <a:extLst>
              <a:ext uri="{28A0092B-C50C-407E-A947-70E740481C1C}">
                <a14:useLocalDpi xmlns:a14="http://schemas.microsoft.com/office/drawing/2010/main" val="0"/>
              </a:ext>
            </a:extLst>
          </a:blip>
          <a:srcRect r="50000" b="11055"/>
          <a:stretch>
            <a:fillRect/>
          </a:stretch>
        </p:blipFill>
        <p:spPr bwMode="auto">
          <a:xfrm>
            <a:off x="6868716" y="2062181"/>
            <a:ext cx="360759"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28" name="Picture 40"/>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4573191" y="3587361"/>
            <a:ext cx="914400" cy="658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29" name="Picture 41"/>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4707739" y="4348173"/>
            <a:ext cx="475060" cy="745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30" name="Picture 42"/>
          <p:cNvPicPr>
            <a:picLocks noChangeAspect="1" noChangeArrowheads="1"/>
          </p:cNvPicPr>
          <p:nvPr/>
        </p:nvPicPr>
        <p:blipFill>
          <a:blip r:embed="rId72" cstate="print">
            <a:extLst>
              <a:ext uri="{28A0092B-C50C-407E-A947-70E740481C1C}">
                <a14:useLocalDpi xmlns:a14="http://schemas.microsoft.com/office/drawing/2010/main" val="0"/>
              </a:ext>
            </a:extLst>
          </a:blip>
          <a:srcRect/>
          <a:stretch>
            <a:fillRect/>
          </a:stretch>
        </p:blipFill>
        <p:spPr bwMode="auto">
          <a:xfrm>
            <a:off x="5470932" y="3494508"/>
            <a:ext cx="773906" cy="709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31" name="Picture 43"/>
          <p:cNvPicPr>
            <a:picLocks noChangeAspect="1" noChangeArrowheads="1"/>
          </p:cNvPicPr>
          <p:nvPr/>
        </p:nvPicPr>
        <p:blipFill>
          <a:blip r:embed="rId73" cstate="print">
            <a:extLst>
              <a:ext uri="{28A0092B-C50C-407E-A947-70E740481C1C}">
                <a14:useLocalDpi xmlns:a14="http://schemas.microsoft.com/office/drawing/2010/main" val="0"/>
              </a:ext>
            </a:extLst>
          </a:blip>
          <a:srcRect/>
          <a:stretch>
            <a:fillRect/>
          </a:stretch>
        </p:blipFill>
        <p:spPr bwMode="auto">
          <a:xfrm>
            <a:off x="4937522" y="2095520"/>
            <a:ext cx="975122" cy="566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32" name="Picture 44"/>
          <p:cNvPicPr>
            <a:picLocks noChangeAspect="1" noChangeArrowheads="1"/>
          </p:cNvPicPr>
          <p:nvPr/>
        </p:nvPicPr>
        <p:blipFill>
          <a:blip r:embed="rId74" cstate="print">
            <a:extLst>
              <a:ext uri="{28A0092B-C50C-407E-A947-70E740481C1C}">
                <a14:useLocalDpi xmlns:a14="http://schemas.microsoft.com/office/drawing/2010/main" val="0"/>
              </a:ext>
            </a:extLst>
          </a:blip>
          <a:srcRect/>
          <a:stretch>
            <a:fillRect/>
          </a:stretch>
        </p:blipFill>
        <p:spPr bwMode="auto">
          <a:xfrm>
            <a:off x="4835137" y="4922068"/>
            <a:ext cx="639365" cy="58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33" name="Picture 45"/>
          <p:cNvPicPr>
            <a:picLocks noChangeAspect="1" noChangeArrowheads="1"/>
          </p:cNvPicPr>
          <p:nvPr/>
        </p:nvPicPr>
        <p:blipFill>
          <a:blip r:embed="rId75" cstate="print">
            <a:extLst>
              <a:ext uri="{28A0092B-C50C-407E-A947-70E740481C1C}">
                <a14:useLocalDpi xmlns:a14="http://schemas.microsoft.com/office/drawing/2010/main" val="0"/>
              </a:ext>
            </a:extLst>
          </a:blip>
          <a:srcRect r="23775" b="9682"/>
          <a:stretch>
            <a:fillRect/>
          </a:stretch>
        </p:blipFill>
        <p:spPr bwMode="auto">
          <a:xfrm>
            <a:off x="6394857" y="3457595"/>
            <a:ext cx="491728" cy="615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34" name="Picture 46"/>
          <p:cNvPicPr>
            <a:picLocks noChangeAspect="1" noChangeArrowheads="1"/>
          </p:cNvPicPr>
          <p:nvPr/>
        </p:nvPicPr>
        <p:blipFill>
          <a:blip r:embed="rId76" cstate="print">
            <a:extLst>
              <a:ext uri="{28A0092B-C50C-407E-A947-70E740481C1C}">
                <a14:useLocalDpi xmlns:a14="http://schemas.microsoft.com/office/drawing/2010/main" val="0"/>
              </a:ext>
            </a:extLst>
          </a:blip>
          <a:srcRect/>
          <a:stretch>
            <a:fillRect/>
          </a:stretch>
        </p:blipFill>
        <p:spPr bwMode="auto">
          <a:xfrm>
            <a:off x="5424497" y="2800376"/>
            <a:ext cx="1102519" cy="689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35" name="Picture 47"/>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6078151" y="1881206"/>
            <a:ext cx="658415" cy="653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36" name="Picture 48"/>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5851922" y="2581295"/>
            <a:ext cx="5810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37" name="Picture 49"/>
          <p:cNvPicPr>
            <a:picLocks noChangeAspect="1" noChangeArrowheads="1"/>
          </p:cNvPicPr>
          <p:nvPr/>
        </p:nvPicPr>
        <p:blipFill>
          <a:blip r:embed="rId79" cstate="print">
            <a:extLst>
              <a:ext uri="{28A0092B-C50C-407E-A947-70E740481C1C}">
                <a14:useLocalDpi xmlns:a14="http://schemas.microsoft.com/office/drawing/2010/main" val="0"/>
              </a:ext>
            </a:extLst>
          </a:blip>
          <a:srcRect r="50000" b="12456"/>
          <a:stretch>
            <a:fillRect/>
          </a:stretch>
        </p:blipFill>
        <p:spPr bwMode="auto">
          <a:xfrm>
            <a:off x="4851797" y="2870621"/>
            <a:ext cx="471488" cy="526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39" name="Picture 51"/>
          <p:cNvPicPr>
            <a:picLocks noChangeAspect="1" noChangeArrowheads="1"/>
          </p:cNvPicPr>
          <p:nvPr/>
        </p:nvPicPr>
        <p:blipFill>
          <a:blip r:embed="rId80" cstate="print">
            <a:extLst>
              <a:ext uri="{28A0092B-C50C-407E-A947-70E740481C1C}">
                <a14:useLocalDpi xmlns:a14="http://schemas.microsoft.com/office/drawing/2010/main" val="0"/>
              </a:ext>
            </a:extLst>
          </a:blip>
          <a:srcRect/>
          <a:stretch>
            <a:fillRect/>
          </a:stretch>
        </p:blipFill>
        <p:spPr bwMode="auto">
          <a:xfrm>
            <a:off x="6752039" y="3203996"/>
            <a:ext cx="602456" cy="644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40" name="Picture 52"/>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5674519" y="3860024"/>
            <a:ext cx="571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42" name="Picture 54"/>
          <p:cNvPicPr>
            <a:picLocks noChangeAspect="1" noChangeArrowheads="1"/>
          </p:cNvPicPr>
          <p:nvPr/>
        </p:nvPicPr>
        <p:blipFill>
          <a:blip r:embed="rId82" cstate="print">
            <a:extLst>
              <a:ext uri="{28A0092B-C50C-407E-A947-70E740481C1C}">
                <a14:useLocalDpi xmlns:a14="http://schemas.microsoft.com/office/drawing/2010/main" val="0"/>
              </a:ext>
            </a:extLst>
          </a:blip>
          <a:srcRect/>
          <a:stretch>
            <a:fillRect/>
          </a:stretch>
        </p:blipFill>
        <p:spPr bwMode="auto">
          <a:xfrm>
            <a:off x="6165066" y="4330332"/>
            <a:ext cx="460772" cy="592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43" name="Picture 55"/>
          <p:cNvPicPr>
            <a:picLocks noChangeAspect="1" noChangeArrowheads="1"/>
          </p:cNvPicPr>
          <p:nvPr/>
        </p:nvPicPr>
        <p:blipFill>
          <a:blip r:embed="rId83" cstate="print">
            <a:extLst>
              <a:ext uri="{28A0092B-C50C-407E-A947-70E740481C1C}">
                <a14:useLocalDpi xmlns:a14="http://schemas.microsoft.com/office/drawing/2010/main" val="0"/>
              </a:ext>
            </a:extLst>
          </a:blip>
          <a:srcRect/>
          <a:stretch>
            <a:fillRect/>
          </a:stretch>
        </p:blipFill>
        <p:spPr bwMode="auto">
          <a:xfrm>
            <a:off x="7322344" y="2130048"/>
            <a:ext cx="401241" cy="596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44" name="Picture 56"/>
          <p:cNvPicPr>
            <a:picLocks noChangeAspect="1" noChangeArrowheads="1"/>
          </p:cNvPicPr>
          <p:nvPr/>
        </p:nvPicPr>
        <p:blipFill>
          <a:blip r:embed="rId84" cstate="print">
            <a:extLst>
              <a:ext uri="{28A0092B-C50C-407E-A947-70E740481C1C}">
                <a14:useLocalDpi xmlns:a14="http://schemas.microsoft.com/office/drawing/2010/main" val="0"/>
              </a:ext>
            </a:extLst>
          </a:blip>
          <a:srcRect/>
          <a:stretch>
            <a:fillRect/>
          </a:stretch>
        </p:blipFill>
        <p:spPr bwMode="auto">
          <a:xfrm>
            <a:off x="7047310" y="4244597"/>
            <a:ext cx="575072"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 name="Afbeelding 92"/>
          <p:cNvPicPr>
            <a:picLocks noChangeAspect="1"/>
          </p:cNvPicPr>
          <p:nvPr/>
        </p:nvPicPr>
        <p:blipFill>
          <a:blip r:embed="rId85"/>
          <a:stretch>
            <a:fillRect/>
          </a:stretch>
        </p:blipFill>
        <p:spPr>
          <a:xfrm>
            <a:off x="7234012" y="1001977"/>
            <a:ext cx="1721123" cy="578480"/>
          </a:xfrm>
          <a:prstGeom prst="rect">
            <a:avLst/>
          </a:prstGeom>
        </p:spPr>
      </p:pic>
      <p:sp>
        <p:nvSpPr>
          <p:cNvPr id="94" name="Titel 1"/>
          <p:cNvSpPr txBox="1">
            <a:spLocks/>
          </p:cNvSpPr>
          <p:nvPr/>
        </p:nvSpPr>
        <p:spPr>
          <a:xfrm>
            <a:off x="596503" y="837254"/>
            <a:ext cx="6457949" cy="100165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dirty="0">
                <a:latin typeface="+mn-lt"/>
              </a:rPr>
              <a:t>Welke inhalatoren zijn er nu?</a:t>
            </a:r>
          </a:p>
        </p:txBody>
      </p:sp>
    </p:spTree>
    <p:extLst>
      <p:ext uri="{BB962C8B-B14F-4D97-AF65-F5344CB8AC3E}">
        <p14:creationId xmlns:p14="http://schemas.microsoft.com/office/powerpoint/2010/main" val="224523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4351"/>
                                        </p:tgtEl>
                                        <p:attrNameLst>
                                          <p:attrName>style.visibility</p:attrName>
                                        </p:attrNameLst>
                                      </p:cBhvr>
                                      <p:to>
                                        <p:strVal val="visible"/>
                                      </p:to>
                                    </p:set>
                                    <p:anim calcmode="lin" valueType="num">
                                      <p:cBhvr additive="base">
                                        <p:cTn id="12" dur="250" fill="hold"/>
                                        <p:tgtEl>
                                          <p:spTgt spid="14351"/>
                                        </p:tgtEl>
                                        <p:attrNameLst>
                                          <p:attrName>ppt_x</p:attrName>
                                        </p:attrNameLst>
                                      </p:cBhvr>
                                      <p:tavLst>
                                        <p:tav tm="0">
                                          <p:val>
                                            <p:strVal val="#ppt_x"/>
                                          </p:val>
                                        </p:tav>
                                        <p:tav tm="100000">
                                          <p:val>
                                            <p:strVal val="#ppt_x"/>
                                          </p:val>
                                        </p:tav>
                                      </p:tavLst>
                                    </p:anim>
                                    <p:anim calcmode="lin" valueType="num">
                                      <p:cBhvr additive="base">
                                        <p:cTn id="13" dur="250" fill="hold"/>
                                        <p:tgtEl>
                                          <p:spTgt spid="14351"/>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750"/>
                            </p:stCondLst>
                            <p:childTnLst>
                              <p:par>
                                <p:cTn id="15" presetID="2" presetClass="entr" presetSubtype="9" fill="hold" nodeType="afterEffect">
                                  <p:stCondLst>
                                    <p:cond delay="0"/>
                                  </p:stCondLst>
                                  <p:childTnLst>
                                    <p:set>
                                      <p:cBhvr>
                                        <p:cTn id="16" dur="1" fill="hold">
                                          <p:stCondLst>
                                            <p:cond delay="0"/>
                                          </p:stCondLst>
                                        </p:cTn>
                                        <p:tgtEl>
                                          <p:spTgt spid="14349"/>
                                        </p:tgtEl>
                                        <p:attrNameLst>
                                          <p:attrName>style.visibility</p:attrName>
                                        </p:attrNameLst>
                                      </p:cBhvr>
                                      <p:to>
                                        <p:strVal val="visible"/>
                                      </p:to>
                                    </p:set>
                                    <p:anim calcmode="lin" valueType="num">
                                      <p:cBhvr additive="base">
                                        <p:cTn id="17" dur="500" fill="hold"/>
                                        <p:tgtEl>
                                          <p:spTgt spid="14349"/>
                                        </p:tgtEl>
                                        <p:attrNameLst>
                                          <p:attrName>ppt_x</p:attrName>
                                        </p:attrNameLst>
                                      </p:cBhvr>
                                      <p:tavLst>
                                        <p:tav tm="0">
                                          <p:val>
                                            <p:strVal val="0-#ppt_w/2"/>
                                          </p:val>
                                        </p:tav>
                                        <p:tav tm="100000">
                                          <p:val>
                                            <p:strVal val="#ppt_x"/>
                                          </p:val>
                                        </p:tav>
                                      </p:tavLst>
                                    </p:anim>
                                    <p:anim calcmode="lin" valueType="num">
                                      <p:cBhvr additive="base">
                                        <p:cTn id="18" dur="500" fill="hold"/>
                                        <p:tgtEl>
                                          <p:spTgt spid="14349"/>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250"/>
                            </p:stCondLst>
                            <p:childTnLst>
                              <p:par>
                                <p:cTn id="20" presetID="2" presetClass="entr" presetSubtype="4" fill="hold" nodeType="afterEffect">
                                  <p:stCondLst>
                                    <p:cond delay="0"/>
                                  </p:stCondLst>
                                  <p:childTnLst>
                                    <p:set>
                                      <p:cBhvr>
                                        <p:cTn id="21" dur="1" fill="hold">
                                          <p:stCondLst>
                                            <p:cond delay="0"/>
                                          </p:stCondLst>
                                        </p:cTn>
                                        <p:tgtEl>
                                          <p:spTgt spid="14348"/>
                                        </p:tgtEl>
                                        <p:attrNameLst>
                                          <p:attrName>style.visibility</p:attrName>
                                        </p:attrNameLst>
                                      </p:cBhvr>
                                      <p:to>
                                        <p:strVal val="visible"/>
                                      </p:to>
                                    </p:set>
                                    <p:anim calcmode="lin" valueType="num">
                                      <p:cBhvr additive="base">
                                        <p:cTn id="22" dur="250" fill="hold"/>
                                        <p:tgtEl>
                                          <p:spTgt spid="14348"/>
                                        </p:tgtEl>
                                        <p:attrNameLst>
                                          <p:attrName>ppt_x</p:attrName>
                                        </p:attrNameLst>
                                      </p:cBhvr>
                                      <p:tavLst>
                                        <p:tav tm="0">
                                          <p:val>
                                            <p:strVal val="#ppt_x"/>
                                          </p:val>
                                        </p:tav>
                                        <p:tav tm="100000">
                                          <p:val>
                                            <p:strVal val="#ppt_x"/>
                                          </p:val>
                                        </p:tav>
                                      </p:tavLst>
                                    </p:anim>
                                    <p:anim calcmode="lin" valueType="num">
                                      <p:cBhvr additive="base">
                                        <p:cTn id="23" dur="250" fill="hold"/>
                                        <p:tgtEl>
                                          <p:spTgt spid="14348"/>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1500"/>
                            </p:stCondLst>
                            <p:childTnLst>
                              <p:par>
                                <p:cTn id="25" presetID="2" presetClass="entr" presetSubtype="1" fill="hold" nodeType="afterEffect">
                                  <p:stCondLst>
                                    <p:cond delay="0"/>
                                  </p:stCondLst>
                                  <p:childTnLst>
                                    <p:set>
                                      <p:cBhvr>
                                        <p:cTn id="26" dur="1" fill="hold">
                                          <p:stCondLst>
                                            <p:cond delay="0"/>
                                          </p:stCondLst>
                                        </p:cTn>
                                        <p:tgtEl>
                                          <p:spTgt spid="14352"/>
                                        </p:tgtEl>
                                        <p:attrNameLst>
                                          <p:attrName>style.visibility</p:attrName>
                                        </p:attrNameLst>
                                      </p:cBhvr>
                                      <p:to>
                                        <p:strVal val="visible"/>
                                      </p:to>
                                    </p:set>
                                    <p:anim calcmode="lin" valueType="num">
                                      <p:cBhvr additive="base">
                                        <p:cTn id="27" dur="500" fill="hold"/>
                                        <p:tgtEl>
                                          <p:spTgt spid="14352"/>
                                        </p:tgtEl>
                                        <p:attrNameLst>
                                          <p:attrName>ppt_x</p:attrName>
                                        </p:attrNameLst>
                                      </p:cBhvr>
                                      <p:tavLst>
                                        <p:tav tm="0">
                                          <p:val>
                                            <p:strVal val="#ppt_x"/>
                                          </p:val>
                                        </p:tav>
                                        <p:tav tm="100000">
                                          <p:val>
                                            <p:strVal val="#ppt_x"/>
                                          </p:val>
                                        </p:tav>
                                      </p:tavLst>
                                    </p:anim>
                                    <p:anim calcmode="lin" valueType="num">
                                      <p:cBhvr additive="base">
                                        <p:cTn id="28" dur="500" fill="hold"/>
                                        <p:tgtEl>
                                          <p:spTgt spid="14352"/>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2000"/>
                            </p:stCondLst>
                            <p:childTnLst>
                              <p:par>
                                <p:cTn id="30" presetID="2" presetClass="entr" presetSubtype="12" fill="hold" nodeType="afterEffect">
                                  <p:stCondLst>
                                    <p:cond delay="0"/>
                                  </p:stCondLst>
                                  <p:childTnLst>
                                    <p:set>
                                      <p:cBhvr>
                                        <p:cTn id="31" dur="1" fill="hold">
                                          <p:stCondLst>
                                            <p:cond delay="0"/>
                                          </p:stCondLst>
                                        </p:cTn>
                                        <p:tgtEl>
                                          <p:spTgt spid="14353"/>
                                        </p:tgtEl>
                                        <p:attrNameLst>
                                          <p:attrName>style.visibility</p:attrName>
                                        </p:attrNameLst>
                                      </p:cBhvr>
                                      <p:to>
                                        <p:strVal val="visible"/>
                                      </p:to>
                                    </p:set>
                                    <p:anim calcmode="lin" valueType="num">
                                      <p:cBhvr additive="base">
                                        <p:cTn id="32" dur="500" fill="hold"/>
                                        <p:tgtEl>
                                          <p:spTgt spid="14353"/>
                                        </p:tgtEl>
                                        <p:attrNameLst>
                                          <p:attrName>ppt_x</p:attrName>
                                        </p:attrNameLst>
                                      </p:cBhvr>
                                      <p:tavLst>
                                        <p:tav tm="0">
                                          <p:val>
                                            <p:strVal val="0-#ppt_w/2"/>
                                          </p:val>
                                        </p:tav>
                                        <p:tav tm="100000">
                                          <p:val>
                                            <p:strVal val="#ppt_x"/>
                                          </p:val>
                                        </p:tav>
                                      </p:tavLst>
                                    </p:anim>
                                    <p:anim calcmode="lin" valueType="num">
                                      <p:cBhvr additive="base">
                                        <p:cTn id="33" dur="500" fill="hold"/>
                                        <p:tgtEl>
                                          <p:spTgt spid="14353"/>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2500"/>
                            </p:stCondLst>
                            <p:childTnLst>
                              <p:par>
                                <p:cTn id="35" presetID="2" presetClass="entr" presetSubtype="1" fill="hold" nodeType="afterEffect">
                                  <p:stCondLst>
                                    <p:cond delay="0"/>
                                  </p:stCondLst>
                                  <p:childTnLst>
                                    <p:set>
                                      <p:cBhvr>
                                        <p:cTn id="36" dur="1" fill="hold">
                                          <p:stCondLst>
                                            <p:cond delay="0"/>
                                          </p:stCondLst>
                                        </p:cTn>
                                        <p:tgtEl>
                                          <p:spTgt spid="14354"/>
                                        </p:tgtEl>
                                        <p:attrNameLst>
                                          <p:attrName>style.visibility</p:attrName>
                                        </p:attrNameLst>
                                      </p:cBhvr>
                                      <p:to>
                                        <p:strVal val="visible"/>
                                      </p:to>
                                    </p:set>
                                    <p:anim calcmode="lin" valueType="num">
                                      <p:cBhvr additive="base">
                                        <p:cTn id="37" dur="250" fill="hold"/>
                                        <p:tgtEl>
                                          <p:spTgt spid="14354"/>
                                        </p:tgtEl>
                                        <p:attrNameLst>
                                          <p:attrName>ppt_x</p:attrName>
                                        </p:attrNameLst>
                                      </p:cBhvr>
                                      <p:tavLst>
                                        <p:tav tm="0">
                                          <p:val>
                                            <p:strVal val="#ppt_x"/>
                                          </p:val>
                                        </p:tav>
                                        <p:tav tm="100000">
                                          <p:val>
                                            <p:strVal val="#ppt_x"/>
                                          </p:val>
                                        </p:tav>
                                      </p:tavLst>
                                    </p:anim>
                                    <p:anim calcmode="lin" valueType="num">
                                      <p:cBhvr additive="base">
                                        <p:cTn id="38" dur="250" fill="hold"/>
                                        <p:tgtEl>
                                          <p:spTgt spid="14354"/>
                                        </p:tgtEl>
                                        <p:attrNameLst>
                                          <p:attrName>ppt_y</p:attrName>
                                        </p:attrNameLst>
                                      </p:cBhvr>
                                      <p:tavLst>
                                        <p:tav tm="0">
                                          <p:val>
                                            <p:strVal val="0-#ppt_h/2"/>
                                          </p:val>
                                        </p:tav>
                                        <p:tav tm="100000">
                                          <p:val>
                                            <p:strVal val="#ppt_y"/>
                                          </p:val>
                                        </p:tav>
                                      </p:tavLst>
                                    </p:anim>
                                  </p:childTnLst>
                                </p:cTn>
                              </p:par>
                            </p:childTnLst>
                          </p:cTn>
                        </p:par>
                        <p:par>
                          <p:cTn id="39" fill="hold" nodeType="afterGroup">
                            <p:stCondLst>
                              <p:cond delay="2750"/>
                            </p:stCondLst>
                            <p:childTnLst>
                              <p:par>
                                <p:cTn id="40" presetID="2" presetClass="entr" presetSubtype="8" fill="hold" nodeType="afterEffect">
                                  <p:stCondLst>
                                    <p:cond delay="0"/>
                                  </p:stCondLst>
                                  <p:childTnLst>
                                    <p:set>
                                      <p:cBhvr>
                                        <p:cTn id="41" dur="1" fill="hold">
                                          <p:stCondLst>
                                            <p:cond delay="0"/>
                                          </p:stCondLst>
                                        </p:cTn>
                                        <p:tgtEl>
                                          <p:spTgt spid="14346"/>
                                        </p:tgtEl>
                                        <p:attrNameLst>
                                          <p:attrName>style.visibility</p:attrName>
                                        </p:attrNameLst>
                                      </p:cBhvr>
                                      <p:to>
                                        <p:strVal val="visible"/>
                                      </p:to>
                                    </p:set>
                                    <p:anim calcmode="lin" valueType="num">
                                      <p:cBhvr additive="base">
                                        <p:cTn id="42" dur="500" fill="hold"/>
                                        <p:tgtEl>
                                          <p:spTgt spid="14346"/>
                                        </p:tgtEl>
                                        <p:attrNameLst>
                                          <p:attrName>ppt_x</p:attrName>
                                        </p:attrNameLst>
                                      </p:cBhvr>
                                      <p:tavLst>
                                        <p:tav tm="0">
                                          <p:val>
                                            <p:strVal val="0-#ppt_w/2"/>
                                          </p:val>
                                        </p:tav>
                                        <p:tav tm="100000">
                                          <p:val>
                                            <p:strVal val="#ppt_x"/>
                                          </p:val>
                                        </p:tav>
                                      </p:tavLst>
                                    </p:anim>
                                    <p:anim calcmode="lin" valueType="num">
                                      <p:cBhvr additive="base">
                                        <p:cTn id="43" dur="500" fill="hold"/>
                                        <p:tgtEl>
                                          <p:spTgt spid="14346"/>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3250"/>
                            </p:stCondLst>
                            <p:childTnLst>
                              <p:par>
                                <p:cTn id="45" presetID="2" presetClass="entr" presetSubtype="12" fill="hold" nodeType="afterEffect">
                                  <p:stCondLst>
                                    <p:cond delay="0"/>
                                  </p:stCondLst>
                                  <p:childTnLst>
                                    <p:set>
                                      <p:cBhvr>
                                        <p:cTn id="46" dur="1" fill="hold">
                                          <p:stCondLst>
                                            <p:cond delay="0"/>
                                          </p:stCondLst>
                                        </p:cTn>
                                        <p:tgtEl>
                                          <p:spTgt spid="14347"/>
                                        </p:tgtEl>
                                        <p:attrNameLst>
                                          <p:attrName>style.visibility</p:attrName>
                                        </p:attrNameLst>
                                      </p:cBhvr>
                                      <p:to>
                                        <p:strVal val="visible"/>
                                      </p:to>
                                    </p:set>
                                    <p:anim calcmode="lin" valueType="num">
                                      <p:cBhvr additive="base">
                                        <p:cTn id="47" dur="250" fill="hold"/>
                                        <p:tgtEl>
                                          <p:spTgt spid="14347"/>
                                        </p:tgtEl>
                                        <p:attrNameLst>
                                          <p:attrName>ppt_x</p:attrName>
                                        </p:attrNameLst>
                                      </p:cBhvr>
                                      <p:tavLst>
                                        <p:tav tm="0">
                                          <p:val>
                                            <p:strVal val="0-#ppt_w/2"/>
                                          </p:val>
                                        </p:tav>
                                        <p:tav tm="100000">
                                          <p:val>
                                            <p:strVal val="#ppt_x"/>
                                          </p:val>
                                        </p:tav>
                                      </p:tavLst>
                                    </p:anim>
                                    <p:anim calcmode="lin" valueType="num">
                                      <p:cBhvr additive="base">
                                        <p:cTn id="48" dur="250" fill="hold"/>
                                        <p:tgtEl>
                                          <p:spTgt spid="14347"/>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3500"/>
                            </p:stCondLst>
                            <p:childTnLst>
                              <p:par>
                                <p:cTn id="50" presetID="2" presetClass="entr" presetSubtype="8" fill="hold" nodeType="afterEffect">
                                  <p:stCondLst>
                                    <p:cond delay="0"/>
                                  </p:stCondLst>
                                  <p:childTnLst>
                                    <p:set>
                                      <p:cBhvr>
                                        <p:cTn id="51" dur="1" fill="hold">
                                          <p:stCondLst>
                                            <p:cond delay="0"/>
                                          </p:stCondLst>
                                        </p:cTn>
                                        <p:tgtEl>
                                          <p:spTgt spid="14358"/>
                                        </p:tgtEl>
                                        <p:attrNameLst>
                                          <p:attrName>style.visibility</p:attrName>
                                        </p:attrNameLst>
                                      </p:cBhvr>
                                      <p:to>
                                        <p:strVal val="visible"/>
                                      </p:to>
                                    </p:set>
                                    <p:anim calcmode="lin" valueType="num">
                                      <p:cBhvr additive="base">
                                        <p:cTn id="52" dur="250" fill="hold"/>
                                        <p:tgtEl>
                                          <p:spTgt spid="14358"/>
                                        </p:tgtEl>
                                        <p:attrNameLst>
                                          <p:attrName>ppt_x</p:attrName>
                                        </p:attrNameLst>
                                      </p:cBhvr>
                                      <p:tavLst>
                                        <p:tav tm="0">
                                          <p:val>
                                            <p:strVal val="0-#ppt_w/2"/>
                                          </p:val>
                                        </p:tav>
                                        <p:tav tm="100000">
                                          <p:val>
                                            <p:strVal val="#ppt_x"/>
                                          </p:val>
                                        </p:tav>
                                      </p:tavLst>
                                    </p:anim>
                                    <p:anim calcmode="lin" valueType="num">
                                      <p:cBhvr additive="base">
                                        <p:cTn id="53" dur="250" fill="hold"/>
                                        <p:tgtEl>
                                          <p:spTgt spid="14358"/>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3750"/>
                            </p:stCondLst>
                            <p:childTnLst>
                              <p:par>
                                <p:cTn id="55" presetID="2" presetClass="entr" presetSubtype="4" fill="hold" nodeType="afterEffect">
                                  <p:stCondLst>
                                    <p:cond delay="0"/>
                                  </p:stCondLst>
                                  <p:childTnLst>
                                    <p:set>
                                      <p:cBhvr>
                                        <p:cTn id="56" dur="1" fill="hold">
                                          <p:stCondLst>
                                            <p:cond delay="0"/>
                                          </p:stCondLst>
                                        </p:cTn>
                                        <p:tgtEl>
                                          <p:spTgt spid="14359"/>
                                        </p:tgtEl>
                                        <p:attrNameLst>
                                          <p:attrName>style.visibility</p:attrName>
                                        </p:attrNameLst>
                                      </p:cBhvr>
                                      <p:to>
                                        <p:strVal val="visible"/>
                                      </p:to>
                                    </p:set>
                                    <p:anim calcmode="lin" valueType="num">
                                      <p:cBhvr additive="base">
                                        <p:cTn id="57" dur="250" fill="hold"/>
                                        <p:tgtEl>
                                          <p:spTgt spid="14359"/>
                                        </p:tgtEl>
                                        <p:attrNameLst>
                                          <p:attrName>ppt_x</p:attrName>
                                        </p:attrNameLst>
                                      </p:cBhvr>
                                      <p:tavLst>
                                        <p:tav tm="0">
                                          <p:val>
                                            <p:strVal val="#ppt_x"/>
                                          </p:val>
                                        </p:tav>
                                        <p:tav tm="100000">
                                          <p:val>
                                            <p:strVal val="#ppt_x"/>
                                          </p:val>
                                        </p:tav>
                                      </p:tavLst>
                                    </p:anim>
                                    <p:anim calcmode="lin" valueType="num">
                                      <p:cBhvr additive="base">
                                        <p:cTn id="58" dur="250" fill="hold"/>
                                        <p:tgtEl>
                                          <p:spTgt spid="14359"/>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14361"/>
                                        </p:tgtEl>
                                        <p:attrNameLst>
                                          <p:attrName>style.visibility</p:attrName>
                                        </p:attrNameLst>
                                      </p:cBhvr>
                                      <p:to>
                                        <p:strVal val="visible"/>
                                      </p:to>
                                    </p:set>
                                    <p:anim calcmode="lin" valueType="num">
                                      <p:cBhvr additive="base">
                                        <p:cTn id="63" dur="250" fill="hold"/>
                                        <p:tgtEl>
                                          <p:spTgt spid="14361"/>
                                        </p:tgtEl>
                                        <p:attrNameLst>
                                          <p:attrName>ppt_x</p:attrName>
                                        </p:attrNameLst>
                                      </p:cBhvr>
                                      <p:tavLst>
                                        <p:tav tm="0">
                                          <p:val>
                                            <p:strVal val="#ppt_x"/>
                                          </p:val>
                                        </p:tav>
                                        <p:tav tm="100000">
                                          <p:val>
                                            <p:strVal val="#ppt_x"/>
                                          </p:val>
                                        </p:tav>
                                      </p:tavLst>
                                    </p:anim>
                                    <p:anim calcmode="lin" valueType="num">
                                      <p:cBhvr additive="base">
                                        <p:cTn id="64" dur="250" fill="hold"/>
                                        <p:tgtEl>
                                          <p:spTgt spid="14361"/>
                                        </p:tgtEl>
                                        <p:attrNameLst>
                                          <p:attrName>ppt_y</p:attrName>
                                        </p:attrNameLst>
                                      </p:cBhvr>
                                      <p:tavLst>
                                        <p:tav tm="0">
                                          <p:val>
                                            <p:strVal val="1+#ppt_h/2"/>
                                          </p:val>
                                        </p:tav>
                                        <p:tav tm="100000">
                                          <p:val>
                                            <p:strVal val="#ppt_y"/>
                                          </p:val>
                                        </p:tav>
                                      </p:tavLst>
                                    </p:anim>
                                  </p:childTnLst>
                                </p:cTn>
                              </p:par>
                            </p:childTnLst>
                          </p:cTn>
                        </p:par>
                        <p:par>
                          <p:cTn id="65" fill="hold" nodeType="afterGroup">
                            <p:stCondLst>
                              <p:cond delay="250"/>
                            </p:stCondLst>
                            <p:childTnLst>
                              <p:par>
                                <p:cTn id="66" presetID="2" presetClass="entr" presetSubtype="4" fill="hold" nodeType="afterEffect">
                                  <p:stCondLst>
                                    <p:cond delay="0"/>
                                  </p:stCondLst>
                                  <p:childTnLst>
                                    <p:set>
                                      <p:cBhvr>
                                        <p:cTn id="67" dur="1" fill="hold">
                                          <p:stCondLst>
                                            <p:cond delay="0"/>
                                          </p:stCondLst>
                                        </p:cTn>
                                        <p:tgtEl>
                                          <p:spTgt spid="14362"/>
                                        </p:tgtEl>
                                        <p:attrNameLst>
                                          <p:attrName>style.visibility</p:attrName>
                                        </p:attrNameLst>
                                      </p:cBhvr>
                                      <p:to>
                                        <p:strVal val="visible"/>
                                      </p:to>
                                    </p:set>
                                    <p:anim calcmode="lin" valueType="num">
                                      <p:cBhvr additive="base">
                                        <p:cTn id="68" dur="250" fill="hold"/>
                                        <p:tgtEl>
                                          <p:spTgt spid="14362"/>
                                        </p:tgtEl>
                                        <p:attrNameLst>
                                          <p:attrName>ppt_x</p:attrName>
                                        </p:attrNameLst>
                                      </p:cBhvr>
                                      <p:tavLst>
                                        <p:tav tm="0">
                                          <p:val>
                                            <p:strVal val="#ppt_x"/>
                                          </p:val>
                                        </p:tav>
                                        <p:tav tm="100000">
                                          <p:val>
                                            <p:strVal val="#ppt_x"/>
                                          </p:val>
                                        </p:tav>
                                      </p:tavLst>
                                    </p:anim>
                                    <p:anim calcmode="lin" valueType="num">
                                      <p:cBhvr additive="base">
                                        <p:cTn id="69" dur="250" fill="hold"/>
                                        <p:tgtEl>
                                          <p:spTgt spid="14362"/>
                                        </p:tgtEl>
                                        <p:attrNameLst>
                                          <p:attrName>ppt_y</p:attrName>
                                        </p:attrNameLst>
                                      </p:cBhvr>
                                      <p:tavLst>
                                        <p:tav tm="0">
                                          <p:val>
                                            <p:strVal val="1+#ppt_h/2"/>
                                          </p:val>
                                        </p:tav>
                                        <p:tav tm="100000">
                                          <p:val>
                                            <p:strVal val="#ppt_y"/>
                                          </p:val>
                                        </p:tav>
                                      </p:tavLst>
                                    </p:anim>
                                  </p:childTnLst>
                                </p:cTn>
                              </p:par>
                            </p:childTnLst>
                          </p:cTn>
                        </p:par>
                        <p:par>
                          <p:cTn id="70" fill="hold" nodeType="afterGroup">
                            <p:stCondLst>
                              <p:cond delay="500"/>
                            </p:stCondLst>
                            <p:childTnLst>
                              <p:par>
                                <p:cTn id="71" presetID="2" presetClass="entr" presetSubtype="12" fill="hold" nodeType="afterEffect">
                                  <p:stCondLst>
                                    <p:cond delay="0"/>
                                  </p:stCondLst>
                                  <p:childTnLst>
                                    <p:set>
                                      <p:cBhvr>
                                        <p:cTn id="72" dur="1" fill="hold">
                                          <p:stCondLst>
                                            <p:cond delay="0"/>
                                          </p:stCondLst>
                                        </p:cTn>
                                        <p:tgtEl>
                                          <p:spTgt spid="14372"/>
                                        </p:tgtEl>
                                        <p:attrNameLst>
                                          <p:attrName>style.visibility</p:attrName>
                                        </p:attrNameLst>
                                      </p:cBhvr>
                                      <p:to>
                                        <p:strVal val="visible"/>
                                      </p:to>
                                    </p:set>
                                    <p:anim calcmode="lin" valueType="num">
                                      <p:cBhvr additive="base">
                                        <p:cTn id="73" dur="250" fill="hold"/>
                                        <p:tgtEl>
                                          <p:spTgt spid="14372"/>
                                        </p:tgtEl>
                                        <p:attrNameLst>
                                          <p:attrName>ppt_x</p:attrName>
                                        </p:attrNameLst>
                                      </p:cBhvr>
                                      <p:tavLst>
                                        <p:tav tm="0">
                                          <p:val>
                                            <p:strVal val="0-#ppt_w/2"/>
                                          </p:val>
                                        </p:tav>
                                        <p:tav tm="100000">
                                          <p:val>
                                            <p:strVal val="#ppt_x"/>
                                          </p:val>
                                        </p:tav>
                                      </p:tavLst>
                                    </p:anim>
                                    <p:anim calcmode="lin" valueType="num">
                                      <p:cBhvr additive="base">
                                        <p:cTn id="74" dur="250" fill="hold"/>
                                        <p:tgtEl>
                                          <p:spTgt spid="14372"/>
                                        </p:tgtEl>
                                        <p:attrNameLst>
                                          <p:attrName>ppt_y</p:attrName>
                                        </p:attrNameLst>
                                      </p:cBhvr>
                                      <p:tavLst>
                                        <p:tav tm="0">
                                          <p:val>
                                            <p:strVal val="1+#ppt_h/2"/>
                                          </p:val>
                                        </p:tav>
                                        <p:tav tm="100000">
                                          <p:val>
                                            <p:strVal val="#ppt_y"/>
                                          </p:val>
                                        </p:tav>
                                      </p:tavLst>
                                    </p:anim>
                                  </p:childTnLst>
                                </p:cTn>
                              </p:par>
                            </p:childTnLst>
                          </p:cTn>
                        </p:par>
                        <p:par>
                          <p:cTn id="75" fill="hold" nodeType="afterGroup">
                            <p:stCondLst>
                              <p:cond delay="750"/>
                            </p:stCondLst>
                            <p:childTnLst>
                              <p:par>
                                <p:cTn id="76" presetID="2" presetClass="entr" presetSubtype="8" fill="hold" nodeType="afterEffect">
                                  <p:stCondLst>
                                    <p:cond delay="0"/>
                                  </p:stCondLst>
                                  <p:childTnLst>
                                    <p:set>
                                      <p:cBhvr>
                                        <p:cTn id="77" dur="1" fill="hold">
                                          <p:stCondLst>
                                            <p:cond delay="0"/>
                                          </p:stCondLst>
                                        </p:cTn>
                                        <p:tgtEl>
                                          <p:spTgt spid="14363"/>
                                        </p:tgtEl>
                                        <p:attrNameLst>
                                          <p:attrName>style.visibility</p:attrName>
                                        </p:attrNameLst>
                                      </p:cBhvr>
                                      <p:to>
                                        <p:strVal val="visible"/>
                                      </p:to>
                                    </p:set>
                                    <p:anim calcmode="lin" valueType="num">
                                      <p:cBhvr additive="base">
                                        <p:cTn id="78" dur="250" fill="hold"/>
                                        <p:tgtEl>
                                          <p:spTgt spid="14363"/>
                                        </p:tgtEl>
                                        <p:attrNameLst>
                                          <p:attrName>ppt_x</p:attrName>
                                        </p:attrNameLst>
                                      </p:cBhvr>
                                      <p:tavLst>
                                        <p:tav tm="0">
                                          <p:val>
                                            <p:strVal val="0-#ppt_w/2"/>
                                          </p:val>
                                        </p:tav>
                                        <p:tav tm="100000">
                                          <p:val>
                                            <p:strVal val="#ppt_x"/>
                                          </p:val>
                                        </p:tav>
                                      </p:tavLst>
                                    </p:anim>
                                    <p:anim calcmode="lin" valueType="num">
                                      <p:cBhvr additive="base">
                                        <p:cTn id="79" dur="250" fill="hold"/>
                                        <p:tgtEl>
                                          <p:spTgt spid="14363"/>
                                        </p:tgtEl>
                                        <p:attrNameLst>
                                          <p:attrName>ppt_y</p:attrName>
                                        </p:attrNameLst>
                                      </p:cBhvr>
                                      <p:tavLst>
                                        <p:tav tm="0">
                                          <p:val>
                                            <p:strVal val="#ppt_y"/>
                                          </p:val>
                                        </p:tav>
                                        <p:tav tm="100000">
                                          <p:val>
                                            <p:strVal val="#ppt_y"/>
                                          </p:val>
                                        </p:tav>
                                      </p:tavLst>
                                    </p:anim>
                                  </p:childTnLst>
                                </p:cTn>
                              </p:par>
                            </p:childTnLst>
                          </p:cTn>
                        </p:par>
                        <p:par>
                          <p:cTn id="80" fill="hold" nodeType="afterGroup">
                            <p:stCondLst>
                              <p:cond delay="1000"/>
                            </p:stCondLst>
                            <p:childTnLst>
                              <p:par>
                                <p:cTn id="81" presetID="2" presetClass="entr" presetSubtype="4" fill="hold" nodeType="afterEffect">
                                  <p:stCondLst>
                                    <p:cond delay="0"/>
                                  </p:stCondLst>
                                  <p:childTnLst>
                                    <p:set>
                                      <p:cBhvr>
                                        <p:cTn id="82" dur="1" fill="hold">
                                          <p:stCondLst>
                                            <p:cond delay="0"/>
                                          </p:stCondLst>
                                        </p:cTn>
                                        <p:tgtEl>
                                          <p:spTgt spid="14371"/>
                                        </p:tgtEl>
                                        <p:attrNameLst>
                                          <p:attrName>style.visibility</p:attrName>
                                        </p:attrNameLst>
                                      </p:cBhvr>
                                      <p:to>
                                        <p:strVal val="visible"/>
                                      </p:to>
                                    </p:set>
                                    <p:anim calcmode="lin" valueType="num">
                                      <p:cBhvr additive="base">
                                        <p:cTn id="83" dur="250" fill="hold"/>
                                        <p:tgtEl>
                                          <p:spTgt spid="14371"/>
                                        </p:tgtEl>
                                        <p:attrNameLst>
                                          <p:attrName>ppt_x</p:attrName>
                                        </p:attrNameLst>
                                      </p:cBhvr>
                                      <p:tavLst>
                                        <p:tav tm="0">
                                          <p:val>
                                            <p:strVal val="#ppt_x"/>
                                          </p:val>
                                        </p:tav>
                                        <p:tav tm="100000">
                                          <p:val>
                                            <p:strVal val="#ppt_x"/>
                                          </p:val>
                                        </p:tav>
                                      </p:tavLst>
                                    </p:anim>
                                    <p:anim calcmode="lin" valueType="num">
                                      <p:cBhvr additive="base">
                                        <p:cTn id="84" dur="250" fill="hold"/>
                                        <p:tgtEl>
                                          <p:spTgt spid="14371"/>
                                        </p:tgtEl>
                                        <p:attrNameLst>
                                          <p:attrName>ppt_y</p:attrName>
                                        </p:attrNameLst>
                                      </p:cBhvr>
                                      <p:tavLst>
                                        <p:tav tm="0">
                                          <p:val>
                                            <p:strVal val="1+#ppt_h/2"/>
                                          </p:val>
                                        </p:tav>
                                        <p:tav tm="100000">
                                          <p:val>
                                            <p:strVal val="#ppt_y"/>
                                          </p:val>
                                        </p:tav>
                                      </p:tavLst>
                                    </p:anim>
                                  </p:childTnLst>
                                </p:cTn>
                              </p:par>
                            </p:childTnLst>
                          </p:cTn>
                        </p:par>
                        <p:par>
                          <p:cTn id="85" fill="hold" nodeType="afterGroup">
                            <p:stCondLst>
                              <p:cond delay="1250"/>
                            </p:stCondLst>
                            <p:childTnLst>
                              <p:par>
                                <p:cTn id="86" presetID="2" presetClass="entr" presetSubtype="9" fill="hold" nodeType="afterEffect">
                                  <p:stCondLst>
                                    <p:cond delay="0"/>
                                  </p:stCondLst>
                                  <p:childTnLst>
                                    <p:set>
                                      <p:cBhvr>
                                        <p:cTn id="87" dur="1" fill="hold">
                                          <p:stCondLst>
                                            <p:cond delay="0"/>
                                          </p:stCondLst>
                                        </p:cTn>
                                        <p:tgtEl>
                                          <p:spTgt spid="14366"/>
                                        </p:tgtEl>
                                        <p:attrNameLst>
                                          <p:attrName>style.visibility</p:attrName>
                                        </p:attrNameLst>
                                      </p:cBhvr>
                                      <p:to>
                                        <p:strVal val="visible"/>
                                      </p:to>
                                    </p:set>
                                    <p:anim calcmode="lin" valueType="num">
                                      <p:cBhvr additive="base">
                                        <p:cTn id="88" dur="250" fill="hold"/>
                                        <p:tgtEl>
                                          <p:spTgt spid="14366"/>
                                        </p:tgtEl>
                                        <p:attrNameLst>
                                          <p:attrName>ppt_x</p:attrName>
                                        </p:attrNameLst>
                                      </p:cBhvr>
                                      <p:tavLst>
                                        <p:tav tm="0">
                                          <p:val>
                                            <p:strVal val="0-#ppt_w/2"/>
                                          </p:val>
                                        </p:tav>
                                        <p:tav tm="100000">
                                          <p:val>
                                            <p:strVal val="#ppt_x"/>
                                          </p:val>
                                        </p:tav>
                                      </p:tavLst>
                                    </p:anim>
                                    <p:anim calcmode="lin" valueType="num">
                                      <p:cBhvr additive="base">
                                        <p:cTn id="89" dur="250" fill="hold"/>
                                        <p:tgtEl>
                                          <p:spTgt spid="14366"/>
                                        </p:tgtEl>
                                        <p:attrNameLst>
                                          <p:attrName>ppt_y</p:attrName>
                                        </p:attrNameLst>
                                      </p:cBhvr>
                                      <p:tavLst>
                                        <p:tav tm="0">
                                          <p:val>
                                            <p:strVal val="0-#ppt_h/2"/>
                                          </p:val>
                                        </p:tav>
                                        <p:tav tm="100000">
                                          <p:val>
                                            <p:strVal val="#ppt_y"/>
                                          </p:val>
                                        </p:tav>
                                      </p:tavLst>
                                    </p:anim>
                                  </p:childTnLst>
                                </p:cTn>
                              </p:par>
                            </p:childTnLst>
                          </p:cTn>
                        </p:par>
                        <p:par>
                          <p:cTn id="90" fill="hold" nodeType="afterGroup">
                            <p:stCondLst>
                              <p:cond delay="1500"/>
                            </p:stCondLst>
                            <p:childTnLst>
                              <p:par>
                                <p:cTn id="91" presetID="2" presetClass="entr" presetSubtype="8" fill="hold" nodeType="afterEffect">
                                  <p:stCondLst>
                                    <p:cond delay="0"/>
                                  </p:stCondLst>
                                  <p:childTnLst>
                                    <p:set>
                                      <p:cBhvr>
                                        <p:cTn id="92" dur="1" fill="hold">
                                          <p:stCondLst>
                                            <p:cond delay="0"/>
                                          </p:stCondLst>
                                        </p:cTn>
                                        <p:tgtEl>
                                          <p:spTgt spid="14364"/>
                                        </p:tgtEl>
                                        <p:attrNameLst>
                                          <p:attrName>style.visibility</p:attrName>
                                        </p:attrNameLst>
                                      </p:cBhvr>
                                      <p:to>
                                        <p:strVal val="visible"/>
                                      </p:to>
                                    </p:set>
                                    <p:anim calcmode="lin" valueType="num">
                                      <p:cBhvr additive="base">
                                        <p:cTn id="93" dur="250" fill="hold"/>
                                        <p:tgtEl>
                                          <p:spTgt spid="14364"/>
                                        </p:tgtEl>
                                        <p:attrNameLst>
                                          <p:attrName>ppt_x</p:attrName>
                                        </p:attrNameLst>
                                      </p:cBhvr>
                                      <p:tavLst>
                                        <p:tav tm="0">
                                          <p:val>
                                            <p:strVal val="0-#ppt_w/2"/>
                                          </p:val>
                                        </p:tav>
                                        <p:tav tm="100000">
                                          <p:val>
                                            <p:strVal val="#ppt_x"/>
                                          </p:val>
                                        </p:tav>
                                      </p:tavLst>
                                    </p:anim>
                                    <p:anim calcmode="lin" valueType="num">
                                      <p:cBhvr additive="base">
                                        <p:cTn id="94" dur="250" fill="hold"/>
                                        <p:tgtEl>
                                          <p:spTgt spid="14364"/>
                                        </p:tgtEl>
                                        <p:attrNameLst>
                                          <p:attrName>ppt_y</p:attrName>
                                        </p:attrNameLst>
                                      </p:cBhvr>
                                      <p:tavLst>
                                        <p:tav tm="0">
                                          <p:val>
                                            <p:strVal val="#ppt_y"/>
                                          </p:val>
                                        </p:tav>
                                        <p:tav tm="100000">
                                          <p:val>
                                            <p:strVal val="#ppt_y"/>
                                          </p:val>
                                        </p:tav>
                                      </p:tavLst>
                                    </p:anim>
                                  </p:childTnLst>
                                </p:cTn>
                              </p:par>
                            </p:childTnLst>
                          </p:cTn>
                        </p:par>
                        <p:par>
                          <p:cTn id="95" fill="hold" nodeType="afterGroup">
                            <p:stCondLst>
                              <p:cond delay="1750"/>
                            </p:stCondLst>
                            <p:childTnLst>
                              <p:par>
                                <p:cTn id="96" presetID="2" presetClass="entr" presetSubtype="4" fill="hold" nodeType="afterEffect">
                                  <p:stCondLst>
                                    <p:cond delay="0"/>
                                  </p:stCondLst>
                                  <p:childTnLst>
                                    <p:set>
                                      <p:cBhvr>
                                        <p:cTn id="97" dur="1" fill="hold">
                                          <p:stCondLst>
                                            <p:cond delay="0"/>
                                          </p:stCondLst>
                                        </p:cTn>
                                        <p:tgtEl>
                                          <p:spTgt spid="14367"/>
                                        </p:tgtEl>
                                        <p:attrNameLst>
                                          <p:attrName>style.visibility</p:attrName>
                                        </p:attrNameLst>
                                      </p:cBhvr>
                                      <p:to>
                                        <p:strVal val="visible"/>
                                      </p:to>
                                    </p:set>
                                    <p:anim calcmode="lin" valueType="num">
                                      <p:cBhvr additive="base">
                                        <p:cTn id="98" dur="250" fill="hold"/>
                                        <p:tgtEl>
                                          <p:spTgt spid="14367"/>
                                        </p:tgtEl>
                                        <p:attrNameLst>
                                          <p:attrName>ppt_x</p:attrName>
                                        </p:attrNameLst>
                                      </p:cBhvr>
                                      <p:tavLst>
                                        <p:tav tm="0">
                                          <p:val>
                                            <p:strVal val="#ppt_x"/>
                                          </p:val>
                                        </p:tav>
                                        <p:tav tm="100000">
                                          <p:val>
                                            <p:strVal val="#ppt_x"/>
                                          </p:val>
                                        </p:tav>
                                      </p:tavLst>
                                    </p:anim>
                                    <p:anim calcmode="lin" valueType="num">
                                      <p:cBhvr additive="base">
                                        <p:cTn id="99" dur="250" fill="hold"/>
                                        <p:tgtEl>
                                          <p:spTgt spid="14367"/>
                                        </p:tgtEl>
                                        <p:attrNameLst>
                                          <p:attrName>ppt_y</p:attrName>
                                        </p:attrNameLst>
                                      </p:cBhvr>
                                      <p:tavLst>
                                        <p:tav tm="0">
                                          <p:val>
                                            <p:strVal val="1+#ppt_h/2"/>
                                          </p:val>
                                        </p:tav>
                                        <p:tav tm="100000">
                                          <p:val>
                                            <p:strVal val="#ppt_y"/>
                                          </p:val>
                                        </p:tav>
                                      </p:tavLst>
                                    </p:anim>
                                  </p:childTnLst>
                                </p:cTn>
                              </p:par>
                            </p:childTnLst>
                          </p:cTn>
                        </p:par>
                        <p:par>
                          <p:cTn id="100" fill="hold" nodeType="afterGroup">
                            <p:stCondLst>
                              <p:cond delay="2000"/>
                            </p:stCondLst>
                            <p:childTnLst>
                              <p:par>
                                <p:cTn id="101" presetID="2" presetClass="entr" presetSubtype="8" fill="hold" nodeType="afterEffect">
                                  <p:stCondLst>
                                    <p:cond delay="0"/>
                                  </p:stCondLst>
                                  <p:childTnLst>
                                    <p:set>
                                      <p:cBhvr>
                                        <p:cTn id="102" dur="1" fill="hold">
                                          <p:stCondLst>
                                            <p:cond delay="0"/>
                                          </p:stCondLst>
                                        </p:cTn>
                                        <p:tgtEl>
                                          <p:spTgt spid="14365"/>
                                        </p:tgtEl>
                                        <p:attrNameLst>
                                          <p:attrName>style.visibility</p:attrName>
                                        </p:attrNameLst>
                                      </p:cBhvr>
                                      <p:to>
                                        <p:strVal val="visible"/>
                                      </p:to>
                                    </p:set>
                                    <p:anim calcmode="lin" valueType="num">
                                      <p:cBhvr additive="base">
                                        <p:cTn id="103" dur="250" fill="hold"/>
                                        <p:tgtEl>
                                          <p:spTgt spid="14365"/>
                                        </p:tgtEl>
                                        <p:attrNameLst>
                                          <p:attrName>ppt_x</p:attrName>
                                        </p:attrNameLst>
                                      </p:cBhvr>
                                      <p:tavLst>
                                        <p:tav tm="0">
                                          <p:val>
                                            <p:strVal val="0-#ppt_w/2"/>
                                          </p:val>
                                        </p:tav>
                                        <p:tav tm="100000">
                                          <p:val>
                                            <p:strVal val="#ppt_x"/>
                                          </p:val>
                                        </p:tav>
                                      </p:tavLst>
                                    </p:anim>
                                    <p:anim calcmode="lin" valueType="num">
                                      <p:cBhvr additive="base">
                                        <p:cTn id="104" dur="250" fill="hold"/>
                                        <p:tgtEl>
                                          <p:spTgt spid="14365"/>
                                        </p:tgtEl>
                                        <p:attrNameLst>
                                          <p:attrName>ppt_y</p:attrName>
                                        </p:attrNameLst>
                                      </p:cBhvr>
                                      <p:tavLst>
                                        <p:tav tm="0">
                                          <p:val>
                                            <p:strVal val="#ppt_y"/>
                                          </p:val>
                                        </p:tav>
                                        <p:tav tm="100000">
                                          <p:val>
                                            <p:strVal val="#ppt_y"/>
                                          </p:val>
                                        </p:tav>
                                      </p:tavLst>
                                    </p:anim>
                                  </p:childTnLst>
                                </p:cTn>
                              </p:par>
                            </p:childTnLst>
                          </p:cTn>
                        </p:par>
                        <p:par>
                          <p:cTn id="105" fill="hold" nodeType="afterGroup">
                            <p:stCondLst>
                              <p:cond delay="2250"/>
                            </p:stCondLst>
                            <p:childTnLst>
                              <p:par>
                                <p:cTn id="106" presetID="2" presetClass="entr" presetSubtype="4" fill="hold" nodeType="afterEffect">
                                  <p:stCondLst>
                                    <p:cond delay="0"/>
                                  </p:stCondLst>
                                  <p:childTnLst>
                                    <p:set>
                                      <p:cBhvr>
                                        <p:cTn id="107" dur="1" fill="hold">
                                          <p:stCondLst>
                                            <p:cond delay="0"/>
                                          </p:stCondLst>
                                        </p:cTn>
                                        <p:tgtEl>
                                          <p:spTgt spid="14370"/>
                                        </p:tgtEl>
                                        <p:attrNameLst>
                                          <p:attrName>style.visibility</p:attrName>
                                        </p:attrNameLst>
                                      </p:cBhvr>
                                      <p:to>
                                        <p:strVal val="visible"/>
                                      </p:to>
                                    </p:set>
                                    <p:anim calcmode="lin" valueType="num">
                                      <p:cBhvr additive="base">
                                        <p:cTn id="108" dur="250" fill="hold"/>
                                        <p:tgtEl>
                                          <p:spTgt spid="14370"/>
                                        </p:tgtEl>
                                        <p:attrNameLst>
                                          <p:attrName>ppt_x</p:attrName>
                                        </p:attrNameLst>
                                      </p:cBhvr>
                                      <p:tavLst>
                                        <p:tav tm="0">
                                          <p:val>
                                            <p:strVal val="#ppt_x"/>
                                          </p:val>
                                        </p:tav>
                                        <p:tav tm="100000">
                                          <p:val>
                                            <p:strVal val="#ppt_x"/>
                                          </p:val>
                                        </p:tav>
                                      </p:tavLst>
                                    </p:anim>
                                    <p:anim calcmode="lin" valueType="num">
                                      <p:cBhvr additive="base">
                                        <p:cTn id="109" dur="250" fill="hold"/>
                                        <p:tgtEl>
                                          <p:spTgt spid="14370"/>
                                        </p:tgtEl>
                                        <p:attrNameLst>
                                          <p:attrName>ppt_y</p:attrName>
                                        </p:attrNameLst>
                                      </p:cBhvr>
                                      <p:tavLst>
                                        <p:tav tm="0">
                                          <p:val>
                                            <p:strVal val="1+#ppt_h/2"/>
                                          </p:val>
                                        </p:tav>
                                        <p:tav tm="100000">
                                          <p:val>
                                            <p:strVal val="#ppt_y"/>
                                          </p:val>
                                        </p:tav>
                                      </p:tavLst>
                                    </p:anim>
                                  </p:childTnLst>
                                </p:cTn>
                              </p:par>
                            </p:childTnLst>
                          </p:cTn>
                        </p:par>
                        <p:par>
                          <p:cTn id="110" fill="hold" nodeType="afterGroup">
                            <p:stCondLst>
                              <p:cond delay="2500"/>
                            </p:stCondLst>
                            <p:childTnLst>
                              <p:par>
                                <p:cTn id="111" presetID="2" presetClass="entr" presetSubtype="6" fill="hold" nodeType="afterEffect">
                                  <p:stCondLst>
                                    <p:cond delay="0"/>
                                  </p:stCondLst>
                                  <p:childTnLst>
                                    <p:set>
                                      <p:cBhvr>
                                        <p:cTn id="112" dur="1" fill="hold">
                                          <p:stCondLst>
                                            <p:cond delay="0"/>
                                          </p:stCondLst>
                                        </p:cTn>
                                        <p:tgtEl>
                                          <p:spTgt spid="14369"/>
                                        </p:tgtEl>
                                        <p:attrNameLst>
                                          <p:attrName>style.visibility</p:attrName>
                                        </p:attrNameLst>
                                      </p:cBhvr>
                                      <p:to>
                                        <p:strVal val="visible"/>
                                      </p:to>
                                    </p:set>
                                    <p:anim calcmode="lin" valueType="num">
                                      <p:cBhvr additive="base">
                                        <p:cTn id="113" dur="250" fill="hold"/>
                                        <p:tgtEl>
                                          <p:spTgt spid="14369"/>
                                        </p:tgtEl>
                                        <p:attrNameLst>
                                          <p:attrName>ppt_x</p:attrName>
                                        </p:attrNameLst>
                                      </p:cBhvr>
                                      <p:tavLst>
                                        <p:tav tm="0">
                                          <p:val>
                                            <p:strVal val="1+#ppt_w/2"/>
                                          </p:val>
                                        </p:tav>
                                        <p:tav tm="100000">
                                          <p:val>
                                            <p:strVal val="#ppt_x"/>
                                          </p:val>
                                        </p:tav>
                                      </p:tavLst>
                                    </p:anim>
                                    <p:anim calcmode="lin" valueType="num">
                                      <p:cBhvr additive="base">
                                        <p:cTn id="114" dur="250" fill="hold"/>
                                        <p:tgtEl>
                                          <p:spTgt spid="14369"/>
                                        </p:tgtEl>
                                        <p:attrNameLst>
                                          <p:attrName>ppt_y</p:attrName>
                                        </p:attrNameLst>
                                      </p:cBhvr>
                                      <p:tavLst>
                                        <p:tav tm="0">
                                          <p:val>
                                            <p:strVal val="1+#ppt_h/2"/>
                                          </p:val>
                                        </p:tav>
                                        <p:tav tm="100000">
                                          <p:val>
                                            <p:strVal val="#ppt_y"/>
                                          </p:val>
                                        </p:tav>
                                      </p:tavLst>
                                    </p:anim>
                                  </p:childTnLst>
                                </p:cTn>
                              </p:par>
                            </p:childTnLst>
                          </p:cTn>
                        </p:par>
                        <p:par>
                          <p:cTn id="115" fill="hold" nodeType="afterGroup">
                            <p:stCondLst>
                              <p:cond delay="2750"/>
                            </p:stCondLst>
                            <p:childTnLst>
                              <p:par>
                                <p:cTn id="116" presetID="2" presetClass="entr" presetSubtype="4" fill="hold" nodeType="afterEffect">
                                  <p:stCondLst>
                                    <p:cond delay="0"/>
                                  </p:stCondLst>
                                  <p:childTnLst>
                                    <p:set>
                                      <p:cBhvr>
                                        <p:cTn id="117" dur="1" fill="hold">
                                          <p:stCondLst>
                                            <p:cond delay="0"/>
                                          </p:stCondLst>
                                        </p:cTn>
                                        <p:tgtEl>
                                          <p:spTgt spid="14368"/>
                                        </p:tgtEl>
                                        <p:attrNameLst>
                                          <p:attrName>style.visibility</p:attrName>
                                        </p:attrNameLst>
                                      </p:cBhvr>
                                      <p:to>
                                        <p:strVal val="visible"/>
                                      </p:to>
                                    </p:set>
                                    <p:anim calcmode="lin" valueType="num">
                                      <p:cBhvr additive="base">
                                        <p:cTn id="118" dur="250" fill="hold"/>
                                        <p:tgtEl>
                                          <p:spTgt spid="14368"/>
                                        </p:tgtEl>
                                        <p:attrNameLst>
                                          <p:attrName>ppt_x</p:attrName>
                                        </p:attrNameLst>
                                      </p:cBhvr>
                                      <p:tavLst>
                                        <p:tav tm="0">
                                          <p:val>
                                            <p:strVal val="#ppt_x"/>
                                          </p:val>
                                        </p:tav>
                                        <p:tav tm="100000">
                                          <p:val>
                                            <p:strVal val="#ppt_x"/>
                                          </p:val>
                                        </p:tav>
                                      </p:tavLst>
                                    </p:anim>
                                    <p:anim calcmode="lin" valueType="num">
                                      <p:cBhvr additive="base">
                                        <p:cTn id="119" dur="250" fill="hold"/>
                                        <p:tgtEl>
                                          <p:spTgt spid="14368"/>
                                        </p:tgtEl>
                                        <p:attrNameLst>
                                          <p:attrName>ppt_y</p:attrName>
                                        </p:attrNameLst>
                                      </p:cBhvr>
                                      <p:tavLst>
                                        <p:tav tm="0">
                                          <p:val>
                                            <p:strVal val="1+#ppt_h/2"/>
                                          </p:val>
                                        </p:tav>
                                        <p:tav tm="100000">
                                          <p:val>
                                            <p:strVal val="#ppt_y"/>
                                          </p:val>
                                        </p:tav>
                                      </p:tavLst>
                                    </p:anim>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 presetClass="entr" presetSubtype="4" fill="hold" nodeType="clickEffect">
                                  <p:stCondLst>
                                    <p:cond delay="0"/>
                                  </p:stCondLst>
                                  <p:childTnLst>
                                    <p:set>
                                      <p:cBhvr>
                                        <p:cTn id="123" dur="1" fill="hold">
                                          <p:stCondLst>
                                            <p:cond delay="0"/>
                                          </p:stCondLst>
                                        </p:cTn>
                                        <p:tgtEl>
                                          <p:spTgt spid="14373"/>
                                        </p:tgtEl>
                                        <p:attrNameLst>
                                          <p:attrName>style.visibility</p:attrName>
                                        </p:attrNameLst>
                                      </p:cBhvr>
                                      <p:to>
                                        <p:strVal val="visible"/>
                                      </p:to>
                                    </p:set>
                                    <p:anim calcmode="lin" valueType="num">
                                      <p:cBhvr additive="base">
                                        <p:cTn id="124" dur="250" fill="hold"/>
                                        <p:tgtEl>
                                          <p:spTgt spid="14373"/>
                                        </p:tgtEl>
                                        <p:attrNameLst>
                                          <p:attrName>ppt_x</p:attrName>
                                        </p:attrNameLst>
                                      </p:cBhvr>
                                      <p:tavLst>
                                        <p:tav tm="0">
                                          <p:val>
                                            <p:strVal val="#ppt_x"/>
                                          </p:val>
                                        </p:tav>
                                        <p:tav tm="100000">
                                          <p:val>
                                            <p:strVal val="#ppt_x"/>
                                          </p:val>
                                        </p:tav>
                                      </p:tavLst>
                                    </p:anim>
                                    <p:anim calcmode="lin" valueType="num">
                                      <p:cBhvr additive="base">
                                        <p:cTn id="125" dur="250" fill="hold"/>
                                        <p:tgtEl>
                                          <p:spTgt spid="14373"/>
                                        </p:tgtEl>
                                        <p:attrNameLst>
                                          <p:attrName>ppt_y</p:attrName>
                                        </p:attrNameLst>
                                      </p:cBhvr>
                                      <p:tavLst>
                                        <p:tav tm="0">
                                          <p:val>
                                            <p:strVal val="1+#ppt_h/2"/>
                                          </p:val>
                                        </p:tav>
                                        <p:tav tm="100000">
                                          <p:val>
                                            <p:strVal val="#ppt_y"/>
                                          </p:val>
                                        </p:tav>
                                      </p:tavLst>
                                    </p:anim>
                                  </p:childTnLst>
                                </p:cTn>
                              </p:par>
                            </p:childTnLst>
                          </p:cTn>
                        </p:par>
                        <p:par>
                          <p:cTn id="126" fill="hold" nodeType="afterGroup">
                            <p:stCondLst>
                              <p:cond delay="250"/>
                            </p:stCondLst>
                            <p:childTnLst>
                              <p:par>
                                <p:cTn id="127" presetID="2" presetClass="entr" presetSubtype="12" fill="hold" nodeType="afterEffect">
                                  <p:stCondLst>
                                    <p:cond delay="0"/>
                                  </p:stCondLst>
                                  <p:childTnLst>
                                    <p:set>
                                      <p:cBhvr>
                                        <p:cTn id="128" dur="1" fill="hold">
                                          <p:stCondLst>
                                            <p:cond delay="0"/>
                                          </p:stCondLst>
                                        </p:cTn>
                                        <p:tgtEl>
                                          <p:spTgt spid="14374"/>
                                        </p:tgtEl>
                                        <p:attrNameLst>
                                          <p:attrName>style.visibility</p:attrName>
                                        </p:attrNameLst>
                                      </p:cBhvr>
                                      <p:to>
                                        <p:strVal val="visible"/>
                                      </p:to>
                                    </p:set>
                                    <p:anim calcmode="lin" valueType="num">
                                      <p:cBhvr additive="base">
                                        <p:cTn id="129" dur="250" fill="hold"/>
                                        <p:tgtEl>
                                          <p:spTgt spid="14374"/>
                                        </p:tgtEl>
                                        <p:attrNameLst>
                                          <p:attrName>ppt_x</p:attrName>
                                        </p:attrNameLst>
                                      </p:cBhvr>
                                      <p:tavLst>
                                        <p:tav tm="0">
                                          <p:val>
                                            <p:strVal val="0-#ppt_w/2"/>
                                          </p:val>
                                        </p:tav>
                                        <p:tav tm="100000">
                                          <p:val>
                                            <p:strVal val="#ppt_x"/>
                                          </p:val>
                                        </p:tav>
                                      </p:tavLst>
                                    </p:anim>
                                    <p:anim calcmode="lin" valueType="num">
                                      <p:cBhvr additive="base">
                                        <p:cTn id="130" dur="250" fill="hold"/>
                                        <p:tgtEl>
                                          <p:spTgt spid="14374"/>
                                        </p:tgtEl>
                                        <p:attrNameLst>
                                          <p:attrName>ppt_y</p:attrName>
                                        </p:attrNameLst>
                                      </p:cBhvr>
                                      <p:tavLst>
                                        <p:tav tm="0">
                                          <p:val>
                                            <p:strVal val="1+#ppt_h/2"/>
                                          </p:val>
                                        </p:tav>
                                        <p:tav tm="100000">
                                          <p:val>
                                            <p:strVal val="#ppt_y"/>
                                          </p:val>
                                        </p:tav>
                                      </p:tavLst>
                                    </p:anim>
                                  </p:childTnLst>
                                </p:cTn>
                              </p:par>
                            </p:childTnLst>
                          </p:cTn>
                        </p:par>
                        <p:par>
                          <p:cTn id="131" fill="hold" nodeType="afterGroup">
                            <p:stCondLst>
                              <p:cond delay="500"/>
                            </p:stCondLst>
                            <p:childTnLst>
                              <p:par>
                                <p:cTn id="132" presetID="2" presetClass="entr" presetSubtype="9" fill="hold" nodeType="afterEffect">
                                  <p:stCondLst>
                                    <p:cond delay="0"/>
                                  </p:stCondLst>
                                  <p:childTnLst>
                                    <p:set>
                                      <p:cBhvr>
                                        <p:cTn id="133" dur="1" fill="hold">
                                          <p:stCondLst>
                                            <p:cond delay="0"/>
                                          </p:stCondLst>
                                        </p:cTn>
                                        <p:tgtEl>
                                          <p:spTgt spid="14376"/>
                                        </p:tgtEl>
                                        <p:attrNameLst>
                                          <p:attrName>style.visibility</p:attrName>
                                        </p:attrNameLst>
                                      </p:cBhvr>
                                      <p:to>
                                        <p:strVal val="visible"/>
                                      </p:to>
                                    </p:set>
                                    <p:anim calcmode="lin" valueType="num">
                                      <p:cBhvr additive="base">
                                        <p:cTn id="134" dur="250" fill="hold"/>
                                        <p:tgtEl>
                                          <p:spTgt spid="14376"/>
                                        </p:tgtEl>
                                        <p:attrNameLst>
                                          <p:attrName>ppt_x</p:attrName>
                                        </p:attrNameLst>
                                      </p:cBhvr>
                                      <p:tavLst>
                                        <p:tav tm="0">
                                          <p:val>
                                            <p:strVal val="0-#ppt_w/2"/>
                                          </p:val>
                                        </p:tav>
                                        <p:tav tm="100000">
                                          <p:val>
                                            <p:strVal val="#ppt_x"/>
                                          </p:val>
                                        </p:tav>
                                      </p:tavLst>
                                    </p:anim>
                                    <p:anim calcmode="lin" valueType="num">
                                      <p:cBhvr additive="base">
                                        <p:cTn id="135" dur="250" fill="hold"/>
                                        <p:tgtEl>
                                          <p:spTgt spid="14376"/>
                                        </p:tgtEl>
                                        <p:attrNameLst>
                                          <p:attrName>ppt_y</p:attrName>
                                        </p:attrNameLst>
                                      </p:cBhvr>
                                      <p:tavLst>
                                        <p:tav tm="0">
                                          <p:val>
                                            <p:strVal val="0-#ppt_h/2"/>
                                          </p:val>
                                        </p:tav>
                                        <p:tav tm="100000">
                                          <p:val>
                                            <p:strVal val="#ppt_y"/>
                                          </p:val>
                                        </p:tav>
                                      </p:tavLst>
                                    </p:anim>
                                  </p:childTnLst>
                                </p:cTn>
                              </p:par>
                            </p:childTnLst>
                          </p:cTn>
                        </p:par>
                        <p:par>
                          <p:cTn id="136" fill="hold" nodeType="afterGroup">
                            <p:stCondLst>
                              <p:cond delay="750"/>
                            </p:stCondLst>
                            <p:childTnLst>
                              <p:par>
                                <p:cTn id="137" presetID="2" presetClass="entr" presetSubtype="6" fill="hold" nodeType="afterEffect">
                                  <p:stCondLst>
                                    <p:cond delay="0"/>
                                  </p:stCondLst>
                                  <p:childTnLst>
                                    <p:set>
                                      <p:cBhvr>
                                        <p:cTn id="138" dur="1" fill="hold">
                                          <p:stCondLst>
                                            <p:cond delay="0"/>
                                          </p:stCondLst>
                                        </p:cTn>
                                        <p:tgtEl>
                                          <p:spTgt spid="14377"/>
                                        </p:tgtEl>
                                        <p:attrNameLst>
                                          <p:attrName>style.visibility</p:attrName>
                                        </p:attrNameLst>
                                      </p:cBhvr>
                                      <p:to>
                                        <p:strVal val="visible"/>
                                      </p:to>
                                    </p:set>
                                    <p:anim calcmode="lin" valueType="num">
                                      <p:cBhvr additive="base">
                                        <p:cTn id="139" dur="250" fill="hold"/>
                                        <p:tgtEl>
                                          <p:spTgt spid="14377"/>
                                        </p:tgtEl>
                                        <p:attrNameLst>
                                          <p:attrName>ppt_x</p:attrName>
                                        </p:attrNameLst>
                                      </p:cBhvr>
                                      <p:tavLst>
                                        <p:tav tm="0">
                                          <p:val>
                                            <p:strVal val="1+#ppt_w/2"/>
                                          </p:val>
                                        </p:tav>
                                        <p:tav tm="100000">
                                          <p:val>
                                            <p:strVal val="#ppt_x"/>
                                          </p:val>
                                        </p:tav>
                                      </p:tavLst>
                                    </p:anim>
                                    <p:anim calcmode="lin" valueType="num">
                                      <p:cBhvr additive="base">
                                        <p:cTn id="140" dur="250" fill="hold"/>
                                        <p:tgtEl>
                                          <p:spTgt spid="14377"/>
                                        </p:tgtEl>
                                        <p:attrNameLst>
                                          <p:attrName>ppt_y</p:attrName>
                                        </p:attrNameLst>
                                      </p:cBhvr>
                                      <p:tavLst>
                                        <p:tav tm="0">
                                          <p:val>
                                            <p:strVal val="1+#ppt_h/2"/>
                                          </p:val>
                                        </p:tav>
                                        <p:tav tm="100000">
                                          <p:val>
                                            <p:strVal val="#ppt_y"/>
                                          </p:val>
                                        </p:tav>
                                      </p:tavLst>
                                    </p:anim>
                                  </p:childTnLst>
                                </p:cTn>
                              </p:par>
                            </p:childTnLst>
                          </p:cTn>
                        </p:par>
                        <p:par>
                          <p:cTn id="141" fill="hold" nodeType="afterGroup">
                            <p:stCondLst>
                              <p:cond delay="1000"/>
                            </p:stCondLst>
                            <p:childTnLst>
                              <p:par>
                                <p:cTn id="142" presetID="2" presetClass="entr" presetSubtype="8" fill="hold" nodeType="afterEffect">
                                  <p:stCondLst>
                                    <p:cond delay="0"/>
                                  </p:stCondLst>
                                  <p:childTnLst>
                                    <p:set>
                                      <p:cBhvr>
                                        <p:cTn id="143" dur="1" fill="hold">
                                          <p:stCondLst>
                                            <p:cond delay="0"/>
                                          </p:stCondLst>
                                        </p:cTn>
                                        <p:tgtEl>
                                          <p:spTgt spid="14378"/>
                                        </p:tgtEl>
                                        <p:attrNameLst>
                                          <p:attrName>style.visibility</p:attrName>
                                        </p:attrNameLst>
                                      </p:cBhvr>
                                      <p:to>
                                        <p:strVal val="visible"/>
                                      </p:to>
                                    </p:set>
                                    <p:anim calcmode="lin" valueType="num">
                                      <p:cBhvr additive="base">
                                        <p:cTn id="144" dur="250" fill="hold"/>
                                        <p:tgtEl>
                                          <p:spTgt spid="14378"/>
                                        </p:tgtEl>
                                        <p:attrNameLst>
                                          <p:attrName>ppt_x</p:attrName>
                                        </p:attrNameLst>
                                      </p:cBhvr>
                                      <p:tavLst>
                                        <p:tav tm="0">
                                          <p:val>
                                            <p:strVal val="0-#ppt_w/2"/>
                                          </p:val>
                                        </p:tav>
                                        <p:tav tm="100000">
                                          <p:val>
                                            <p:strVal val="#ppt_x"/>
                                          </p:val>
                                        </p:tav>
                                      </p:tavLst>
                                    </p:anim>
                                    <p:anim calcmode="lin" valueType="num">
                                      <p:cBhvr additive="base">
                                        <p:cTn id="145" dur="250" fill="hold"/>
                                        <p:tgtEl>
                                          <p:spTgt spid="14378"/>
                                        </p:tgtEl>
                                        <p:attrNameLst>
                                          <p:attrName>ppt_y</p:attrName>
                                        </p:attrNameLst>
                                      </p:cBhvr>
                                      <p:tavLst>
                                        <p:tav tm="0">
                                          <p:val>
                                            <p:strVal val="#ppt_y"/>
                                          </p:val>
                                        </p:tav>
                                        <p:tav tm="100000">
                                          <p:val>
                                            <p:strVal val="#ppt_y"/>
                                          </p:val>
                                        </p:tav>
                                      </p:tavLst>
                                    </p:anim>
                                  </p:childTnLst>
                                </p:cTn>
                              </p:par>
                            </p:childTnLst>
                          </p:cTn>
                        </p:par>
                        <p:par>
                          <p:cTn id="146" fill="hold" nodeType="afterGroup">
                            <p:stCondLst>
                              <p:cond delay="1250"/>
                            </p:stCondLst>
                            <p:childTnLst>
                              <p:par>
                                <p:cTn id="147" presetID="2" presetClass="entr" presetSubtype="1" fill="hold" nodeType="afterEffect">
                                  <p:stCondLst>
                                    <p:cond delay="0"/>
                                  </p:stCondLst>
                                  <p:childTnLst>
                                    <p:set>
                                      <p:cBhvr>
                                        <p:cTn id="148" dur="1" fill="hold">
                                          <p:stCondLst>
                                            <p:cond delay="0"/>
                                          </p:stCondLst>
                                        </p:cTn>
                                        <p:tgtEl>
                                          <p:spTgt spid="14379"/>
                                        </p:tgtEl>
                                        <p:attrNameLst>
                                          <p:attrName>style.visibility</p:attrName>
                                        </p:attrNameLst>
                                      </p:cBhvr>
                                      <p:to>
                                        <p:strVal val="visible"/>
                                      </p:to>
                                    </p:set>
                                    <p:anim calcmode="lin" valueType="num">
                                      <p:cBhvr additive="base">
                                        <p:cTn id="149" dur="250" fill="hold"/>
                                        <p:tgtEl>
                                          <p:spTgt spid="14379"/>
                                        </p:tgtEl>
                                        <p:attrNameLst>
                                          <p:attrName>ppt_x</p:attrName>
                                        </p:attrNameLst>
                                      </p:cBhvr>
                                      <p:tavLst>
                                        <p:tav tm="0">
                                          <p:val>
                                            <p:strVal val="#ppt_x"/>
                                          </p:val>
                                        </p:tav>
                                        <p:tav tm="100000">
                                          <p:val>
                                            <p:strVal val="#ppt_x"/>
                                          </p:val>
                                        </p:tav>
                                      </p:tavLst>
                                    </p:anim>
                                    <p:anim calcmode="lin" valueType="num">
                                      <p:cBhvr additive="base">
                                        <p:cTn id="150" dur="250" fill="hold"/>
                                        <p:tgtEl>
                                          <p:spTgt spid="14379"/>
                                        </p:tgtEl>
                                        <p:attrNameLst>
                                          <p:attrName>ppt_y</p:attrName>
                                        </p:attrNameLst>
                                      </p:cBhvr>
                                      <p:tavLst>
                                        <p:tav tm="0">
                                          <p:val>
                                            <p:strVal val="0-#ppt_h/2"/>
                                          </p:val>
                                        </p:tav>
                                        <p:tav tm="100000">
                                          <p:val>
                                            <p:strVal val="#ppt_y"/>
                                          </p:val>
                                        </p:tav>
                                      </p:tavLst>
                                    </p:anim>
                                  </p:childTnLst>
                                </p:cTn>
                              </p:par>
                            </p:childTnLst>
                          </p:cTn>
                        </p:par>
                        <p:par>
                          <p:cTn id="151" fill="hold" nodeType="afterGroup">
                            <p:stCondLst>
                              <p:cond delay="1500"/>
                            </p:stCondLst>
                            <p:childTnLst>
                              <p:par>
                                <p:cTn id="152" presetID="2" presetClass="entr" presetSubtype="9" fill="hold" nodeType="afterEffect">
                                  <p:stCondLst>
                                    <p:cond delay="0"/>
                                  </p:stCondLst>
                                  <p:childTnLst>
                                    <p:set>
                                      <p:cBhvr>
                                        <p:cTn id="153" dur="1" fill="hold">
                                          <p:stCondLst>
                                            <p:cond delay="0"/>
                                          </p:stCondLst>
                                        </p:cTn>
                                        <p:tgtEl>
                                          <p:spTgt spid="14380"/>
                                        </p:tgtEl>
                                        <p:attrNameLst>
                                          <p:attrName>style.visibility</p:attrName>
                                        </p:attrNameLst>
                                      </p:cBhvr>
                                      <p:to>
                                        <p:strVal val="visible"/>
                                      </p:to>
                                    </p:set>
                                    <p:anim calcmode="lin" valueType="num">
                                      <p:cBhvr additive="base">
                                        <p:cTn id="154" dur="250" fill="hold"/>
                                        <p:tgtEl>
                                          <p:spTgt spid="14380"/>
                                        </p:tgtEl>
                                        <p:attrNameLst>
                                          <p:attrName>ppt_x</p:attrName>
                                        </p:attrNameLst>
                                      </p:cBhvr>
                                      <p:tavLst>
                                        <p:tav tm="0">
                                          <p:val>
                                            <p:strVal val="0-#ppt_w/2"/>
                                          </p:val>
                                        </p:tav>
                                        <p:tav tm="100000">
                                          <p:val>
                                            <p:strVal val="#ppt_x"/>
                                          </p:val>
                                        </p:tav>
                                      </p:tavLst>
                                    </p:anim>
                                    <p:anim calcmode="lin" valueType="num">
                                      <p:cBhvr additive="base">
                                        <p:cTn id="155" dur="250" fill="hold"/>
                                        <p:tgtEl>
                                          <p:spTgt spid="14380"/>
                                        </p:tgtEl>
                                        <p:attrNameLst>
                                          <p:attrName>ppt_y</p:attrName>
                                        </p:attrNameLst>
                                      </p:cBhvr>
                                      <p:tavLst>
                                        <p:tav tm="0">
                                          <p:val>
                                            <p:strVal val="0-#ppt_h/2"/>
                                          </p:val>
                                        </p:tav>
                                        <p:tav tm="100000">
                                          <p:val>
                                            <p:strVal val="#ppt_y"/>
                                          </p:val>
                                        </p:tav>
                                      </p:tavLst>
                                    </p:anim>
                                  </p:childTnLst>
                                </p:cTn>
                              </p:par>
                            </p:childTnLst>
                          </p:cTn>
                        </p:par>
                        <p:par>
                          <p:cTn id="156" fill="hold" nodeType="afterGroup">
                            <p:stCondLst>
                              <p:cond delay="1750"/>
                            </p:stCondLst>
                            <p:childTnLst>
                              <p:par>
                                <p:cTn id="157" presetID="2" presetClass="entr" presetSubtype="4" fill="hold" nodeType="afterEffect">
                                  <p:stCondLst>
                                    <p:cond delay="0"/>
                                  </p:stCondLst>
                                  <p:childTnLst>
                                    <p:set>
                                      <p:cBhvr>
                                        <p:cTn id="158" dur="1" fill="hold">
                                          <p:stCondLst>
                                            <p:cond delay="0"/>
                                          </p:stCondLst>
                                        </p:cTn>
                                        <p:tgtEl>
                                          <p:spTgt spid="14381"/>
                                        </p:tgtEl>
                                        <p:attrNameLst>
                                          <p:attrName>style.visibility</p:attrName>
                                        </p:attrNameLst>
                                      </p:cBhvr>
                                      <p:to>
                                        <p:strVal val="visible"/>
                                      </p:to>
                                    </p:set>
                                    <p:anim calcmode="lin" valueType="num">
                                      <p:cBhvr additive="base">
                                        <p:cTn id="159" dur="250" fill="hold"/>
                                        <p:tgtEl>
                                          <p:spTgt spid="14381"/>
                                        </p:tgtEl>
                                        <p:attrNameLst>
                                          <p:attrName>ppt_x</p:attrName>
                                        </p:attrNameLst>
                                      </p:cBhvr>
                                      <p:tavLst>
                                        <p:tav tm="0">
                                          <p:val>
                                            <p:strVal val="#ppt_x"/>
                                          </p:val>
                                        </p:tav>
                                        <p:tav tm="100000">
                                          <p:val>
                                            <p:strVal val="#ppt_x"/>
                                          </p:val>
                                        </p:tav>
                                      </p:tavLst>
                                    </p:anim>
                                    <p:anim calcmode="lin" valueType="num">
                                      <p:cBhvr additive="base">
                                        <p:cTn id="160" dur="250" fill="hold"/>
                                        <p:tgtEl>
                                          <p:spTgt spid="14381"/>
                                        </p:tgtEl>
                                        <p:attrNameLst>
                                          <p:attrName>ppt_y</p:attrName>
                                        </p:attrNameLst>
                                      </p:cBhvr>
                                      <p:tavLst>
                                        <p:tav tm="0">
                                          <p:val>
                                            <p:strVal val="1+#ppt_h/2"/>
                                          </p:val>
                                        </p:tav>
                                        <p:tav tm="100000">
                                          <p:val>
                                            <p:strVal val="#ppt_y"/>
                                          </p:val>
                                        </p:tav>
                                      </p:tavLst>
                                    </p:anim>
                                  </p:childTnLst>
                                </p:cTn>
                              </p:par>
                            </p:childTnLst>
                          </p:cTn>
                        </p:par>
                        <p:par>
                          <p:cTn id="161" fill="hold" nodeType="afterGroup">
                            <p:stCondLst>
                              <p:cond delay="2000"/>
                            </p:stCondLst>
                            <p:childTnLst>
                              <p:par>
                                <p:cTn id="162" presetID="2" presetClass="entr" presetSubtype="8" fill="hold" nodeType="afterEffect">
                                  <p:stCondLst>
                                    <p:cond delay="0"/>
                                  </p:stCondLst>
                                  <p:childTnLst>
                                    <p:set>
                                      <p:cBhvr>
                                        <p:cTn id="163" dur="1" fill="hold">
                                          <p:stCondLst>
                                            <p:cond delay="0"/>
                                          </p:stCondLst>
                                        </p:cTn>
                                        <p:tgtEl>
                                          <p:spTgt spid="14384"/>
                                        </p:tgtEl>
                                        <p:attrNameLst>
                                          <p:attrName>style.visibility</p:attrName>
                                        </p:attrNameLst>
                                      </p:cBhvr>
                                      <p:to>
                                        <p:strVal val="visible"/>
                                      </p:to>
                                    </p:set>
                                    <p:anim calcmode="lin" valueType="num">
                                      <p:cBhvr additive="base">
                                        <p:cTn id="164" dur="500" fill="hold"/>
                                        <p:tgtEl>
                                          <p:spTgt spid="14384"/>
                                        </p:tgtEl>
                                        <p:attrNameLst>
                                          <p:attrName>ppt_x</p:attrName>
                                        </p:attrNameLst>
                                      </p:cBhvr>
                                      <p:tavLst>
                                        <p:tav tm="0">
                                          <p:val>
                                            <p:strVal val="0-#ppt_w/2"/>
                                          </p:val>
                                        </p:tav>
                                        <p:tav tm="100000">
                                          <p:val>
                                            <p:strVal val="#ppt_x"/>
                                          </p:val>
                                        </p:tav>
                                      </p:tavLst>
                                    </p:anim>
                                    <p:anim calcmode="lin" valueType="num">
                                      <p:cBhvr additive="base">
                                        <p:cTn id="165" dur="500" fill="hold"/>
                                        <p:tgtEl>
                                          <p:spTgt spid="14384"/>
                                        </p:tgtEl>
                                        <p:attrNameLst>
                                          <p:attrName>ppt_y</p:attrName>
                                        </p:attrNameLst>
                                      </p:cBhvr>
                                      <p:tavLst>
                                        <p:tav tm="0">
                                          <p:val>
                                            <p:strVal val="#ppt_y"/>
                                          </p:val>
                                        </p:tav>
                                        <p:tav tm="100000">
                                          <p:val>
                                            <p:strVal val="#ppt_y"/>
                                          </p:val>
                                        </p:tav>
                                      </p:tavLst>
                                    </p:anim>
                                  </p:childTnLst>
                                </p:cTn>
                              </p:par>
                            </p:childTnLst>
                          </p:cTn>
                        </p:par>
                        <p:par>
                          <p:cTn id="166" fill="hold" nodeType="afterGroup">
                            <p:stCondLst>
                              <p:cond delay="2500"/>
                            </p:stCondLst>
                            <p:childTnLst>
                              <p:par>
                                <p:cTn id="167" presetID="2" presetClass="entr" presetSubtype="9" fill="hold" nodeType="afterEffect">
                                  <p:stCondLst>
                                    <p:cond delay="0"/>
                                  </p:stCondLst>
                                  <p:childTnLst>
                                    <p:set>
                                      <p:cBhvr>
                                        <p:cTn id="168" dur="1" fill="hold">
                                          <p:stCondLst>
                                            <p:cond delay="0"/>
                                          </p:stCondLst>
                                        </p:cTn>
                                        <p:tgtEl>
                                          <p:spTgt spid="14382"/>
                                        </p:tgtEl>
                                        <p:attrNameLst>
                                          <p:attrName>style.visibility</p:attrName>
                                        </p:attrNameLst>
                                      </p:cBhvr>
                                      <p:to>
                                        <p:strVal val="visible"/>
                                      </p:to>
                                    </p:set>
                                    <p:anim calcmode="lin" valueType="num">
                                      <p:cBhvr additive="base">
                                        <p:cTn id="169" dur="250" fill="hold"/>
                                        <p:tgtEl>
                                          <p:spTgt spid="14382"/>
                                        </p:tgtEl>
                                        <p:attrNameLst>
                                          <p:attrName>ppt_x</p:attrName>
                                        </p:attrNameLst>
                                      </p:cBhvr>
                                      <p:tavLst>
                                        <p:tav tm="0">
                                          <p:val>
                                            <p:strVal val="0-#ppt_w/2"/>
                                          </p:val>
                                        </p:tav>
                                        <p:tav tm="100000">
                                          <p:val>
                                            <p:strVal val="#ppt_x"/>
                                          </p:val>
                                        </p:tav>
                                      </p:tavLst>
                                    </p:anim>
                                    <p:anim calcmode="lin" valueType="num">
                                      <p:cBhvr additive="base">
                                        <p:cTn id="170" dur="250" fill="hold"/>
                                        <p:tgtEl>
                                          <p:spTgt spid="14382"/>
                                        </p:tgtEl>
                                        <p:attrNameLst>
                                          <p:attrName>ppt_y</p:attrName>
                                        </p:attrNameLst>
                                      </p:cBhvr>
                                      <p:tavLst>
                                        <p:tav tm="0">
                                          <p:val>
                                            <p:strVal val="0-#ppt_h/2"/>
                                          </p:val>
                                        </p:tav>
                                        <p:tav tm="100000">
                                          <p:val>
                                            <p:strVal val="#ppt_y"/>
                                          </p:val>
                                        </p:tav>
                                      </p:tavLst>
                                    </p:anim>
                                  </p:childTnLst>
                                </p:cTn>
                              </p:par>
                            </p:childTnLst>
                          </p:cTn>
                        </p:par>
                      </p:childTnLst>
                    </p:cTn>
                  </p:par>
                  <p:par>
                    <p:cTn id="171" fill="hold" nodeType="clickPar">
                      <p:stCondLst>
                        <p:cond delay="indefinite"/>
                      </p:stCondLst>
                      <p:childTnLst>
                        <p:par>
                          <p:cTn id="172" fill="hold" nodeType="withGroup">
                            <p:stCondLst>
                              <p:cond delay="0"/>
                            </p:stCondLst>
                            <p:childTnLst>
                              <p:par>
                                <p:cTn id="173" presetID="2" presetClass="entr" presetSubtype="4" fill="hold" nodeType="clickEffect">
                                  <p:stCondLst>
                                    <p:cond delay="0"/>
                                  </p:stCondLst>
                                  <p:childTnLst>
                                    <p:set>
                                      <p:cBhvr>
                                        <p:cTn id="174" dur="1" fill="hold">
                                          <p:stCondLst>
                                            <p:cond delay="0"/>
                                          </p:stCondLst>
                                        </p:cTn>
                                        <p:tgtEl>
                                          <p:spTgt spid="2"/>
                                        </p:tgtEl>
                                        <p:attrNameLst>
                                          <p:attrName>style.visibility</p:attrName>
                                        </p:attrNameLst>
                                      </p:cBhvr>
                                      <p:to>
                                        <p:strVal val="visible"/>
                                      </p:to>
                                    </p:set>
                                    <p:anim calcmode="lin" valueType="num">
                                      <p:cBhvr additive="base">
                                        <p:cTn id="175" dur="250" fill="hold"/>
                                        <p:tgtEl>
                                          <p:spTgt spid="2"/>
                                        </p:tgtEl>
                                        <p:attrNameLst>
                                          <p:attrName>ppt_x</p:attrName>
                                        </p:attrNameLst>
                                      </p:cBhvr>
                                      <p:tavLst>
                                        <p:tav tm="0">
                                          <p:val>
                                            <p:strVal val="#ppt_x"/>
                                          </p:val>
                                        </p:tav>
                                        <p:tav tm="100000">
                                          <p:val>
                                            <p:strVal val="#ppt_x"/>
                                          </p:val>
                                        </p:tav>
                                      </p:tavLst>
                                    </p:anim>
                                    <p:anim calcmode="lin" valueType="num">
                                      <p:cBhvr additive="base">
                                        <p:cTn id="176" dur="250" fill="hold"/>
                                        <p:tgtEl>
                                          <p:spTgt spid="2"/>
                                        </p:tgtEl>
                                        <p:attrNameLst>
                                          <p:attrName>ppt_y</p:attrName>
                                        </p:attrNameLst>
                                      </p:cBhvr>
                                      <p:tavLst>
                                        <p:tav tm="0">
                                          <p:val>
                                            <p:strVal val="1+#ppt_h/2"/>
                                          </p:val>
                                        </p:tav>
                                        <p:tav tm="100000">
                                          <p:val>
                                            <p:strVal val="#ppt_y"/>
                                          </p:val>
                                        </p:tav>
                                      </p:tavLst>
                                    </p:anim>
                                  </p:childTnLst>
                                </p:cTn>
                              </p:par>
                            </p:childTnLst>
                          </p:cTn>
                        </p:par>
                        <p:par>
                          <p:cTn id="177" fill="hold" nodeType="afterGroup">
                            <p:stCondLst>
                              <p:cond delay="250"/>
                            </p:stCondLst>
                            <p:childTnLst>
                              <p:par>
                                <p:cTn id="178" presetID="2" presetClass="entr" presetSubtype="8" fill="hold" nodeType="afterEffect">
                                  <p:stCondLst>
                                    <p:cond delay="0"/>
                                  </p:stCondLst>
                                  <p:childTnLst>
                                    <p:set>
                                      <p:cBhvr>
                                        <p:cTn id="179" dur="1" fill="hold">
                                          <p:stCondLst>
                                            <p:cond delay="0"/>
                                          </p:stCondLst>
                                        </p:cTn>
                                        <p:tgtEl>
                                          <p:spTgt spid="3"/>
                                        </p:tgtEl>
                                        <p:attrNameLst>
                                          <p:attrName>style.visibility</p:attrName>
                                        </p:attrNameLst>
                                      </p:cBhvr>
                                      <p:to>
                                        <p:strVal val="visible"/>
                                      </p:to>
                                    </p:set>
                                    <p:anim calcmode="lin" valueType="num">
                                      <p:cBhvr additive="base">
                                        <p:cTn id="180" dur="250" fill="hold"/>
                                        <p:tgtEl>
                                          <p:spTgt spid="3"/>
                                        </p:tgtEl>
                                        <p:attrNameLst>
                                          <p:attrName>ppt_x</p:attrName>
                                        </p:attrNameLst>
                                      </p:cBhvr>
                                      <p:tavLst>
                                        <p:tav tm="0">
                                          <p:val>
                                            <p:strVal val="0-#ppt_w/2"/>
                                          </p:val>
                                        </p:tav>
                                        <p:tav tm="100000">
                                          <p:val>
                                            <p:strVal val="#ppt_x"/>
                                          </p:val>
                                        </p:tav>
                                      </p:tavLst>
                                    </p:anim>
                                    <p:anim calcmode="lin" valueType="num">
                                      <p:cBhvr additive="base">
                                        <p:cTn id="181" dur="250" fill="hold"/>
                                        <p:tgtEl>
                                          <p:spTgt spid="3"/>
                                        </p:tgtEl>
                                        <p:attrNameLst>
                                          <p:attrName>ppt_y</p:attrName>
                                        </p:attrNameLst>
                                      </p:cBhvr>
                                      <p:tavLst>
                                        <p:tav tm="0">
                                          <p:val>
                                            <p:strVal val="#ppt_y"/>
                                          </p:val>
                                        </p:tav>
                                        <p:tav tm="100000">
                                          <p:val>
                                            <p:strVal val="#ppt_y"/>
                                          </p:val>
                                        </p:tav>
                                      </p:tavLst>
                                    </p:anim>
                                  </p:childTnLst>
                                </p:cTn>
                              </p:par>
                            </p:childTnLst>
                          </p:cTn>
                        </p:par>
                        <p:par>
                          <p:cTn id="182" fill="hold" nodeType="afterGroup">
                            <p:stCondLst>
                              <p:cond delay="500"/>
                            </p:stCondLst>
                            <p:childTnLst>
                              <p:par>
                                <p:cTn id="183" presetID="2" presetClass="entr" presetSubtype="12" fill="hold" nodeType="afterEffect">
                                  <p:stCondLst>
                                    <p:cond delay="0"/>
                                  </p:stCondLst>
                                  <p:childTnLst>
                                    <p:set>
                                      <p:cBhvr>
                                        <p:cTn id="184" dur="1" fill="hold">
                                          <p:stCondLst>
                                            <p:cond delay="0"/>
                                          </p:stCondLst>
                                        </p:cTn>
                                        <p:tgtEl>
                                          <p:spTgt spid="4"/>
                                        </p:tgtEl>
                                        <p:attrNameLst>
                                          <p:attrName>style.visibility</p:attrName>
                                        </p:attrNameLst>
                                      </p:cBhvr>
                                      <p:to>
                                        <p:strVal val="visible"/>
                                      </p:to>
                                    </p:set>
                                    <p:anim calcmode="lin" valueType="num">
                                      <p:cBhvr additive="base">
                                        <p:cTn id="185" dur="250" fill="hold"/>
                                        <p:tgtEl>
                                          <p:spTgt spid="4"/>
                                        </p:tgtEl>
                                        <p:attrNameLst>
                                          <p:attrName>ppt_x</p:attrName>
                                        </p:attrNameLst>
                                      </p:cBhvr>
                                      <p:tavLst>
                                        <p:tav tm="0">
                                          <p:val>
                                            <p:strVal val="0-#ppt_w/2"/>
                                          </p:val>
                                        </p:tav>
                                        <p:tav tm="100000">
                                          <p:val>
                                            <p:strVal val="#ppt_x"/>
                                          </p:val>
                                        </p:tav>
                                      </p:tavLst>
                                    </p:anim>
                                    <p:anim calcmode="lin" valueType="num">
                                      <p:cBhvr additive="base">
                                        <p:cTn id="186" dur="250" fill="hold"/>
                                        <p:tgtEl>
                                          <p:spTgt spid="4"/>
                                        </p:tgtEl>
                                        <p:attrNameLst>
                                          <p:attrName>ppt_y</p:attrName>
                                        </p:attrNameLst>
                                      </p:cBhvr>
                                      <p:tavLst>
                                        <p:tav tm="0">
                                          <p:val>
                                            <p:strVal val="1+#ppt_h/2"/>
                                          </p:val>
                                        </p:tav>
                                        <p:tav tm="100000">
                                          <p:val>
                                            <p:strVal val="#ppt_y"/>
                                          </p:val>
                                        </p:tav>
                                      </p:tavLst>
                                    </p:anim>
                                  </p:childTnLst>
                                </p:cTn>
                              </p:par>
                            </p:childTnLst>
                          </p:cTn>
                        </p:par>
                        <p:par>
                          <p:cTn id="187" fill="hold" nodeType="afterGroup">
                            <p:stCondLst>
                              <p:cond delay="750"/>
                            </p:stCondLst>
                            <p:childTnLst>
                              <p:par>
                                <p:cTn id="188" presetID="2" presetClass="entr" presetSubtype="1" fill="hold" nodeType="afterEffect">
                                  <p:stCondLst>
                                    <p:cond delay="0"/>
                                  </p:stCondLst>
                                  <p:childTnLst>
                                    <p:set>
                                      <p:cBhvr>
                                        <p:cTn id="189" dur="1" fill="hold">
                                          <p:stCondLst>
                                            <p:cond delay="0"/>
                                          </p:stCondLst>
                                        </p:cTn>
                                        <p:tgtEl>
                                          <p:spTgt spid="5"/>
                                        </p:tgtEl>
                                        <p:attrNameLst>
                                          <p:attrName>style.visibility</p:attrName>
                                        </p:attrNameLst>
                                      </p:cBhvr>
                                      <p:to>
                                        <p:strVal val="visible"/>
                                      </p:to>
                                    </p:set>
                                    <p:anim calcmode="lin" valueType="num">
                                      <p:cBhvr additive="base">
                                        <p:cTn id="190" dur="250" fill="hold"/>
                                        <p:tgtEl>
                                          <p:spTgt spid="5"/>
                                        </p:tgtEl>
                                        <p:attrNameLst>
                                          <p:attrName>ppt_x</p:attrName>
                                        </p:attrNameLst>
                                      </p:cBhvr>
                                      <p:tavLst>
                                        <p:tav tm="0">
                                          <p:val>
                                            <p:strVal val="#ppt_x"/>
                                          </p:val>
                                        </p:tav>
                                        <p:tav tm="100000">
                                          <p:val>
                                            <p:strVal val="#ppt_x"/>
                                          </p:val>
                                        </p:tav>
                                      </p:tavLst>
                                    </p:anim>
                                    <p:anim calcmode="lin" valueType="num">
                                      <p:cBhvr additive="base">
                                        <p:cTn id="191" dur="250" fill="hold"/>
                                        <p:tgtEl>
                                          <p:spTgt spid="5"/>
                                        </p:tgtEl>
                                        <p:attrNameLst>
                                          <p:attrName>ppt_y</p:attrName>
                                        </p:attrNameLst>
                                      </p:cBhvr>
                                      <p:tavLst>
                                        <p:tav tm="0">
                                          <p:val>
                                            <p:strVal val="0-#ppt_h/2"/>
                                          </p:val>
                                        </p:tav>
                                        <p:tav tm="100000">
                                          <p:val>
                                            <p:strVal val="#ppt_y"/>
                                          </p:val>
                                        </p:tav>
                                      </p:tavLst>
                                    </p:anim>
                                  </p:childTnLst>
                                </p:cTn>
                              </p:par>
                            </p:childTnLst>
                          </p:cTn>
                        </p:par>
                        <p:par>
                          <p:cTn id="192" fill="hold" nodeType="afterGroup">
                            <p:stCondLst>
                              <p:cond delay="1000"/>
                            </p:stCondLst>
                            <p:childTnLst>
                              <p:par>
                                <p:cTn id="193" presetID="2" presetClass="entr" presetSubtype="9" fill="hold" nodeType="afterEffect">
                                  <p:stCondLst>
                                    <p:cond delay="0"/>
                                  </p:stCondLst>
                                  <p:childTnLst>
                                    <p:set>
                                      <p:cBhvr>
                                        <p:cTn id="194" dur="1" fill="hold">
                                          <p:stCondLst>
                                            <p:cond delay="0"/>
                                          </p:stCondLst>
                                        </p:cTn>
                                        <p:tgtEl>
                                          <p:spTgt spid="6"/>
                                        </p:tgtEl>
                                        <p:attrNameLst>
                                          <p:attrName>style.visibility</p:attrName>
                                        </p:attrNameLst>
                                      </p:cBhvr>
                                      <p:to>
                                        <p:strVal val="visible"/>
                                      </p:to>
                                    </p:set>
                                    <p:anim calcmode="lin" valueType="num">
                                      <p:cBhvr additive="base">
                                        <p:cTn id="195" dur="250" fill="hold"/>
                                        <p:tgtEl>
                                          <p:spTgt spid="6"/>
                                        </p:tgtEl>
                                        <p:attrNameLst>
                                          <p:attrName>ppt_x</p:attrName>
                                        </p:attrNameLst>
                                      </p:cBhvr>
                                      <p:tavLst>
                                        <p:tav tm="0">
                                          <p:val>
                                            <p:strVal val="0-#ppt_w/2"/>
                                          </p:val>
                                        </p:tav>
                                        <p:tav tm="100000">
                                          <p:val>
                                            <p:strVal val="#ppt_x"/>
                                          </p:val>
                                        </p:tav>
                                      </p:tavLst>
                                    </p:anim>
                                    <p:anim calcmode="lin" valueType="num">
                                      <p:cBhvr additive="base">
                                        <p:cTn id="196" dur="250" fill="hold"/>
                                        <p:tgtEl>
                                          <p:spTgt spid="6"/>
                                        </p:tgtEl>
                                        <p:attrNameLst>
                                          <p:attrName>ppt_y</p:attrName>
                                        </p:attrNameLst>
                                      </p:cBhvr>
                                      <p:tavLst>
                                        <p:tav tm="0">
                                          <p:val>
                                            <p:strVal val="0-#ppt_h/2"/>
                                          </p:val>
                                        </p:tav>
                                        <p:tav tm="100000">
                                          <p:val>
                                            <p:strVal val="#ppt_y"/>
                                          </p:val>
                                        </p:tav>
                                      </p:tavLst>
                                    </p:anim>
                                  </p:childTnLst>
                                </p:cTn>
                              </p:par>
                            </p:childTnLst>
                          </p:cTn>
                        </p:par>
                        <p:par>
                          <p:cTn id="197" fill="hold" nodeType="afterGroup">
                            <p:stCondLst>
                              <p:cond delay="1250"/>
                            </p:stCondLst>
                            <p:childTnLst>
                              <p:par>
                                <p:cTn id="198" presetID="2" presetClass="entr" presetSubtype="8" fill="hold" nodeType="afterEffect">
                                  <p:stCondLst>
                                    <p:cond delay="0"/>
                                  </p:stCondLst>
                                  <p:childTnLst>
                                    <p:set>
                                      <p:cBhvr>
                                        <p:cTn id="199" dur="1" fill="hold">
                                          <p:stCondLst>
                                            <p:cond delay="0"/>
                                          </p:stCondLst>
                                        </p:cTn>
                                        <p:tgtEl>
                                          <p:spTgt spid="12295"/>
                                        </p:tgtEl>
                                        <p:attrNameLst>
                                          <p:attrName>style.visibility</p:attrName>
                                        </p:attrNameLst>
                                      </p:cBhvr>
                                      <p:to>
                                        <p:strVal val="visible"/>
                                      </p:to>
                                    </p:set>
                                    <p:anim calcmode="lin" valueType="num">
                                      <p:cBhvr additive="base">
                                        <p:cTn id="200" dur="250" fill="hold"/>
                                        <p:tgtEl>
                                          <p:spTgt spid="12295"/>
                                        </p:tgtEl>
                                        <p:attrNameLst>
                                          <p:attrName>ppt_x</p:attrName>
                                        </p:attrNameLst>
                                      </p:cBhvr>
                                      <p:tavLst>
                                        <p:tav tm="0">
                                          <p:val>
                                            <p:strVal val="0-#ppt_w/2"/>
                                          </p:val>
                                        </p:tav>
                                        <p:tav tm="100000">
                                          <p:val>
                                            <p:strVal val="#ppt_x"/>
                                          </p:val>
                                        </p:tav>
                                      </p:tavLst>
                                    </p:anim>
                                    <p:anim calcmode="lin" valueType="num">
                                      <p:cBhvr additive="base">
                                        <p:cTn id="201" dur="250" fill="hold"/>
                                        <p:tgtEl>
                                          <p:spTgt spid="12295"/>
                                        </p:tgtEl>
                                        <p:attrNameLst>
                                          <p:attrName>ppt_y</p:attrName>
                                        </p:attrNameLst>
                                      </p:cBhvr>
                                      <p:tavLst>
                                        <p:tav tm="0">
                                          <p:val>
                                            <p:strVal val="#ppt_y"/>
                                          </p:val>
                                        </p:tav>
                                        <p:tav tm="100000">
                                          <p:val>
                                            <p:strVal val="#ppt_y"/>
                                          </p:val>
                                        </p:tav>
                                      </p:tavLst>
                                    </p:anim>
                                  </p:childTnLst>
                                </p:cTn>
                              </p:par>
                            </p:childTnLst>
                          </p:cTn>
                        </p:par>
                        <p:par>
                          <p:cTn id="202" fill="hold" nodeType="afterGroup">
                            <p:stCondLst>
                              <p:cond delay="1500"/>
                            </p:stCondLst>
                            <p:childTnLst>
                              <p:par>
                                <p:cTn id="203" presetID="2" presetClass="entr" presetSubtype="6" fill="hold" nodeType="afterEffect">
                                  <p:stCondLst>
                                    <p:cond delay="0"/>
                                  </p:stCondLst>
                                  <p:childTnLst>
                                    <p:set>
                                      <p:cBhvr>
                                        <p:cTn id="204" dur="1" fill="hold">
                                          <p:stCondLst>
                                            <p:cond delay="0"/>
                                          </p:stCondLst>
                                        </p:cTn>
                                        <p:tgtEl>
                                          <p:spTgt spid="8"/>
                                        </p:tgtEl>
                                        <p:attrNameLst>
                                          <p:attrName>style.visibility</p:attrName>
                                        </p:attrNameLst>
                                      </p:cBhvr>
                                      <p:to>
                                        <p:strVal val="visible"/>
                                      </p:to>
                                    </p:set>
                                    <p:anim calcmode="lin" valueType="num">
                                      <p:cBhvr additive="base">
                                        <p:cTn id="205" dur="250" fill="hold"/>
                                        <p:tgtEl>
                                          <p:spTgt spid="8"/>
                                        </p:tgtEl>
                                        <p:attrNameLst>
                                          <p:attrName>ppt_x</p:attrName>
                                        </p:attrNameLst>
                                      </p:cBhvr>
                                      <p:tavLst>
                                        <p:tav tm="0">
                                          <p:val>
                                            <p:strVal val="1+#ppt_w/2"/>
                                          </p:val>
                                        </p:tav>
                                        <p:tav tm="100000">
                                          <p:val>
                                            <p:strVal val="#ppt_x"/>
                                          </p:val>
                                        </p:tav>
                                      </p:tavLst>
                                    </p:anim>
                                    <p:anim calcmode="lin" valueType="num">
                                      <p:cBhvr additive="base">
                                        <p:cTn id="206" dur="250" fill="hold"/>
                                        <p:tgtEl>
                                          <p:spTgt spid="8"/>
                                        </p:tgtEl>
                                        <p:attrNameLst>
                                          <p:attrName>ppt_y</p:attrName>
                                        </p:attrNameLst>
                                      </p:cBhvr>
                                      <p:tavLst>
                                        <p:tav tm="0">
                                          <p:val>
                                            <p:strVal val="1+#ppt_h/2"/>
                                          </p:val>
                                        </p:tav>
                                        <p:tav tm="100000">
                                          <p:val>
                                            <p:strVal val="#ppt_y"/>
                                          </p:val>
                                        </p:tav>
                                      </p:tavLst>
                                    </p:anim>
                                  </p:childTnLst>
                                </p:cTn>
                              </p:par>
                            </p:childTnLst>
                          </p:cTn>
                        </p:par>
                        <p:par>
                          <p:cTn id="207" fill="hold" nodeType="afterGroup">
                            <p:stCondLst>
                              <p:cond delay="1750"/>
                            </p:stCondLst>
                            <p:childTnLst>
                              <p:par>
                                <p:cTn id="208" presetID="2" presetClass="entr" presetSubtype="4" fill="hold" nodeType="afterEffect">
                                  <p:stCondLst>
                                    <p:cond delay="0"/>
                                  </p:stCondLst>
                                  <p:childTnLst>
                                    <p:set>
                                      <p:cBhvr>
                                        <p:cTn id="209" dur="1" fill="hold">
                                          <p:stCondLst>
                                            <p:cond delay="0"/>
                                          </p:stCondLst>
                                        </p:cTn>
                                        <p:tgtEl>
                                          <p:spTgt spid="12299"/>
                                        </p:tgtEl>
                                        <p:attrNameLst>
                                          <p:attrName>style.visibility</p:attrName>
                                        </p:attrNameLst>
                                      </p:cBhvr>
                                      <p:to>
                                        <p:strVal val="visible"/>
                                      </p:to>
                                    </p:set>
                                    <p:anim calcmode="lin" valueType="num">
                                      <p:cBhvr additive="base">
                                        <p:cTn id="210" dur="250" fill="hold"/>
                                        <p:tgtEl>
                                          <p:spTgt spid="12299"/>
                                        </p:tgtEl>
                                        <p:attrNameLst>
                                          <p:attrName>ppt_x</p:attrName>
                                        </p:attrNameLst>
                                      </p:cBhvr>
                                      <p:tavLst>
                                        <p:tav tm="0">
                                          <p:val>
                                            <p:strVal val="#ppt_x"/>
                                          </p:val>
                                        </p:tav>
                                        <p:tav tm="100000">
                                          <p:val>
                                            <p:strVal val="#ppt_x"/>
                                          </p:val>
                                        </p:tav>
                                      </p:tavLst>
                                    </p:anim>
                                    <p:anim calcmode="lin" valueType="num">
                                      <p:cBhvr additive="base">
                                        <p:cTn id="211" dur="250" fill="hold"/>
                                        <p:tgtEl>
                                          <p:spTgt spid="12299"/>
                                        </p:tgtEl>
                                        <p:attrNameLst>
                                          <p:attrName>ppt_y</p:attrName>
                                        </p:attrNameLst>
                                      </p:cBhvr>
                                      <p:tavLst>
                                        <p:tav tm="0">
                                          <p:val>
                                            <p:strVal val="1+#ppt_h/2"/>
                                          </p:val>
                                        </p:tav>
                                        <p:tav tm="100000">
                                          <p:val>
                                            <p:strVal val="#ppt_y"/>
                                          </p:val>
                                        </p:tav>
                                      </p:tavLst>
                                    </p:anim>
                                  </p:childTnLst>
                                </p:cTn>
                              </p:par>
                            </p:childTnLst>
                          </p:cTn>
                        </p:par>
                        <p:par>
                          <p:cTn id="212" fill="hold" nodeType="afterGroup">
                            <p:stCondLst>
                              <p:cond delay="2000"/>
                            </p:stCondLst>
                            <p:childTnLst>
                              <p:par>
                                <p:cTn id="213" presetID="2" presetClass="entr" presetSubtype="8" fill="hold" nodeType="afterEffect">
                                  <p:stCondLst>
                                    <p:cond delay="0"/>
                                  </p:stCondLst>
                                  <p:childTnLst>
                                    <p:set>
                                      <p:cBhvr>
                                        <p:cTn id="214" dur="1" fill="hold">
                                          <p:stCondLst>
                                            <p:cond delay="0"/>
                                          </p:stCondLst>
                                        </p:cTn>
                                        <p:tgtEl>
                                          <p:spTgt spid="12298"/>
                                        </p:tgtEl>
                                        <p:attrNameLst>
                                          <p:attrName>style.visibility</p:attrName>
                                        </p:attrNameLst>
                                      </p:cBhvr>
                                      <p:to>
                                        <p:strVal val="visible"/>
                                      </p:to>
                                    </p:set>
                                    <p:anim calcmode="lin" valueType="num">
                                      <p:cBhvr additive="base">
                                        <p:cTn id="215" dur="250" fill="hold"/>
                                        <p:tgtEl>
                                          <p:spTgt spid="12298"/>
                                        </p:tgtEl>
                                        <p:attrNameLst>
                                          <p:attrName>ppt_x</p:attrName>
                                        </p:attrNameLst>
                                      </p:cBhvr>
                                      <p:tavLst>
                                        <p:tav tm="0">
                                          <p:val>
                                            <p:strVal val="0-#ppt_w/2"/>
                                          </p:val>
                                        </p:tav>
                                        <p:tav tm="100000">
                                          <p:val>
                                            <p:strVal val="#ppt_x"/>
                                          </p:val>
                                        </p:tav>
                                      </p:tavLst>
                                    </p:anim>
                                    <p:anim calcmode="lin" valueType="num">
                                      <p:cBhvr additive="base">
                                        <p:cTn id="216" dur="250" fill="hold"/>
                                        <p:tgtEl>
                                          <p:spTgt spid="12298"/>
                                        </p:tgtEl>
                                        <p:attrNameLst>
                                          <p:attrName>ppt_y</p:attrName>
                                        </p:attrNameLst>
                                      </p:cBhvr>
                                      <p:tavLst>
                                        <p:tav tm="0">
                                          <p:val>
                                            <p:strVal val="#ppt_y"/>
                                          </p:val>
                                        </p:tav>
                                        <p:tav tm="100000">
                                          <p:val>
                                            <p:strVal val="#ppt_y"/>
                                          </p:val>
                                        </p:tav>
                                      </p:tavLst>
                                    </p:anim>
                                  </p:childTnLst>
                                </p:cTn>
                              </p:par>
                            </p:childTnLst>
                          </p:cTn>
                        </p:par>
                        <p:par>
                          <p:cTn id="217" fill="hold" nodeType="afterGroup">
                            <p:stCondLst>
                              <p:cond delay="2250"/>
                            </p:stCondLst>
                            <p:childTnLst>
                              <p:par>
                                <p:cTn id="218" presetID="2" presetClass="entr" presetSubtype="9" fill="hold" nodeType="afterEffect">
                                  <p:stCondLst>
                                    <p:cond delay="0"/>
                                  </p:stCondLst>
                                  <p:childTnLst>
                                    <p:set>
                                      <p:cBhvr>
                                        <p:cTn id="219" dur="1" fill="hold">
                                          <p:stCondLst>
                                            <p:cond delay="0"/>
                                          </p:stCondLst>
                                        </p:cTn>
                                        <p:tgtEl>
                                          <p:spTgt spid="12297"/>
                                        </p:tgtEl>
                                        <p:attrNameLst>
                                          <p:attrName>style.visibility</p:attrName>
                                        </p:attrNameLst>
                                      </p:cBhvr>
                                      <p:to>
                                        <p:strVal val="visible"/>
                                      </p:to>
                                    </p:set>
                                    <p:anim calcmode="lin" valueType="num">
                                      <p:cBhvr additive="base">
                                        <p:cTn id="220" dur="250" fill="hold"/>
                                        <p:tgtEl>
                                          <p:spTgt spid="12297"/>
                                        </p:tgtEl>
                                        <p:attrNameLst>
                                          <p:attrName>ppt_x</p:attrName>
                                        </p:attrNameLst>
                                      </p:cBhvr>
                                      <p:tavLst>
                                        <p:tav tm="0">
                                          <p:val>
                                            <p:strVal val="0-#ppt_w/2"/>
                                          </p:val>
                                        </p:tav>
                                        <p:tav tm="100000">
                                          <p:val>
                                            <p:strVal val="#ppt_x"/>
                                          </p:val>
                                        </p:tav>
                                      </p:tavLst>
                                    </p:anim>
                                    <p:anim calcmode="lin" valueType="num">
                                      <p:cBhvr additive="base">
                                        <p:cTn id="221" dur="250" fill="hold"/>
                                        <p:tgtEl>
                                          <p:spTgt spid="12297"/>
                                        </p:tgtEl>
                                        <p:attrNameLst>
                                          <p:attrName>ppt_y</p:attrName>
                                        </p:attrNameLst>
                                      </p:cBhvr>
                                      <p:tavLst>
                                        <p:tav tm="0">
                                          <p:val>
                                            <p:strVal val="0-#ppt_h/2"/>
                                          </p:val>
                                        </p:tav>
                                        <p:tav tm="100000">
                                          <p:val>
                                            <p:strVal val="#ppt_y"/>
                                          </p:val>
                                        </p:tav>
                                      </p:tavLst>
                                    </p:anim>
                                  </p:childTnLst>
                                </p:cTn>
                              </p:par>
                            </p:childTnLst>
                          </p:cTn>
                        </p:par>
                      </p:childTnLst>
                    </p:cTn>
                  </p:par>
                  <p:par>
                    <p:cTn id="222" fill="hold" nodeType="clickPar">
                      <p:stCondLst>
                        <p:cond delay="indefinite"/>
                      </p:stCondLst>
                      <p:childTnLst>
                        <p:par>
                          <p:cTn id="223" fill="hold" nodeType="withGroup">
                            <p:stCondLst>
                              <p:cond delay="0"/>
                            </p:stCondLst>
                            <p:childTnLst>
                              <p:par>
                                <p:cTn id="224" presetID="2" presetClass="entr" presetSubtype="12" fill="hold" nodeType="clickEffect">
                                  <p:stCondLst>
                                    <p:cond delay="0"/>
                                  </p:stCondLst>
                                  <p:childTnLst>
                                    <p:set>
                                      <p:cBhvr>
                                        <p:cTn id="225" dur="1" fill="hold">
                                          <p:stCondLst>
                                            <p:cond delay="0"/>
                                          </p:stCondLst>
                                        </p:cTn>
                                        <p:tgtEl>
                                          <p:spTgt spid="12300"/>
                                        </p:tgtEl>
                                        <p:attrNameLst>
                                          <p:attrName>style.visibility</p:attrName>
                                        </p:attrNameLst>
                                      </p:cBhvr>
                                      <p:to>
                                        <p:strVal val="visible"/>
                                      </p:to>
                                    </p:set>
                                    <p:anim calcmode="lin" valueType="num">
                                      <p:cBhvr additive="base">
                                        <p:cTn id="226" dur="500" fill="hold"/>
                                        <p:tgtEl>
                                          <p:spTgt spid="12300"/>
                                        </p:tgtEl>
                                        <p:attrNameLst>
                                          <p:attrName>ppt_x</p:attrName>
                                        </p:attrNameLst>
                                      </p:cBhvr>
                                      <p:tavLst>
                                        <p:tav tm="0">
                                          <p:val>
                                            <p:strVal val="0-#ppt_w/2"/>
                                          </p:val>
                                        </p:tav>
                                        <p:tav tm="100000">
                                          <p:val>
                                            <p:strVal val="#ppt_x"/>
                                          </p:val>
                                        </p:tav>
                                      </p:tavLst>
                                    </p:anim>
                                    <p:anim calcmode="lin" valueType="num">
                                      <p:cBhvr additive="base">
                                        <p:cTn id="227" dur="500" fill="hold"/>
                                        <p:tgtEl>
                                          <p:spTgt spid="12300"/>
                                        </p:tgtEl>
                                        <p:attrNameLst>
                                          <p:attrName>ppt_y</p:attrName>
                                        </p:attrNameLst>
                                      </p:cBhvr>
                                      <p:tavLst>
                                        <p:tav tm="0">
                                          <p:val>
                                            <p:strVal val="1+#ppt_h/2"/>
                                          </p:val>
                                        </p:tav>
                                        <p:tav tm="100000">
                                          <p:val>
                                            <p:strVal val="#ppt_y"/>
                                          </p:val>
                                        </p:tav>
                                      </p:tavLst>
                                    </p:anim>
                                  </p:childTnLst>
                                </p:cTn>
                              </p:par>
                            </p:childTnLst>
                          </p:cTn>
                        </p:par>
                        <p:par>
                          <p:cTn id="228" fill="hold" nodeType="afterGroup">
                            <p:stCondLst>
                              <p:cond delay="500"/>
                            </p:stCondLst>
                            <p:childTnLst>
                              <p:par>
                                <p:cTn id="229" presetID="2" presetClass="entr" presetSubtype="8" fill="hold" nodeType="afterEffect">
                                  <p:stCondLst>
                                    <p:cond delay="0"/>
                                  </p:stCondLst>
                                  <p:childTnLst>
                                    <p:set>
                                      <p:cBhvr>
                                        <p:cTn id="230" dur="1" fill="hold">
                                          <p:stCondLst>
                                            <p:cond delay="0"/>
                                          </p:stCondLst>
                                        </p:cTn>
                                        <p:tgtEl>
                                          <p:spTgt spid="9"/>
                                        </p:tgtEl>
                                        <p:attrNameLst>
                                          <p:attrName>style.visibility</p:attrName>
                                        </p:attrNameLst>
                                      </p:cBhvr>
                                      <p:to>
                                        <p:strVal val="visible"/>
                                      </p:to>
                                    </p:set>
                                    <p:anim calcmode="lin" valueType="num">
                                      <p:cBhvr additive="base">
                                        <p:cTn id="231" dur="250" fill="hold"/>
                                        <p:tgtEl>
                                          <p:spTgt spid="9"/>
                                        </p:tgtEl>
                                        <p:attrNameLst>
                                          <p:attrName>ppt_x</p:attrName>
                                        </p:attrNameLst>
                                      </p:cBhvr>
                                      <p:tavLst>
                                        <p:tav tm="0">
                                          <p:val>
                                            <p:strVal val="0-#ppt_w/2"/>
                                          </p:val>
                                        </p:tav>
                                        <p:tav tm="100000">
                                          <p:val>
                                            <p:strVal val="#ppt_x"/>
                                          </p:val>
                                        </p:tav>
                                      </p:tavLst>
                                    </p:anim>
                                    <p:anim calcmode="lin" valueType="num">
                                      <p:cBhvr additive="base">
                                        <p:cTn id="232" dur="250" fill="hold"/>
                                        <p:tgtEl>
                                          <p:spTgt spid="9"/>
                                        </p:tgtEl>
                                        <p:attrNameLst>
                                          <p:attrName>ppt_y</p:attrName>
                                        </p:attrNameLst>
                                      </p:cBhvr>
                                      <p:tavLst>
                                        <p:tav tm="0">
                                          <p:val>
                                            <p:strVal val="#ppt_y"/>
                                          </p:val>
                                        </p:tav>
                                        <p:tav tm="100000">
                                          <p:val>
                                            <p:strVal val="#ppt_y"/>
                                          </p:val>
                                        </p:tav>
                                      </p:tavLst>
                                    </p:anim>
                                  </p:childTnLst>
                                </p:cTn>
                              </p:par>
                            </p:childTnLst>
                          </p:cTn>
                        </p:par>
                        <p:par>
                          <p:cTn id="233" fill="hold" nodeType="afterGroup">
                            <p:stCondLst>
                              <p:cond delay="750"/>
                            </p:stCondLst>
                            <p:childTnLst>
                              <p:par>
                                <p:cTn id="234" presetID="2" presetClass="entr" presetSubtype="9" fill="hold" nodeType="afterEffect">
                                  <p:stCondLst>
                                    <p:cond delay="0"/>
                                  </p:stCondLst>
                                  <p:childTnLst>
                                    <p:set>
                                      <p:cBhvr>
                                        <p:cTn id="235" dur="1" fill="hold">
                                          <p:stCondLst>
                                            <p:cond delay="0"/>
                                          </p:stCondLst>
                                        </p:cTn>
                                        <p:tgtEl>
                                          <p:spTgt spid="12302"/>
                                        </p:tgtEl>
                                        <p:attrNameLst>
                                          <p:attrName>style.visibility</p:attrName>
                                        </p:attrNameLst>
                                      </p:cBhvr>
                                      <p:to>
                                        <p:strVal val="visible"/>
                                      </p:to>
                                    </p:set>
                                    <p:anim calcmode="lin" valueType="num">
                                      <p:cBhvr additive="base">
                                        <p:cTn id="236" dur="250" fill="hold"/>
                                        <p:tgtEl>
                                          <p:spTgt spid="12302"/>
                                        </p:tgtEl>
                                        <p:attrNameLst>
                                          <p:attrName>ppt_x</p:attrName>
                                        </p:attrNameLst>
                                      </p:cBhvr>
                                      <p:tavLst>
                                        <p:tav tm="0">
                                          <p:val>
                                            <p:strVal val="0-#ppt_w/2"/>
                                          </p:val>
                                        </p:tav>
                                        <p:tav tm="100000">
                                          <p:val>
                                            <p:strVal val="#ppt_x"/>
                                          </p:val>
                                        </p:tav>
                                      </p:tavLst>
                                    </p:anim>
                                    <p:anim calcmode="lin" valueType="num">
                                      <p:cBhvr additive="base">
                                        <p:cTn id="237" dur="250" fill="hold"/>
                                        <p:tgtEl>
                                          <p:spTgt spid="12302"/>
                                        </p:tgtEl>
                                        <p:attrNameLst>
                                          <p:attrName>ppt_y</p:attrName>
                                        </p:attrNameLst>
                                      </p:cBhvr>
                                      <p:tavLst>
                                        <p:tav tm="0">
                                          <p:val>
                                            <p:strVal val="0-#ppt_h/2"/>
                                          </p:val>
                                        </p:tav>
                                        <p:tav tm="100000">
                                          <p:val>
                                            <p:strVal val="#ppt_y"/>
                                          </p:val>
                                        </p:tav>
                                      </p:tavLst>
                                    </p:anim>
                                  </p:childTnLst>
                                </p:cTn>
                              </p:par>
                            </p:childTnLst>
                          </p:cTn>
                        </p:par>
                        <p:par>
                          <p:cTn id="238" fill="hold" nodeType="afterGroup">
                            <p:stCondLst>
                              <p:cond delay="1000"/>
                            </p:stCondLst>
                            <p:childTnLst>
                              <p:par>
                                <p:cTn id="239" presetID="2" presetClass="entr" presetSubtype="1" fill="hold" nodeType="afterEffect">
                                  <p:stCondLst>
                                    <p:cond delay="0"/>
                                  </p:stCondLst>
                                  <p:childTnLst>
                                    <p:set>
                                      <p:cBhvr>
                                        <p:cTn id="240" dur="1" fill="hold">
                                          <p:stCondLst>
                                            <p:cond delay="0"/>
                                          </p:stCondLst>
                                        </p:cTn>
                                        <p:tgtEl>
                                          <p:spTgt spid="12303"/>
                                        </p:tgtEl>
                                        <p:attrNameLst>
                                          <p:attrName>style.visibility</p:attrName>
                                        </p:attrNameLst>
                                      </p:cBhvr>
                                      <p:to>
                                        <p:strVal val="visible"/>
                                      </p:to>
                                    </p:set>
                                    <p:anim calcmode="lin" valueType="num">
                                      <p:cBhvr additive="base">
                                        <p:cTn id="241" dur="250" fill="hold"/>
                                        <p:tgtEl>
                                          <p:spTgt spid="12303"/>
                                        </p:tgtEl>
                                        <p:attrNameLst>
                                          <p:attrName>ppt_x</p:attrName>
                                        </p:attrNameLst>
                                      </p:cBhvr>
                                      <p:tavLst>
                                        <p:tav tm="0">
                                          <p:val>
                                            <p:strVal val="#ppt_x"/>
                                          </p:val>
                                        </p:tav>
                                        <p:tav tm="100000">
                                          <p:val>
                                            <p:strVal val="#ppt_x"/>
                                          </p:val>
                                        </p:tav>
                                      </p:tavLst>
                                    </p:anim>
                                    <p:anim calcmode="lin" valueType="num">
                                      <p:cBhvr additive="base">
                                        <p:cTn id="242" dur="250" fill="hold"/>
                                        <p:tgtEl>
                                          <p:spTgt spid="12303"/>
                                        </p:tgtEl>
                                        <p:attrNameLst>
                                          <p:attrName>ppt_y</p:attrName>
                                        </p:attrNameLst>
                                      </p:cBhvr>
                                      <p:tavLst>
                                        <p:tav tm="0">
                                          <p:val>
                                            <p:strVal val="0-#ppt_h/2"/>
                                          </p:val>
                                        </p:tav>
                                        <p:tav tm="100000">
                                          <p:val>
                                            <p:strVal val="#ppt_y"/>
                                          </p:val>
                                        </p:tav>
                                      </p:tavLst>
                                    </p:anim>
                                  </p:childTnLst>
                                </p:cTn>
                              </p:par>
                            </p:childTnLst>
                          </p:cTn>
                        </p:par>
                        <p:par>
                          <p:cTn id="243" fill="hold" nodeType="afterGroup">
                            <p:stCondLst>
                              <p:cond delay="1250"/>
                            </p:stCondLst>
                            <p:childTnLst>
                              <p:par>
                                <p:cTn id="244" presetID="2" presetClass="entr" presetSubtype="1" fill="hold" nodeType="afterEffect">
                                  <p:stCondLst>
                                    <p:cond delay="0"/>
                                  </p:stCondLst>
                                  <p:childTnLst>
                                    <p:set>
                                      <p:cBhvr>
                                        <p:cTn id="245" dur="1" fill="hold">
                                          <p:stCondLst>
                                            <p:cond delay="0"/>
                                          </p:stCondLst>
                                        </p:cTn>
                                        <p:tgtEl>
                                          <p:spTgt spid="12304"/>
                                        </p:tgtEl>
                                        <p:attrNameLst>
                                          <p:attrName>style.visibility</p:attrName>
                                        </p:attrNameLst>
                                      </p:cBhvr>
                                      <p:to>
                                        <p:strVal val="visible"/>
                                      </p:to>
                                    </p:set>
                                    <p:anim calcmode="lin" valueType="num">
                                      <p:cBhvr additive="base">
                                        <p:cTn id="246" dur="250" fill="hold"/>
                                        <p:tgtEl>
                                          <p:spTgt spid="12304"/>
                                        </p:tgtEl>
                                        <p:attrNameLst>
                                          <p:attrName>ppt_x</p:attrName>
                                        </p:attrNameLst>
                                      </p:cBhvr>
                                      <p:tavLst>
                                        <p:tav tm="0">
                                          <p:val>
                                            <p:strVal val="#ppt_x"/>
                                          </p:val>
                                        </p:tav>
                                        <p:tav tm="100000">
                                          <p:val>
                                            <p:strVal val="#ppt_x"/>
                                          </p:val>
                                        </p:tav>
                                      </p:tavLst>
                                    </p:anim>
                                    <p:anim calcmode="lin" valueType="num">
                                      <p:cBhvr additive="base">
                                        <p:cTn id="247" dur="250" fill="hold"/>
                                        <p:tgtEl>
                                          <p:spTgt spid="12304"/>
                                        </p:tgtEl>
                                        <p:attrNameLst>
                                          <p:attrName>ppt_y</p:attrName>
                                        </p:attrNameLst>
                                      </p:cBhvr>
                                      <p:tavLst>
                                        <p:tav tm="0">
                                          <p:val>
                                            <p:strVal val="0-#ppt_h/2"/>
                                          </p:val>
                                        </p:tav>
                                        <p:tav tm="100000">
                                          <p:val>
                                            <p:strVal val="#ppt_y"/>
                                          </p:val>
                                        </p:tav>
                                      </p:tavLst>
                                    </p:anim>
                                  </p:childTnLst>
                                </p:cTn>
                              </p:par>
                            </p:childTnLst>
                          </p:cTn>
                        </p:par>
                        <p:par>
                          <p:cTn id="248" fill="hold" nodeType="afterGroup">
                            <p:stCondLst>
                              <p:cond delay="1500"/>
                            </p:stCondLst>
                            <p:childTnLst>
                              <p:par>
                                <p:cTn id="249" presetID="2" presetClass="entr" presetSubtype="6" fill="hold" nodeType="afterEffect">
                                  <p:stCondLst>
                                    <p:cond delay="0"/>
                                  </p:stCondLst>
                                  <p:childTnLst>
                                    <p:set>
                                      <p:cBhvr>
                                        <p:cTn id="250" dur="1" fill="hold">
                                          <p:stCondLst>
                                            <p:cond delay="0"/>
                                          </p:stCondLst>
                                        </p:cTn>
                                        <p:tgtEl>
                                          <p:spTgt spid="12305"/>
                                        </p:tgtEl>
                                        <p:attrNameLst>
                                          <p:attrName>style.visibility</p:attrName>
                                        </p:attrNameLst>
                                      </p:cBhvr>
                                      <p:to>
                                        <p:strVal val="visible"/>
                                      </p:to>
                                    </p:set>
                                    <p:anim calcmode="lin" valueType="num">
                                      <p:cBhvr additive="base">
                                        <p:cTn id="251" dur="250" fill="hold"/>
                                        <p:tgtEl>
                                          <p:spTgt spid="12305"/>
                                        </p:tgtEl>
                                        <p:attrNameLst>
                                          <p:attrName>ppt_x</p:attrName>
                                        </p:attrNameLst>
                                      </p:cBhvr>
                                      <p:tavLst>
                                        <p:tav tm="0">
                                          <p:val>
                                            <p:strVal val="1+#ppt_w/2"/>
                                          </p:val>
                                        </p:tav>
                                        <p:tav tm="100000">
                                          <p:val>
                                            <p:strVal val="#ppt_x"/>
                                          </p:val>
                                        </p:tav>
                                      </p:tavLst>
                                    </p:anim>
                                    <p:anim calcmode="lin" valueType="num">
                                      <p:cBhvr additive="base">
                                        <p:cTn id="252" dur="250" fill="hold"/>
                                        <p:tgtEl>
                                          <p:spTgt spid="12305"/>
                                        </p:tgtEl>
                                        <p:attrNameLst>
                                          <p:attrName>ppt_y</p:attrName>
                                        </p:attrNameLst>
                                      </p:cBhvr>
                                      <p:tavLst>
                                        <p:tav tm="0">
                                          <p:val>
                                            <p:strVal val="1+#ppt_h/2"/>
                                          </p:val>
                                        </p:tav>
                                        <p:tav tm="100000">
                                          <p:val>
                                            <p:strVal val="#ppt_y"/>
                                          </p:val>
                                        </p:tav>
                                      </p:tavLst>
                                    </p:anim>
                                  </p:childTnLst>
                                </p:cTn>
                              </p:par>
                            </p:childTnLst>
                          </p:cTn>
                        </p:par>
                        <p:par>
                          <p:cTn id="253" fill="hold" nodeType="afterGroup">
                            <p:stCondLst>
                              <p:cond delay="1750"/>
                            </p:stCondLst>
                            <p:childTnLst>
                              <p:par>
                                <p:cTn id="254" presetID="2" presetClass="entr" presetSubtype="12" fill="hold" nodeType="afterEffect">
                                  <p:stCondLst>
                                    <p:cond delay="0"/>
                                  </p:stCondLst>
                                  <p:childTnLst>
                                    <p:set>
                                      <p:cBhvr>
                                        <p:cTn id="255" dur="1" fill="hold">
                                          <p:stCondLst>
                                            <p:cond delay="0"/>
                                          </p:stCondLst>
                                        </p:cTn>
                                        <p:tgtEl>
                                          <p:spTgt spid="10"/>
                                        </p:tgtEl>
                                        <p:attrNameLst>
                                          <p:attrName>style.visibility</p:attrName>
                                        </p:attrNameLst>
                                      </p:cBhvr>
                                      <p:to>
                                        <p:strVal val="visible"/>
                                      </p:to>
                                    </p:set>
                                    <p:anim calcmode="lin" valueType="num">
                                      <p:cBhvr additive="base">
                                        <p:cTn id="256" dur="250" fill="hold"/>
                                        <p:tgtEl>
                                          <p:spTgt spid="10"/>
                                        </p:tgtEl>
                                        <p:attrNameLst>
                                          <p:attrName>ppt_x</p:attrName>
                                        </p:attrNameLst>
                                      </p:cBhvr>
                                      <p:tavLst>
                                        <p:tav tm="0">
                                          <p:val>
                                            <p:strVal val="0-#ppt_w/2"/>
                                          </p:val>
                                        </p:tav>
                                        <p:tav tm="100000">
                                          <p:val>
                                            <p:strVal val="#ppt_x"/>
                                          </p:val>
                                        </p:tav>
                                      </p:tavLst>
                                    </p:anim>
                                    <p:anim calcmode="lin" valueType="num">
                                      <p:cBhvr additive="base">
                                        <p:cTn id="257" dur="250" fill="hold"/>
                                        <p:tgtEl>
                                          <p:spTgt spid="10"/>
                                        </p:tgtEl>
                                        <p:attrNameLst>
                                          <p:attrName>ppt_y</p:attrName>
                                        </p:attrNameLst>
                                      </p:cBhvr>
                                      <p:tavLst>
                                        <p:tav tm="0">
                                          <p:val>
                                            <p:strVal val="1+#ppt_h/2"/>
                                          </p:val>
                                        </p:tav>
                                        <p:tav tm="100000">
                                          <p:val>
                                            <p:strVal val="#ppt_y"/>
                                          </p:val>
                                        </p:tav>
                                      </p:tavLst>
                                    </p:anim>
                                  </p:childTnLst>
                                </p:cTn>
                              </p:par>
                            </p:childTnLst>
                          </p:cTn>
                        </p:par>
                        <p:par>
                          <p:cTn id="258" fill="hold" nodeType="afterGroup">
                            <p:stCondLst>
                              <p:cond delay="2000"/>
                            </p:stCondLst>
                            <p:childTnLst>
                              <p:par>
                                <p:cTn id="259" presetID="2" presetClass="entr" presetSubtype="9" fill="hold" nodeType="afterEffect">
                                  <p:stCondLst>
                                    <p:cond delay="0"/>
                                  </p:stCondLst>
                                  <p:childTnLst>
                                    <p:set>
                                      <p:cBhvr>
                                        <p:cTn id="260" dur="1" fill="hold">
                                          <p:stCondLst>
                                            <p:cond delay="0"/>
                                          </p:stCondLst>
                                        </p:cTn>
                                        <p:tgtEl>
                                          <p:spTgt spid="12308"/>
                                        </p:tgtEl>
                                        <p:attrNameLst>
                                          <p:attrName>style.visibility</p:attrName>
                                        </p:attrNameLst>
                                      </p:cBhvr>
                                      <p:to>
                                        <p:strVal val="visible"/>
                                      </p:to>
                                    </p:set>
                                    <p:anim calcmode="lin" valueType="num">
                                      <p:cBhvr additive="base">
                                        <p:cTn id="261" dur="250" fill="hold"/>
                                        <p:tgtEl>
                                          <p:spTgt spid="12308"/>
                                        </p:tgtEl>
                                        <p:attrNameLst>
                                          <p:attrName>ppt_x</p:attrName>
                                        </p:attrNameLst>
                                      </p:cBhvr>
                                      <p:tavLst>
                                        <p:tav tm="0">
                                          <p:val>
                                            <p:strVal val="0-#ppt_w/2"/>
                                          </p:val>
                                        </p:tav>
                                        <p:tav tm="100000">
                                          <p:val>
                                            <p:strVal val="#ppt_x"/>
                                          </p:val>
                                        </p:tav>
                                      </p:tavLst>
                                    </p:anim>
                                    <p:anim calcmode="lin" valueType="num">
                                      <p:cBhvr additive="base">
                                        <p:cTn id="262" dur="250" fill="hold"/>
                                        <p:tgtEl>
                                          <p:spTgt spid="12308"/>
                                        </p:tgtEl>
                                        <p:attrNameLst>
                                          <p:attrName>ppt_y</p:attrName>
                                        </p:attrNameLst>
                                      </p:cBhvr>
                                      <p:tavLst>
                                        <p:tav tm="0">
                                          <p:val>
                                            <p:strVal val="0-#ppt_h/2"/>
                                          </p:val>
                                        </p:tav>
                                        <p:tav tm="100000">
                                          <p:val>
                                            <p:strVal val="#ppt_y"/>
                                          </p:val>
                                        </p:tav>
                                      </p:tavLst>
                                    </p:anim>
                                  </p:childTnLst>
                                </p:cTn>
                              </p:par>
                            </p:childTnLst>
                          </p:cTn>
                        </p:par>
                        <p:par>
                          <p:cTn id="263" fill="hold" nodeType="afterGroup">
                            <p:stCondLst>
                              <p:cond delay="2250"/>
                            </p:stCondLst>
                            <p:childTnLst>
                              <p:par>
                                <p:cTn id="264" presetID="2" presetClass="entr" presetSubtype="6" fill="hold" nodeType="afterEffect">
                                  <p:stCondLst>
                                    <p:cond delay="0"/>
                                  </p:stCondLst>
                                  <p:childTnLst>
                                    <p:set>
                                      <p:cBhvr>
                                        <p:cTn id="265" dur="1" fill="hold">
                                          <p:stCondLst>
                                            <p:cond delay="0"/>
                                          </p:stCondLst>
                                        </p:cTn>
                                        <p:tgtEl>
                                          <p:spTgt spid="12309"/>
                                        </p:tgtEl>
                                        <p:attrNameLst>
                                          <p:attrName>style.visibility</p:attrName>
                                        </p:attrNameLst>
                                      </p:cBhvr>
                                      <p:to>
                                        <p:strVal val="visible"/>
                                      </p:to>
                                    </p:set>
                                    <p:anim calcmode="lin" valueType="num">
                                      <p:cBhvr additive="base">
                                        <p:cTn id="266" dur="250" fill="hold"/>
                                        <p:tgtEl>
                                          <p:spTgt spid="12309"/>
                                        </p:tgtEl>
                                        <p:attrNameLst>
                                          <p:attrName>ppt_x</p:attrName>
                                        </p:attrNameLst>
                                      </p:cBhvr>
                                      <p:tavLst>
                                        <p:tav tm="0">
                                          <p:val>
                                            <p:strVal val="1+#ppt_w/2"/>
                                          </p:val>
                                        </p:tav>
                                        <p:tav tm="100000">
                                          <p:val>
                                            <p:strVal val="#ppt_x"/>
                                          </p:val>
                                        </p:tav>
                                      </p:tavLst>
                                    </p:anim>
                                    <p:anim calcmode="lin" valueType="num">
                                      <p:cBhvr additive="base">
                                        <p:cTn id="267" dur="250" fill="hold"/>
                                        <p:tgtEl>
                                          <p:spTgt spid="12309"/>
                                        </p:tgtEl>
                                        <p:attrNameLst>
                                          <p:attrName>ppt_y</p:attrName>
                                        </p:attrNameLst>
                                      </p:cBhvr>
                                      <p:tavLst>
                                        <p:tav tm="0">
                                          <p:val>
                                            <p:strVal val="1+#ppt_h/2"/>
                                          </p:val>
                                        </p:tav>
                                        <p:tav tm="100000">
                                          <p:val>
                                            <p:strVal val="#ppt_y"/>
                                          </p:val>
                                        </p:tav>
                                      </p:tavLst>
                                    </p:anim>
                                  </p:childTnLst>
                                </p:cTn>
                              </p:par>
                            </p:childTnLst>
                          </p:cTn>
                        </p:par>
                        <p:par>
                          <p:cTn id="268" fill="hold" nodeType="afterGroup">
                            <p:stCondLst>
                              <p:cond delay="2500"/>
                            </p:stCondLst>
                            <p:childTnLst>
                              <p:par>
                                <p:cTn id="269" presetID="2" presetClass="entr" presetSubtype="8" fill="hold" nodeType="afterEffect">
                                  <p:stCondLst>
                                    <p:cond delay="0"/>
                                  </p:stCondLst>
                                  <p:childTnLst>
                                    <p:set>
                                      <p:cBhvr>
                                        <p:cTn id="270" dur="1" fill="hold">
                                          <p:stCondLst>
                                            <p:cond delay="0"/>
                                          </p:stCondLst>
                                        </p:cTn>
                                        <p:tgtEl>
                                          <p:spTgt spid="12310"/>
                                        </p:tgtEl>
                                        <p:attrNameLst>
                                          <p:attrName>style.visibility</p:attrName>
                                        </p:attrNameLst>
                                      </p:cBhvr>
                                      <p:to>
                                        <p:strVal val="visible"/>
                                      </p:to>
                                    </p:set>
                                    <p:anim calcmode="lin" valueType="num">
                                      <p:cBhvr additive="base">
                                        <p:cTn id="271" dur="250" fill="hold"/>
                                        <p:tgtEl>
                                          <p:spTgt spid="12310"/>
                                        </p:tgtEl>
                                        <p:attrNameLst>
                                          <p:attrName>ppt_x</p:attrName>
                                        </p:attrNameLst>
                                      </p:cBhvr>
                                      <p:tavLst>
                                        <p:tav tm="0">
                                          <p:val>
                                            <p:strVal val="0-#ppt_w/2"/>
                                          </p:val>
                                        </p:tav>
                                        <p:tav tm="100000">
                                          <p:val>
                                            <p:strVal val="#ppt_x"/>
                                          </p:val>
                                        </p:tav>
                                      </p:tavLst>
                                    </p:anim>
                                    <p:anim calcmode="lin" valueType="num">
                                      <p:cBhvr additive="base">
                                        <p:cTn id="272" dur="250" fill="hold"/>
                                        <p:tgtEl>
                                          <p:spTgt spid="12310"/>
                                        </p:tgtEl>
                                        <p:attrNameLst>
                                          <p:attrName>ppt_y</p:attrName>
                                        </p:attrNameLst>
                                      </p:cBhvr>
                                      <p:tavLst>
                                        <p:tav tm="0">
                                          <p:val>
                                            <p:strVal val="#ppt_y"/>
                                          </p:val>
                                        </p:tav>
                                        <p:tav tm="100000">
                                          <p:val>
                                            <p:strVal val="#ppt_y"/>
                                          </p:val>
                                        </p:tav>
                                      </p:tavLst>
                                    </p:anim>
                                  </p:childTnLst>
                                </p:cTn>
                              </p:par>
                            </p:childTnLst>
                          </p:cTn>
                        </p:par>
                        <p:par>
                          <p:cTn id="273" fill="hold" nodeType="afterGroup">
                            <p:stCondLst>
                              <p:cond delay="2750"/>
                            </p:stCondLst>
                            <p:childTnLst>
                              <p:par>
                                <p:cTn id="274" presetID="2" presetClass="entr" presetSubtype="9" fill="hold" nodeType="afterEffect">
                                  <p:stCondLst>
                                    <p:cond delay="0"/>
                                  </p:stCondLst>
                                  <p:childTnLst>
                                    <p:set>
                                      <p:cBhvr>
                                        <p:cTn id="275" dur="1" fill="hold">
                                          <p:stCondLst>
                                            <p:cond delay="0"/>
                                          </p:stCondLst>
                                        </p:cTn>
                                        <p:tgtEl>
                                          <p:spTgt spid="12311"/>
                                        </p:tgtEl>
                                        <p:attrNameLst>
                                          <p:attrName>style.visibility</p:attrName>
                                        </p:attrNameLst>
                                      </p:cBhvr>
                                      <p:to>
                                        <p:strVal val="visible"/>
                                      </p:to>
                                    </p:set>
                                    <p:anim calcmode="lin" valueType="num">
                                      <p:cBhvr additive="base">
                                        <p:cTn id="276" dur="250" fill="hold"/>
                                        <p:tgtEl>
                                          <p:spTgt spid="12311"/>
                                        </p:tgtEl>
                                        <p:attrNameLst>
                                          <p:attrName>ppt_x</p:attrName>
                                        </p:attrNameLst>
                                      </p:cBhvr>
                                      <p:tavLst>
                                        <p:tav tm="0">
                                          <p:val>
                                            <p:strVal val="0-#ppt_w/2"/>
                                          </p:val>
                                        </p:tav>
                                        <p:tav tm="100000">
                                          <p:val>
                                            <p:strVal val="#ppt_x"/>
                                          </p:val>
                                        </p:tav>
                                      </p:tavLst>
                                    </p:anim>
                                    <p:anim calcmode="lin" valueType="num">
                                      <p:cBhvr additive="base">
                                        <p:cTn id="277" dur="250" fill="hold"/>
                                        <p:tgtEl>
                                          <p:spTgt spid="12311"/>
                                        </p:tgtEl>
                                        <p:attrNameLst>
                                          <p:attrName>ppt_y</p:attrName>
                                        </p:attrNameLst>
                                      </p:cBhvr>
                                      <p:tavLst>
                                        <p:tav tm="0">
                                          <p:val>
                                            <p:strVal val="0-#ppt_h/2"/>
                                          </p:val>
                                        </p:tav>
                                        <p:tav tm="100000">
                                          <p:val>
                                            <p:strVal val="#ppt_y"/>
                                          </p:val>
                                        </p:tav>
                                      </p:tavLst>
                                    </p:anim>
                                  </p:childTnLst>
                                </p:cTn>
                              </p:par>
                            </p:childTnLst>
                          </p:cTn>
                        </p:par>
                        <p:par>
                          <p:cTn id="278" fill="hold" nodeType="afterGroup">
                            <p:stCondLst>
                              <p:cond delay="3000"/>
                            </p:stCondLst>
                            <p:childTnLst>
                              <p:par>
                                <p:cTn id="279" presetID="2" presetClass="entr" presetSubtype="12" fill="hold" nodeType="afterEffect">
                                  <p:stCondLst>
                                    <p:cond delay="0"/>
                                  </p:stCondLst>
                                  <p:childTnLst>
                                    <p:set>
                                      <p:cBhvr>
                                        <p:cTn id="280" dur="1" fill="hold">
                                          <p:stCondLst>
                                            <p:cond delay="0"/>
                                          </p:stCondLst>
                                        </p:cTn>
                                        <p:tgtEl>
                                          <p:spTgt spid="12312"/>
                                        </p:tgtEl>
                                        <p:attrNameLst>
                                          <p:attrName>style.visibility</p:attrName>
                                        </p:attrNameLst>
                                      </p:cBhvr>
                                      <p:to>
                                        <p:strVal val="visible"/>
                                      </p:to>
                                    </p:set>
                                    <p:anim calcmode="lin" valueType="num">
                                      <p:cBhvr additive="base">
                                        <p:cTn id="281" dur="250" fill="hold"/>
                                        <p:tgtEl>
                                          <p:spTgt spid="12312"/>
                                        </p:tgtEl>
                                        <p:attrNameLst>
                                          <p:attrName>ppt_x</p:attrName>
                                        </p:attrNameLst>
                                      </p:cBhvr>
                                      <p:tavLst>
                                        <p:tav tm="0">
                                          <p:val>
                                            <p:strVal val="0-#ppt_w/2"/>
                                          </p:val>
                                        </p:tav>
                                        <p:tav tm="100000">
                                          <p:val>
                                            <p:strVal val="#ppt_x"/>
                                          </p:val>
                                        </p:tav>
                                      </p:tavLst>
                                    </p:anim>
                                    <p:anim calcmode="lin" valueType="num">
                                      <p:cBhvr additive="base">
                                        <p:cTn id="282" dur="250" fill="hold"/>
                                        <p:tgtEl>
                                          <p:spTgt spid="12312"/>
                                        </p:tgtEl>
                                        <p:attrNameLst>
                                          <p:attrName>ppt_y</p:attrName>
                                        </p:attrNameLst>
                                      </p:cBhvr>
                                      <p:tavLst>
                                        <p:tav tm="0">
                                          <p:val>
                                            <p:strVal val="1+#ppt_h/2"/>
                                          </p:val>
                                        </p:tav>
                                        <p:tav tm="100000">
                                          <p:val>
                                            <p:strVal val="#ppt_y"/>
                                          </p:val>
                                        </p:tav>
                                      </p:tavLst>
                                    </p:anim>
                                  </p:childTnLst>
                                </p:cTn>
                              </p:par>
                            </p:childTnLst>
                          </p:cTn>
                        </p:par>
                        <p:par>
                          <p:cTn id="283" fill="hold" nodeType="afterGroup">
                            <p:stCondLst>
                              <p:cond delay="3250"/>
                            </p:stCondLst>
                            <p:childTnLst>
                              <p:par>
                                <p:cTn id="284" presetID="2" presetClass="entr" presetSubtype="1" fill="hold" nodeType="afterEffect">
                                  <p:stCondLst>
                                    <p:cond delay="0"/>
                                  </p:stCondLst>
                                  <p:childTnLst>
                                    <p:set>
                                      <p:cBhvr>
                                        <p:cTn id="285" dur="1" fill="hold">
                                          <p:stCondLst>
                                            <p:cond delay="0"/>
                                          </p:stCondLst>
                                        </p:cTn>
                                        <p:tgtEl>
                                          <p:spTgt spid="12313"/>
                                        </p:tgtEl>
                                        <p:attrNameLst>
                                          <p:attrName>style.visibility</p:attrName>
                                        </p:attrNameLst>
                                      </p:cBhvr>
                                      <p:to>
                                        <p:strVal val="visible"/>
                                      </p:to>
                                    </p:set>
                                    <p:anim calcmode="lin" valueType="num">
                                      <p:cBhvr additive="base">
                                        <p:cTn id="286" dur="250" fill="hold"/>
                                        <p:tgtEl>
                                          <p:spTgt spid="12313"/>
                                        </p:tgtEl>
                                        <p:attrNameLst>
                                          <p:attrName>ppt_x</p:attrName>
                                        </p:attrNameLst>
                                      </p:cBhvr>
                                      <p:tavLst>
                                        <p:tav tm="0">
                                          <p:val>
                                            <p:strVal val="#ppt_x"/>
                                          </p:val>
                                        </p:tav>
                                        <p:tav tm="100000">
                                          <p:val>
                                            <p:strVal val="#ppt_x"/>
                                          </p:val>
                                        </p:tav>
                                      </p:tavLst>
                                    </p:anim>
                                    <p:anim calcmode="lin" valueType="num">
                                      <p:cBhvr additive="base">
                                        <p:cTn id="287" dur="250" fill="hold"/>
                                        <p:tgtEl>
                                          <p:spTgt spid="12313"/>
                                        </p:tgtEl>
                                        <p:attrNameLst>
                                          <p:attrName>ppt_y</p:attrName>
                                        </p:attrNameLst>
                                      </p:cBhvr>
                                      <p:tavLst>
                                        <p:tav tm="0">
                                          <p:val>
                                            <p:strVal val="0-#ppt_h/2"/>
                                          </p:val>
                                        </p:tav>
                                        <p:tav tm="100000">
                                          <p:val>
                                            <p:strVal val="#ppt_y"/>
                                          </p:val>
                                        </p:tav>
                                      </p:tavLst>
                                    </p:anim>
                                  </p:childTnLst>
                                </p:cTn>
                              </p:par>
                            </p:childTnLst>
                          </p:cTn>
                        </p:par>
                      </p:childTnLst>
                    </p:cTn>
                  </p:par>
                  <p:par>
                    <p:cTn id="288" fill="hold" nodeType="clickPar">
                      <p:stCondLst>
                        <p:cond delay="indefinite"/>
                      </p:stCondLst>
                      <p:childTnLst>
                        <p:par>
                          <p:cTn id="289" fill="hold" nodeType="withGroup">
                            <p:stCondLst>
                              <p:cond delay="0"/>
                            </p:stCondLst>
                            <p:childTnLst>
                              <p:par>
                                <p:cTn id="290" presetID="2" presetClass="entr" presetSubtype="9" fill="hold" nodeType="clickEffect">
                                  <p:stCondLst>
                                    <p:cond delay="0"/>
                                  </p:stCondLst>
                                  <p:childTnLst>
                                    <p:set>
                                      <p:cBhvr>
                                        <p:cTn id="291" dur="1" fill="hold">
                                          <p:stCondLst>
                                            <p:cond delay="0"/>
                                          </p:stCondLst>
                                        </p:cTn>
                                        <p:tgtEl>
                                          <p:spTgt spid="12314"/>
                                        </p:tgtEl>
                                        <p:attrNameLst>
                                          <p:attrName>style.visibility</p:attrName>
                                        </p:attrNameLst>
                                      </p:cBhvr>
                                      <p:to>
                                        <p:strVal val="visible"/>
                                      </p:to>
                                    </p:set>
                                    <p:anim calcmode="lin" valueType="num">
                                      <p:cBhvr additive="base">
                                        <p:cTn id="292" dur="250" fill="hold"/>
                                        <p:tgtEl>
                                          <p:spTgt spid="12314"/>
                                        </p:tgtEl>
                                        <p:attrNameLst>
                                          <p:attrName>ppt_x</p:attrName>
                                        </p:attrNameLst>
                                      </p:cBhvr>
                                      <p:tavLst>
                                        <p:tav tm="0">
                                          <p:val>
                                            <p:strVal val="0-#ppt_w/2"/>
                                          </p:val>
                                        </p:tav>
                                        <p:tav tm="100000">
                                          <p:val>
                                            <p:strVal val="#ppt_x"/>
                                          </p:val>
                                        </p:tav>
                                      </p:tavLst>
                                    </p:anim>
                                    <p:anim calcmode="lin" valueType="num">
                                      <p:cBhvr additive="base">
                                        <p:cTn id="293" dur="250" fill="hold"/>
                                        <p:tgtEl>
                                          <p:spTgt spid="12314"/>
                                        </p:tgtEl>
                                        <p:attrNameLst>
                                          <p:attrName>ppt_y</p:attrName>
                                        </p:attrNameLst>
                                      </p:cBhvr>
                                      <p:tavLst>
                                        <p:tav tm="0">
                                          <p:val>
                                            <p:strVal val="0-#ppt_h/2"/>
                                          </p:val>
                                        </p:tav>
                                        <p:tav tm="100000">
                                          <p:val>
                                            <p:strVal val="#ppt_y"/>
                                          </p:val>
                                        </p:tav>
                                      </p:tavLst>
                                    </p:anim>
                                  </p:childTnLst>
                                </p:cTn>
                              </p:par>
                            </p:childTnLst>
                          </p:cTn>
                        </p:par>
                        <p:par>
                          <p:cTn id="294" fill="hold" nodeType="afterGroup">
                            <p:stCondLst>
                              <p:cond delay="250"/>
                            </p:stCondLst>
                            <p:childTnLst>
                              <p:par>
                                <p:cTn id="295" presetID="2" presetClass="entr" presetSubtype="4" fill="hold" nodeType="afterEffect">
                                  <p:stCondLst>
                                    <p:cond delay="0"/>
                                  </p:stCondLst>
                                  <p:childTnLst>
                                    <p:set>
                                      <p:cBhvr>
                                        <p:cTn id="296" dur="1" fill="hold">
                                          <p:stCondLst>
                                            <p:cond delay="0"/>
                                          </p:stCondLst>
                                        </p:cTn>
                                        <p:tgtEl>
                                          <p:spTgt spid="12315"/>
                                        </p:tgtEl>
                                        <p:attrNameLst>
                                          <p:attrName>style.visibility</p:attrName>
                                        </p:attrNameLst>
                                      </p:cBhvr>
                                      <p:to>
                                        <p:strVal val="visible"/>
                                      </p:to>
                                    </p:set>
                                    <p:anim calcmode="lin" valueType="num">
                                      <p:cBhvr additive="base">
                                        <p:cTn id="297" dur="250" fill="hold"/>
                                        <p:tgtEl>
                                          <p:spTgt spid="12315"/>
                                        </p:tgtEl>
                                        <p:attrNameLst>
                                          <p:attrName>ppt_x</p:attrName>
                                        </p:attrNameLst>
                                      </p:cBhvr>
                                      <p:tavLst>
                                        <p:tav tm="0">
                                          <p:val>
                                            <p:strVal val="#ppt_x"/>
                                          </p:val>
                                        </p:tav>
                                        <p:tav tm="100000">
                                          <p:val>
                                            <p:strVal val="#ppt_x"/>
                                          </p:val>
                                        </p:tav>
                                      </p:tavLst>
                                    </p:anim>
                                    <p:anim calcmode="lin" valueType="num">
                                      <p:cBhvr additive="base">
                                        <p:cTn id="298" dur="250" fill="hold"/>
                                        <p:tgtEl>
                                          <p:spTgt spid="12315"/>
                                        </p:tgtEl>
                                        <p:attrNameLst>
                                          <p:attrName>ppt_y</p:attrName>
                                        </p:attrNameLst>
                                      </p:cBhvr>
                                      <p:tavLst>
                                        <p:tav tm="0">
                                          <p:val>
                                            <p:strVal val="1+#ppt_h/2"/>
                                          </p:val>
                                        </p:tav>
                                        <p:tav tm="100000">
                                          <p:val>
                                            <p:strVal val="#ppt_y"/>
                                          </p:val>
                                        </p:tav>
                                      </p:tavLst>
                                    </p:anim>
                                  </p:childTnLst>
                                </p:cTn>
                              </p:par>
                            </p:childTnLst>
                          </p:cTn>
                        </p:par>
                        <p:par>
                          <p:cTn id="299" fill="hold" nodeType="afterGroup">
                            <p:stCondLst>
                              <p:cond delay="500"/>
                            </p:stCondLst>
                            <p:childTnLst>
                              <p:par>
                                <p:cTn id="300" presetID="2" presetClass="entr" presetSubtype="9" fill="hold" nodeType="afterEffect">
                                  <p:stCondLst>
                                    <p:cond delay="0"/>
                                  </p:stCondLst>
                                  <p:childTnLst>
                                    <p:set>
                                      <p:cBhvr>
                                        <p:cTn id="301" dur="1" fill="hold">
                                          <p:stCondLst>
                                            <p:cond delay="0"/>
                                          </p:stCondLst>
                                        </p:cTn>
                                        <p:tgtEl>
                                          <p:spTgt spid="12316"/>
                                        </p:tgtEl>
                                        <p:attrNameLst>
                                          <p:attrName>style.visibility</p:attrName>
                                        </p:attrNameLst>
                                      </p:cBhvr>
                                      <p:to>
                                        <p:strVal val="visible"/>
                                      </p:to>
                                    </p:set>
                                    <p:anim calcmode="lin" valueType="num">
                                      <p:cBhvr additive="base">
                                        <p:cTn id="302" dur="250" fill="hold"/>
                                        <p:tgtEl>
                                          <p:spTgt spid="12316"/>
                                        </p:tgtEl>
                                        <p:attrNameLst>
                                          <p:attrName>ppt_x</p:attrName>
                                        </p:attrNameLst>
                                      </p:cBhvr>
                                      <p:tavLst>
                                        <p:tav tm="0">
                                          <p:val>
                                            <p:strVal val="0-#ppt_w/2"/>
                                          </p:val>
                                        </p:tav>
                                        <p:tav tm="100000">
                                          <p:val>
                                            <p:strVal val="#ppt_x"/>
                                          </p:val>
                                        </p:tav>
                                      </p:tavLst>
                                    </p:anim>
                                    <p:anim calcmode="lin" valueType="num">
                                      <p:cBhvr additive="base">
                                        <p:cTn id="303" dur="250" fill="hold"/>
                                        <p:tgtEl>
                                          <p:spTgt spid="12316"/>
                                        </p:tgtEl>
                                        <p:attrNameLst>
                                          <p:attrName>ppt_y</p:attrName>
                                        </p:attrNameLst>
                                      </p:cBhvr>
                                      <p:tavLst>
                                        <p:tav tm="0">
                                          <p:val>
                                            <p:strVal val="0-#ppt_h/2"/>
                                          </p:val>
                                        </p:tav>
                                        <p:tav tm="100000">
                                          <p:val>
                                            <p:strVal val="#ppt_y"/>
                                          </p:val>
                                        </p:tav>
                                      </p:tavLst>
                                    </p:anim>
                                  </p:childTnLst>
                                </p:cTn>
                              </p:par>
                            </p:childTnLst>
                          </p:cTn>
                        </p:par>
                        <p:par>
                          <p:cTn id="304" fill="hold" nodeType="afterGroup">
                            <p:stCondLst>
                              <p:cond delay="750"/>
                            </p:stCondLst>
                            <p:childTnLst>
                              <p:par>
                                <p:cTn id="305" presetID="2" presetClass="entr" presetSubtype="8" fill="hold" nodeType="afterEffect">
                                  <p:stCondLst>
                                    <p:cond delay="0"/>
                                  </p:stCondLst>
                                  <p:childTnLst>
                                    <p:set>
                                      <p:cBhvr>
                                        <p:cTn id="306" dur="1" fill="hold">
                                          <p:stCondLst>
                                            <p:cond delay="0"/>
                                          </p:stCondLst>
                                        </p:cTn>
                                        <p:tgtEl>
                                          <p:spTgt spid="12317"/>
                                        </p:tgtEl>
                                        <p:attrNameLst>
                                          <p:attrName>style.visibility</p:attrName>
                                        </p:attrNameLst>
                                      </p:cBhvr>
                                      <p:to>
                                        <p:strVal val="visible"/>
                                      </p:to>
                                    </p:set>
                                    <p:anim calcmode="lin" valueType="num">
                                      <p:cBhvr additive="base">
                                        <p:cTn id="307" dur="250" fill="hold"/>
                                        <p:tgtEl>
                                          <p:spTgt spid="12317"/>
                                        </p:tgtEl>
                                        <p:attrNameLst>
                                          <p:attrName>ppt_x</p:attrName>
                                        </p:attrNameLst>
                                      </p:cBhvr>
                                      <p:tavLst>
                                        <p:tav tm="0">
                                          <p:val>
                                            <p:strVal val="0-#ppt_w/2"/>
                                          </p:val>
                                        </p:tav>
                                        <p:tav tm="100000">
                                          <p:val>
                                            <p:strVal val="#ppt_x"/>
                                          </p:val>
                                        </p:tav>
                                      </p:tavLst>
                                    </p:anim>
                                    <p:anim calcmode="lin" valueType="num">
                                      <p:cBhvr additive="base">
                                        <p:cTn id="308" dur="250" fill="hold"/>
                                        <p:tgtEl>
                                          <p:spTgt spid="12317"/>
                                        </p:tgtEl>
                                        <p:attrNameLst>
                                          <p:attrName>ppt_y</p:attrName>
                                        </p:attrNameLst>
                                      </p:cBhvr>
                                      <p:tavLst>
                                        <p:tav tm="0">
                                          <p:val>
                                            <p:strVal val="#ppt_y"/>
                                          </p:val>
                                        </p:tav>
                                        <p:tav tm="100000">
                                          <p:val>
                                            <p:strVal val="#ppt_y"/>
                                          </p:val>
                                        </p:tav>
                                      </p:tavLst>
                                    </p:anim>
                                  </p:childTnLst>
                                </p:cTn>
                              </p:par>
                            </p:childTnLst>
                          </p:cTn>
                        </p:par>
                        <p:par>
                          <p:cTn id="309" fill="hold" nodeType="afterGroup">
                            <p:stCondLst>
                              <p:cond delay="1000"/>
                            </p:stCondLst>
                            <p:childTnLst>
                              <p:par>
                                <p:cTn id="310" presetID="2" presetClass="entr" presetSubtype="9" fill="hold" nodeType="afterEffect">
                                  <p:stCondLst>
                                    <p:cond delay="0"/>
                                  </p:stCondLst>
                                  <p:childTnLst>
                                    <p:set>
                                      <p:cBhvr>
                                        <p:cTn id="311" dur="1" fill="hold">
                                          <p:stCondLst>
                                            <p:cond delay="0"/>
                                          </p:stCondLst>
                                        </p:cTn>
                                        <p:tgtEl>
                                          <p:spTgt spid="12318"/>
                                        </p:tgtEl>
                                        <p:attrNameLst>
                                          <p:attrName>style.visibility</p:attrName>
                                        </p:attrNameLst>
                                      </p:cBhvr>
                                      <p:to>
                                        <p:strVal val="visible"/>
                                      </p:to>
                                    </p:set>
                                    <p:anim calcmode="lin" valueType="num">
                                      <p:cBhvr additive="base">
                                        <p:cTn id="312" dur="500" fill="hold"/>
                                        <p:tgtEl>
                                          <p:spTgt spid="12318"/>
                                        </p:tgtEl>
                                        <p:attrNameLst>
                                          <p:attrName>ppt_x</p:attrName>
                                        </p:attrNameLst>
                                      </p:cBhvr>
                                      <p:tavLst>
                                        <p:tav tm="0">
                                          <p:val>
                                            <p:strVal val="0-#ppt_w/2"/>
                                          </p:val>
                                        </p:tav>
                                        <p:tav tm="100000">
                                          <p:val>
                                            <p:strVal val="#ppt_x"/>
                                          </p:val>
                                        </p:tav>
                                      </p:tavLst>
                                    </p:anim>
                                    <p:anim calcmode="lin" valueType="num">
                                      <p:cBhvr additive="base">
                                        <p:cTn id="313" dur="500" fill="hold"/>
                                        <p:tgtEl>
                                          <p:spTgt spid="12318"/>
                                        </p:tgtEl>
                                        <p:attrNameLst>
                                          <p:attrName>ppt_y</p:attrName>
                                        </p:attrNameLst>
                                      </p:cBhvr>
                                      <p:tavLst>
                                        <p:tav tm="0">
                                          <p:val>
                                            <p:strVal val="0-#ppt_h/2"/>
                                          </p:val>
                                        </p:tav>
                                        <p:tav tm="100000">
                                          <p:val>
                                            <p:strVal val="#ppt_y"/>
                                          </p:val>
                                        </p:tav>
                                      </p:tavLst>
                                    </p:anim>
                                  </p:childTnLst>
                                </p:cTn>
                              </p:par>
                            </p:childTnLst>
                          </p:cTn>
                        </p:par>
                      </p:childTnLst>
                    </p:cTn>
                  </p:par>
                  <p:par>
                    <p:cTn id="314" fill="hold" nodeType="clickPar">
                      <p:stCondLst>
                        <p:cond delay="indefinite"/>
                      </p:stCondLst>
                      <p:childTnLst>
                        <p:par>
                          <p:cTn id="315" fill="hold" nodeType="withGroup">
                            <p:stCondLst>
                              <p:cond delay="0"/>
                            </p:stCondLst>
                            <p:childTnLst>
                              <p:par>
                                <p:cTn id="316" presetID="2" presetClass="entr" presetSubtype="12" fill="hold" nodeType="clickEffect">
                                  <p:stCondLst>
                                    <p:cond delay="0"/>
                                  </p:stCondLst>
                                  <p:childTnLst>
                                    <p:set>
                                      <p:cBhvr>
                                        <p:cTn id="317" dur="1" fill="hold">
                                          <p:stCondLst>
                                            <p:cond delay="0"/>
                                          </p:stCondLst>
                                        </p:cTn>
                                        <p:tgtEl>
                                          <p:spTgt spid="12330"/>
                                        </p:tgtEl>
                                        <p:attrNameLst>
                                          <p:attrName>style.visibility</p:attrName>
                                        </p:attrNameLst>
                                      </p:cBhvr>
                                      <p:to>
                                        <p:strVal val="visible"/>
                                      </p:to>
                                    </p:set>
                                    <p:anim calcmode="lin" valueType="num">
                                      <p:cBhvr additive="base">
                                        <p:cTn id="318" dur="250" fill="hold"/>
                                        <p:tgtEl>
                                          <p:spTgt spid="12330"/>
                                        </p:tgtEl>
                                        <p:attrNameLst>
                                          <p:attrName>ppt_x</p:attrName>
                                        </p:attrNameLst>
                                      </p:cBhvr>
                                      <p:tavLst>
                                        <p:tav tm="0">
                                          <p:val>
                                            <p:strVal val="0-#ppt_w/2"/>
                                          </p:val>
                                        </p:tav>
                                        <p:tav tm="100000">
                                          <p:val>
                                            <p:strVal val="#ppt_x"/>
                                          </p:val>
                                        </p:tav>
                                      </p:tavLst>
                                    </p:anim>
                                    <p:anim calcmode="lin" valueType="num">
                                      <p:cBhvr additive="base">
                                        <p:cTn id="319" dur="250" fill="hold"/>
                                        <p:tgtEl>
                                          <p:spTgt spid="12330"/>
                                        </p:tgtEl>
                                        <p:attrNameLst>
                                          <p:attrName>ppt_y</p:attrName>
                                        </p:attrNameLst>
                                      </p:cBhvr>
                                      <p:tavLst>
                                        <p:tav tm="0">
                                          <p:val>
                                            <p:strVal val="1+#ppt_h/2"/>
                                          </p:val>
                                        </p:tav>
                                        <p:tav tm="100000">
                                          <p:val>
                                            <p:strVal val="#ppt_y"/>
                                          </p:val>
                                        </p:tav>
                                      </p:tavLst>
                                    </p:anim>
                                  </p:childTnLst>
                                </p:cTn>
                              </p:par>
                            </p:childTnLst>
                          </p:cTn>
                        </p:par>
                        <p:par>
                          <p:cTn id="320" fill="hold" nodeType="afterGroup">
                            <p:stCondLst>
                              <p:cond delay="250"/>
                            </p:stCondLst>
                            <p:childTnLst>
                              <p:par>
                                <p:cTn id="321" presetID="2" presetClass="entr" presetSubtype="8" fill="hold" nodeType="afterEffect">
                                  <p:stCondLst>
                                    <p:cond delay="0"/>
                                  </p:stCondLst>
                                  <p:childTnLst>
                                    <p:set>
                                      <p:cBhvr>
                                        <p:cTn id="322" dur="1" fill="hold">
                                          <p:stCondLst>
                                            <p:cond delay="0"/>
                                          </p:stCondLst>
                                        </p:cTn>
                                        <p:tgtEl>
                                          <p:spTgt spid="12329"/>
                                        </p:tgtEl>
                                        <p:attrNameLst>
                                          <p:attrName>style.visibility</p:attrName>
                                        </p:attrNameLst>
                                      </p:cBhvr>
                                      <p:to>
                                        <p:strVal val="visible"/>
                                      </p:to>
                                    </p:set>
                                    <p:anim calcmode="lin" valueType="num">
                                      <p:cBhvr additive="base">
                                        <p:cTn id="323" dur="250" fill="hold"/>
                                        <p:tgtEl>
                                          <p:spTgt spid="12329"/>
                                        </p:tgtEl>
                                        <p:attrNameLst>
                                          <p:attrName>ppt_x</p:attrName>
                                        </p:attrNameLst>
                                      </p:cBhvr>
                                      <p:tavLst>
                                        <p:tav tm="0">
                                          <p:val>
                                            <p:strVal val="0-#ppt_w/2"/>
                                          </p:val>
                                        </p:tav>
                                        <p:tav tm="100000">
                                          <p:val>
                                            <p:strVal val="#ppt_x"/>
                                          </p:val>
                                        </p:tav>
                                      </p:tavLst>
                                    </p:anim>
                                    <p:anim calcmode="lin" valueType="num">
                                      <p:cBhvr additive="base">
                                        <p:cTn id="324" dur="250" fill="hold"/>
                                        <p:tgtEl>
                                          <p:spTgt spid="12329"/>
                                        </p:tgtEl>
                                        <p:attrNameLst>
                                          <p:attrName>ppt_y</p:attrName>
                                        </p:attrNameLst>
                                      </p:cBhvr>
                                      <p:tavLst>
                                        <p:tav tm="0">
                                          <p:val>
                                            <p:strVal val="#ppt_y"/>
                                          </p:val>
                                        </p:tav>
                                        <p:tav tm="100000">
                                          <p:val>
                                            <p:strVal val="#ppt_y"/>
                                          </p:val>
                                        </p:tav>
                                      </p:tavLst>
                                    </p:anim>
                                  </p:childTnLst>
                                </p:cTn>
                              </p:par>
                            </p:childTnLst>
                          </p:cTn>
                        </p:par>
                        <p:par>
                          <p:cTn id="325" fill="hold" nodeType="afterGroup">
                            <p:stCondLst>
                              <p:cond delay="500"/>
                            </p:stCondLst>
                            <p:childTnLst>
                              <p:par>
                                <p:cTn id="326" presetID="2" presetClass="entr" presetSubtype="3" fill="hold" nodeType="afterEffect">
                                  <p:stCondLst>
                                    <p:cond delay="0"/>
                                  </p:stCondLst>
                                  <p:childTnLst>
                                    <p:set>
                                      <p:cBhvr>
                                        <p:cTn id="327" dur="1" fill="hold">
                                          <p:stCondLst>
                                            <p:cond delay="0"/>
                                          </p:stCondLst>
                                        </p:cTn>
                                        <p:tgtEl>
                                          <p:spTgt spid="12319"/>
                                        </p:tgtEl>
                                        <p:attrNameLst>
                                          <p:attrName>style.visibility</p:attrName>
                                        </p:attrNameLst>
                                      </p:cBhvr>
                                      <p:to>
                                        <p:strVal val="visible"/>
                                      </p:to>
                                    </p:set>
                                    <p:anim calcmode="lin" valueType="num">
                                      <p:cBhvr additive="base">
                                        <p:cTn id="328" dur="250" fill="hold"/>
                                        <p:tgtEl>
                                          <p:spTgt spid="12319"/>
                                        </p:tgtEl>
                                        <p:attrNameLst>
                                          <p:attrName>ppt_x</p:attrName>
                                        </p:attrNameLst>
                                      </p:cBhvr>
                                      <p:tavLst>
                                        <p:tav tm="0">
                                          <p:val>
                                            <p:strVal val="1+#ppt_w/2"/>
                                          </p:val>
                                        </p:tav>
                                        <p:tav tm="100000">
                                          <p:val>
                                            <p:strVal val="#ppt_x"/>
                                          </p:val>
                                        </p:tav>
                                      </p:tavLst>
                                    </p:anim>
                                    <p:anim calcmode="lin" valueType="num">
                                      <p:cBhvr additive="base">
                                        <p:cTn id="329" dur="250" fill="hold"/>
                                        <p:tgtEl>
                                          <p:spTgt spid="12319"/>
                                        </p:tgtEl>
                                        <p:attrNameLst>
                                          <p:attrName>ppt_y</p:attrName>
                                        </p:attrNameLst>
                                      </p:cBhvr>
                                      <p:tavLst>
                                        <p:tav tm="0">
                                          <p:val>
                                            <p:strVal val="0-#ppt_h/2"/>
                                          </p:val>
                                        </p:tav>
                                        <p:tav tm="100000">
                                          <p:val>
                                            <p:strVal val="#ppt_y"/>
                                          </p:val>
                                        </p:tav>
                                      </p:tavLst>
                                    </p:anim>
                                  </p:childTnLst>
                                </p:cTn>
                              </p:par>
                            </p:childTnLst>
                          </p:cTn>
                        </p:par>
                        <p:par>
                          <p:cTn id="330" fill="hold" nodeType="afterGroup">
                            <p:stCondLst>
                              <p:cond delay="750"/>
                            </p:stCondLst>
                            <p:childTnLst>
                              <p:par>
                                <p:cTn id="331" presetID="2" presetClass="entr" presetSubtype="2" fill="hold" nodeType="afterEffect">
                                  <p:stCondLst>
                                    <p:cond delay="0"/>
                                  </p:stCondLst>
                                  <p:childTnLst>
                                    <p:set>
                                      <p:cBhvr>
                                        <p:cTn id="332" dur="1" fill="hold">
                                          <p:stCondLst>
                                            <p:cond delay="0"/>
                                          </p:stCondLst>
                                        </p:cTn>
                                        <p:tgtEl>
                                          <p:spTgt spid="12320"/>
                                        </p:tgtEl>
                                        <p:attrNameLst>
                                          <p:attrName>style.visibility</p:attrName>
                                        </p:attrNameLst>
                                      </p:cBhvr>
                                      <p:to>
                                        <p:strVal val="visible"/>
                                      </p:to>
                                    </p:set>
                                    <p:anim calcmode="lin" valueType="num">
                                      <p:cBhvr additive="base">
                                        <p:cTn id="333" dur="250" fill="hold"/>
                                        <p:tgtEl>
                                          <p:spTgt spid="12320"/>
                                        </p:tgtEl>
                                        <p:attrNameLst>
                                          <p:attrName>ppt_x</p:attrName>
                                        </p:attrNameLst>
                                      </p:cBhvr>
                                      <p:tavLst>
                                        <p:tav tm="0">
                                          <p:val>
                                            <p:strVal val="1+#ppt_w/2"/>
                                          </p:val>
                                        </p:tav>
                                        <p:tav tm="100000">
                                          <p:val>
                                            <p:strVal val="#ppt_x"/>
                                          </p:val>
                                        </p:tav>
                                      </p:tavLst>
                                    </p:anim>
                                    <p:anim calcmode="lin" valueType="num">
                                      <p:cBhvr additive="base">
                                        <p:cTn id="334" dur="250" fill="hold"/>
                                        <p:tgtEl>
                                          <p:spTgt spid="12320"/>
                                        </p:tgtEl>
                                        <p:attrNameLst>
                                          <p:attrName>ppt_y</p:attrName>
                                        </p:attrNameLst>
                                      </p:cBhvr>
                                      <p:tavLst>
                                        <p:tav tm="0">
                                          <p:val>
                                            <p:strVal val="#ppt_y"/>
                                          </p:val>
                                        </p:tav>
                                        <p:tav tm="100000">
                                          <p:val>
                                            <p:strVal val="#ppt_y"/>
                                          </p:val>
                                        </p:tav>
                                      </p:tavLst>
                                    </p:anim>
                                  </p:childTnLst>
                                </p:cTn>
                              </p:par>
                            </p:childTnLst>
                          </p:cTn>
                        </p:par>
                        <p:par>
                          <p:cTn id="335" fill="hold" nodeType="afterGroup">
                            <p:stCondLst>
                              <p:cond delay="1000"/>
                            </p:stCondLst>
                            <p:childTnLst>
                              <p:par>
                                <p:cTn id="336" presetID="2" presetClass="entr" presetSubtype="3" fill="hold" nodeType="afterEffect">
                                  <p:stCondLst>
                                    <p:cond delay="0"/>
                                  </p:stCondLst>
                                  <p:childTnLst>
                                    <p:set>
                                      <p:cBhvr>
                                        <p:cTn id="337" dur="1" fill="hold">
                                          <p:stCondLst>
                                            <p:cond delay="0"/>
                                          </p:stCondLst>
                                        </p:cTn>
                                        <p:tgtEl>
                                          <p:spTgt spid="12322"/>
                                        </p:tgtEl>
                                        <p:attrNameLst>
                                          <p:attrName>style.visibility</p:attrName>
                                        </p:attrNameLst>
                                      </p:cBhvr>
                                      <p:to>
                                        <p:strVal val="visible"/>
                                      </p:to>
                                    </p:set>
                                    <p:anim calcmode="lin" valueType="num">
                                      <p:cBhvr additive="base">
                                        <p:cTn id="338" dur="250" fill="hold"/>
                                        <p:tgtEl>
                                          <p:spTgt spid="12322"/>
                                        </p:tgtEl>
                                        <p:attrNameLst>
                                          <p:attrName>ppt_x</p:attrName>
                                        </p:attrNameLst>
                                      </p:cBhvr>
                                      <p:tavLst>
                                        <p:tav tm="0">
                                          <p:val>
                                            <p:strVal val="1+#ppt_w/2"/>
                                          </p:val>
                                        </p:tav>
                                        <p:tav tm="100000">
                                          <p:val>
                                            <p:strVal val="#ppt_x"/>
                                          </p:val>
                                        </p:tav>
                                      </p:tavLst>
                                    </p:anim>
                                    <p:anim calcmode="lin" valueType="num">
                                      <p:cBhvr additive="base">
                                        <p:cTn id="339" dur="250" fill="hold"/>
                                        <p:tgtEl>
                                          <p:spTgt spid="12322"/>
                                        </p:tgtEl>
                                        <p:attrNameLst>
                                          <p:attrName>ppt_y</p:attrName>
                                        </p:attrNameLst>
                                      </p:cBhvr>
                                      <p:tavLst>
                                        <p:tav tm="0">
                                          <p:val>
                                            <p:strVal val="0-#ppt_h/2"/>
                                          </p:val>
                                        </p:tav>
                                        <p:tav tm="100000">
                                          <p:val>
                                            <p:strVal val="#ppt_y"/>
                                          </p:val>
                                        </p:tav>
                                      </p:tavLst>
                                    </p:anim>
                                  </p:childTnLst>
                                </p:cTn>
                              </p:par>
                            </p:childTnLst>
                          </p:cTn>
                        </p:par>
                        <p:par>
                          <p:cTn id="340" fill="hold" nodeType="afterGroup">
                            <p:stCondLst>
                              <p:cond delay="1250"/>
                            </p:stCondLst>
                            <p:childTnLst>
                              <p:par>
                                <p:cTn id="341" presetID="2" presetClass="entr" presetSubtype="2" fill="hold" nodeType="afterEffect">
                                  <p:stCondLst>
                                    <p:cond delay="0"/>
                                  </p:stCondLst>
                                  <p:childTnLst>
                                    <p:set>
                                      <p:cBhvr>
                                        <p:cTn id="342" dur="1" fill="hold">
                                          <p:stCondLst>
                                            <p:cond delay="0"/>
                                          </p:stCondLst>
                                        </p:cTn>
                                        <p:tgtEl>
                                          <p:spTgt spid="12324"/>
                                        </p:tgtEl>
                                        <p:attrNameLst>
                                          <p:attrName>style.visibility</p:attrName>
                                        </p:attrNameLst>
                                      </p:cBhvr>
                                      <p:to>
                                        <p:strVal val="visible"/>
                                      </p:to>
                                    </p:set>
                                    <p:anim calcmode="lin" valueType="num">
                                      <p:cBhvr additive="base">
                                        <p:cTn id="343" dur="250" fill="hold"/>
                                        <p:tgtEl>
                                          <p:spTgt spid="12324"/>
                                        </p:tgtEl>
                                        <p:attrNameLst>
                                          <p:attrName>ppt_x</p:attrName>
                                        </p:attrNameLst>
                                      </p:cBhvr>
                                      <p:tavLst>
                                        <p:tav tm="0">
                                          <p:val>
                                            <p:strVal val="1+#ppt_w/2"/>
                                          </p:val>
                                        </p:tav>
                                        <p:tav tm="100000">
                                          <p:val>
                                            <p:strVal val="#ppt_x"/>
                                          </p:val>
                                        </p:tav>
                                      </p:tavLst>
                                    </p:anim>
                                    <p:anim calcmode="lin" valueType="num">
                                      <p:cBhvr additive="base">
                                        <p:cTn id="344" dur="250" fill="hold"/>
                                        <p:tgtEl>
                                          <p:spTgt spid="12324"/>
                                        </p:tgtEl>
                                        <p:attrNameLst>
                                          <p:attrName>ppt_y</p:attrName>
                                        </p:attrNameLst>
                                      </p:cBhvr>
                                      <p:tavLst>
                                        <p:tav tm="0">
                                          <p:val>
                                            <p:strVal val="#ppt_y"/>
                                          </p:val>
                                        </p:tav>
                                        <p:tav tm="100000">
                                          <p:val>
                                            <p:strVal val="#ppt_y"/>
                                          </p:val>
                                        </p:tav>
                                      </p:tavLst>
                                    </p:anim>
                                  </p:childTnLst>
                                </p:cTn>
                              </p:par>
                            </p:childTnLst>
                          </p:cTn>
                        </p:par>
                        <p:par>
                          <p:cTn id="345" fill="hold" nodeType="afterGroup">
                            <p:stCondLst>
                              <p:cond delay="1500"/>
                            </p:stCondLst>
                            <p:childTnLst>
                              <p:par>
                                <p:cTn id="346" presetID="2" presetClass="entr" presetSubtype="1" fill="hold" nodeType="afterEffect">
                                  <p:stCondLst>
                                    <p:cond delay="0"/>
                                  </p:stCondLst>
                                  <p:childTnLst>
                                    <p:set>
                                      <p:cBhvr>
                                        <p:cTn id="347" dur="1" fill="hold">
                                          <p:stCondLst>
                                            <p:cond delay="0"/>
                                          </p:stCondLst>
                                        </p:cTn>
                                        <p:tgtEl>
                                          <p:spTgt spid="12325"/>
                                        </p:tgtEl>
                                        <p:attrNameLst>
                                          <p:attrName>style.visibility</p:attrName>
                                        </p:attrNameLst>
                                      </p:cBhvr>
                                      <p:to>
                                        <p:strVal val="visible"/>
                                      </p:to>
                                    </p:set>
                                    <p:anim calcmode="lin" valueType="num">
                                      <p:cBhvr additive="base">
                                        <p:cTn id="348" dur="250" fill="hold"/>
                                        <p:tgtEl>
                                          <p:spTgt spid="12325"/>
                                        </p:tgtEl>
                                        <p:attrNameLst>
                                          <p:attrName>ppt_x</p:attrName>
                                        </p:attrNameLst>
                                      </p:cBhvr>
                                      <p:tavLst>
                                        <p:tav tm="0">
                                          <p:val>
                                            <p:strVal val="#ppt_x"/>
                                          </p:val>
                                        </p:tav>
                                        <p:tav tm="100000">
                                          <p:val>
                                            <p:strVal val="#ppt_x"/>
                                          </p:val>
                                        </p:tav>
                                      </p:tavLst>
                                    </p:anim>
                                    <p:anim calcmode="lin" valueType="num">
                                      <p:cBhvr additive="base">
                                        <p:cTn id="349" dur="250" fill="hold"/>
                                        <p:tgtEl>
                                          <p:spTgt spid="12325"/>
                                        </p:tgtEl>
                                        <p:attrNameLst>
                                          <p:attrName>ppt_y</p:attrName>
                                        </p:attrNameLst>
                                      </p:cBhvr>
                                      <p:tavLst>
                                        <p:tav tm="0">
                                          <p:val>
                                            <p:strVal val="0-#ppt_h/2"/>
                                          </p:val>
                                        </p:tav>
                                        <p:tav tm="100000">
                                          <p:val>
                                            <p:strVal val="#ppt_y"/>
                                          </p:val>
                                        </p:tav>
                                      </p:tavLst>
                                    </p:anim>
                                  </p:childTnLst>
                                </p:cTn>
                              </p:par>
                            </p:childTnLst>
                          </p:cTn>
                        </p:par>
                        <p:par>
                          <p:cTn id="350" fill="hold" nodeType="afterGroup">
                            <p:stCondLst>
                              <p:cond delay="1750"/>
                            </p:stCondLst>
                            <p:childTnLst>
                              <p:par>
                                <p:cTn id="351" presetID="2" presetClass="entr" presetSubtype="4" fill="hold" nodeType="afterEffect">
                                  <p:stCondLst>
                                    <p:cond delay="0"/>
                                  </p:stCondLst>
                                  <p:childTnLst>
                                    <p:set>
                                      <p:cBhvr>
                                        <p:cTn id="352" dur="1" fill="hold">
                                          <p:stCondLst>
                                            <p:cond delay="0"/>
                                          </p:stCondLst>
                                        </p:cTn>
                                        <p:tgtEl>
                                          <p:spTgt spid="12326"/>
                                        </p:tgtEl>
                                        <p:attrNameLst>
                                          <p:attrName>style.visibility</p:attrName>
                                        </p:attrNameLst>
                                      </p:cBhvr>
                                      <p:to>
                                        <p:strVal val="visible"/>
                                      </p:to>
                                    </p:set>
                                    <p:anim calcmode="lin" valueType="num">
                                      <p:cBhvr additive="base">
                                        <p:cTn id="353" dur="250" fill="hold"/>
                                        <p:tgtEl>
                                          <p:spTgt spid="12326"/>
                                        </p:tgtEl>
                                        <p:attrNameLst>
                                          <p:attrName>ppt_x</p:attrName>
                                        </p:attrNameLst>
                                      </p:cBhvr>
                                      <p:tavLst>
                                        <p:tav tm="0">
                                          <p:val>
                                            <p:strVal val="#ppt_x"/>
                                          </p:val>
                                        </p:tav>
                                        <p:tav tm="100000">
                                          <p:val>
                                            <p:strVal val="#ppt_x"/>
                                          </p:val>
                                        </p:tav>
                                      </p:tavLst>
                                    </p:anim>
                                    <p:anim calcmode="lin" valueType="num">
                                      <p:cBhvr additive="base">
                                        <p:cTn id="354" dur="250" fill="hold"/>
                                        <p:tgtEl>
                                          <p:spTgt spid="12326"/>
                                        </p:tgtEl>
                                        <p:attrNameLst>
                                          <p:attrName>ppt_y</p:attrName>
                                        </p:attrNameLst>
                                      </p:cBhvr>
                                      <p:tavLst>
                                        <p:tav tm="0">
                                          <p:val>
                                            <p:strVal val="1+#ppt_h/2"/>
                                          </p:val>
                                        </p:tav>
                                        <p:tav tm="100000">
                                          <p:val>
                                            <p:strVal val="#ppt_y"/>
                                          </p:val>
                                        </p:tav>
                                      </p:tavLst>
                                    </p:anim>
                                  </p:childTnLst>
                                </p:cTn>
                              </p:par>
                            </p:childTnLst>
                          </p:cTn>
                        </p:par>
                        <p:par>
                          <p:cTn id="355" fill="hold" nodeType="afterGroup">
                            <p:stCondLst>
                              <p:cond delay="2000"/>
                            </p:stCondLst>
                            <p:childTnLst>
                              <p:par>
                                <p:cTn id="356" presetID="2" presetClass="entr" presetSubtype="1" fill="hold" nodeType="afterEffect">
                                  <p:stCondLst>
                                    <p:cond delay="0"/>
                                  </p:stCondLst>
                                  <p:childTnLst>
                                    <p:set>
                                      <p:cBhvr>
                                        <p:cTn id="357" dur="1" fill="hold">
                                          <p:stCondLst>
                                            <p:cond delay="0"/>
                                          </p:stCondLst>
                                        </p:cTn>
                                        <p:tgtEl>
                                          <p:spTgt spid="12327"/>
                                        </p:tgtEl>
                                        <p:attrNameLst>
                                          <p:attrName>style.visibility</p:attrName>
                                        </p:attrNameLst>
                                      </p:cBhvr>
                                      <p:to>
                                        <p:strVal val="visible"/>
                                      </p:to>
                                    </p:set>
                                    <p:anim calcmode="lin" valueType="num">
                                      <p:cBhvr additive="base">
                                        <p:cTn id="358" dur="250" fill="hold"/>
                                        <p:tgtEl>
                                          <p:spTgt spid="12327"/>
                                        </p:tgtEl>
                                        <p:attrNameLst>
                                          <p:attrName>ppt_x</p:attrName>
                                        </p:attrNameLst>
                                      </p:cBhvr>
                                      <p:tavLst>
                                        <p:tav tm="0">
                                          <p:val>
                                            <p:strVal val="#ppt_x"/>
                                          </p:val>
                                        </p:tav>
                                        <p:tav tm="100000">
                                          <p:val>
                                            <p:strVal val="#ppt_x"/>
                                          </p:val>
                                        </p:tav>
                                      </p:tavLst>
                                    </p:anim>
                                    <p:anim calcmode="lin" valueType="num">
                                      <p:cBhvr additive="base">
                                        <p:cTn id="359" dur="250" fill="hold"/>
                                        <p:tgtEl>
                                          <p:spTgt spid="12327"/>
                                        </p:tgtEl>
                                        <p:attrNameLst>
                                          <p:attrName>ppt_y</p:attrName>
                                        </p:attrNameLst>
                                      </p:cBhvr>
                                      <p:tavLst>
                                        <p:tav tm="0">
                                          <p:val>
                                            <p:strVal val="0-#ppt_h/2"/>
                                          </p:val>
                                        </p:tav>
                                        <p:tav tm="100000">
                                          <p:val>
                                            <p:strVal val="#ppt_y"/>
                                          </p:val>
                                        </p:tav>
                                      </p:tavLst>
                                    </p:anim>
                                  </p:childTnLst>
                                </p:cTn>
                              </p:par>
                            </p:childTnLst>
                          </p:cTn>
                        </p:par>
                        <p:par>
                          <p:cTn id="360" fill="hold" nodeType="afterGroup">
                            <p:stCondLst>
                              <p:cond delay="2250"/>
                            </p:stCondLst>
                            <p:childTnLst>
                              <p:par>
                                <p:cTn id="361" presetID="2" presetClass="entr" presetSubtype="3" fill="hold" nodeType="afterEffect">
                                  <p:stCondLst>
                                    <p:cond delay="0"/>
                                  </p:stCondLst>
                                  <p:childTnLst>
                                    <p:set>
                                      <p:cBhvr>
                                        <p:cTn id="362" dur="1" fill="hold">
                                          <p:stCondLst>
                                            <p:cond delay="0"/>
                                          </p:stCondLst>
                                        </p:cTn>
                                        <p:tgtEl>
                                          <p:spTgt spid="12328"/>
                                        </p:tgtEl>
                                        <p:attrNameLst>
                                          <p:attrName>style.visibility</p:attrName>
                                        </p:attrNameLst>
                                      </p:cBhvr>
                                      <p:to>
                                        <p:strVal val="visible"/>
                                      </p:to>
                                    </p:set>
                                    <p:anim calcmode="lin" valueType="num">
                                      <p:cBhvr additive="base">
                                        <p:cTn id="363" dur="250" fill="hold"/>
                                        <p:tgtEl>
                                          <p:spTgt spid="12328"/>
                                        </p:tgtEl>
                                        <p:attrNameLst>
                                          <p:attrName>ppt_x</p:attrName>
                                        </p:attrNameLst>
                                      </p:cBhvr>
                                      <p:tavLst>
                                        <p:tav tm="0">
                                          <p:val>
                                            <p:strVal val="1+#ppt_w/2"/>
                                          </p:val>
                                        </p:tav>
                                        <p:tav tm="100000">
                                          <p:val>
                                            <p:strVal val="#ppt_x"/>
                                          </p:val>
                                        </p:tav>
                                      </p:tavLst>
                                    </p:anim>
                                    <p:anim calcmode="lin" valueType="num">
                                      <p:cBhvr additive="base">
                                        <p:cTn id="364" dur="250" fill="hold"/>
                                        <p:tgtEl>
                                          <p:spTgt spid="12328"/>
                                        </p:tgtEl>
                                        <p:attrNameLst>
                                          <p:attrName>ppt_y</p:attrName>
                                        </p:attrNameLst>
                                      </p:cBhvr>
                                      <p:tavLst>
                                        <p:tav tm="0">
                                          <p:val>
                                            <p:strVal val="0-#ppt_h/2"/>
                                          </p:val>
                                        </p:tav>
                                        <p:tav tm="100000">
                                          <p:val>
                                            <p:strVal val="#ppt_y"/>
                                          </p:val>
                                        </p:tav>
                                      </p:tavLst>
                                    </p:anim>
                                  </p:childTnLst>
                                </p:cTn>
                              </p:par>
                              <p:par>
                                <p:cTn id="365" presetID="2" presetClass="entr" presetSubtype="3" fill="hold" nodeType="withEffect">
                                  <p:stCondLst>
                                    <p:cond delay="0"/>
                                  </p:stCondLst>
                                  <p:childTnLst>
                                    <p:set>
                                      <p:cBhvr>
                                        <p:cTn id="366" dur="1" fill="hold">
                                          <p:stCondLst>
                                            <p:cond delay="0"/>
                                          </p:stCondLst>
                                        </p:cTn>
                                        <p:tgtEl>
                                          <p:spTgt spid="12331"/>
                                        </p:tgtEl>
                                        <p:attrNameLst>
                                          <p:attrName>style.visibility</p:attrName>
                                        </p:attrNameLst>
                                      </p:cBhvr>
                                      <p:to>
                                        <p:strVal val="visible"/>
                                      </p:to>
                                    </p:set>
                                    <p:anim calcmode="lin" valueType="num">
                                      <p:cBhvr additive="base">
                                        <p:cTn id="367" dur="250" fill="hold"/>
                                        <p:tgtEl>
                                          <p:spTgt spid="12331"/>
                                        </p:tgtEl>
                                        <p:attrNameLst>
                                          <p:attrName>ppt_x</p:attrName>
                                        </p:attrNameLst>
                                      </p:cBhvr>
                                      <p:tavLst>
                                        <p:tav tm="0">
                                          <p:val>
                                            <p:strVal val="1+#ppt_w/2"/>
                                          </p:val>
                                        </p:tav>
                                        <p:tav tm="100000">
                                          <p:val>
                                            <p:strVal val="#ppt_x"/>
                                          </p:val>
                                        </p:tav>
                                      </p:tavLst>
                                    </p:anim>
                                    <p:anim calcmode="lin" valueType="num">
                                      <p:cBhvr additive="base">
                                        <p:cTn id="368" dur="250" fill="hold"/>
                                        <p:tgtEl>
                                          <p:spTgt spid="12331"/>
                                        </p:tgtEl>
                                        <p:attrNameLst>
                                          <p:attrName>ppt_y</p:attrName>
                                        </p:attrNameLst>
                                      </p:cBhvr>
                                      <p:tavLst>
                                        <p:tav tm="0">
                                          <p:val>
                                            <p:strVal val="0-#ppt_h/2"/>
                                          </p:val>
                                        </p:tav>
                                        <p:tav tm="100000">
                                          <p:val>
                                            <p:strVal val="#ppt_y"/>
                                          </p:val>
                                        </p:tav>
                                      </p:tavLst>
                                    </p:anim>
                                  </p:childTnLst>
                                </p:cTn>
                              </p:par>
                            </p:childTnLst>
                          </p:cTn>
                        </p:par>
                        <p:par>
                          <p:cTn id="369" fill="hold" nodeType="afterGroup">
                            <p:stCondLst>
                              <p:cond delay="2500"/>
                            </p:stCondLst>
                            <p:childTnLst>
                              <p:par>
                                <p:cTn id="370" presetID="2" presetClass="entr" presetSubtype="3" fill="hold" nodeType="afterEffect">
                                  <p:stCondLst>
                                    <p:cond delay="0"/>
                                  </p:stCondLst>
                                  <p:childTnLst>
                                    <p:set>
                                      <p:cBhvr>
                                        <p:cTn id="371" dur="1" fill="hold">
                                          <p:stCondLst>
                                            <p:cond delay="0"/>
                                          </p:stCondLst>
                                        </p:cTn>
                                        <p:tgtEl>
                                          <p:spTgt spid="12332"/>
                                        </p:tgtEl>
                                        <p:attrNameLst>
                                          <p:attrName>style.visibility</p:attrName>
                                        </p:attrNameLst>
                                      </p:cBhvr>
                                      <p:to>
                                        <p:strVal val="visible"/>
                                      </p:to>
                                    </p:set>
                                    <p:anim calcmode="lin" valueType="num">
                                      <p:cBhvr additive="base">
                                        <p:cTn id="372" dur="250" fill="hold"/>
                                        <p:tgtEl>
                                          <p:spTgt spid="12332"/>
                                        </p:tgtEl>
                                        <p:attrNameLst>
                                          <p:attrName>ppt_x</p:attrName>
                                        </p:attrNameLst>
                                      </p:cBhvr>
                                      <p:tavLst>
                                        <p:tav tm="0">
                                          <p:val>
                                            <p:strVal val="1+#ppt_w/2"/>
                                          </p:val>
                                        </p:tav>
                                        <p:tav tm="100000">
                                          <p:val>
                                            <p:strVal val="#ppt_x"/>
                                          </p:val>
                                        </p:tav>
                                      </p:tavLst>
                                    </p:anim>
                                    <p:anim calcmode="lin" valueType="num">
                                      <p:cBhvr additive="base">
                                        <p:cTn id="373" dur="250" fill="hold"/>
                                        <p:tgtEl>
                                          <p:spTgt spid="12332"/>
                                        </p:tgtEl>
                                        <p:attrNameLst>
                                          <p:attrName>ppt_y</p:attrName>
                                        </p:attrNameLst>
                                      </p:cBhvr>
                                      <p:tavLst>
                                        <p:tav tm="0">
                                          <p:val>
                                            <p:strVal val="0-#ppt_h/2"/>
                                          </p:val>
                                        </p:tav>
                                        <p:tav tm="100000">
                                          <p:val>
                                            <p:strVal val="#ppt_y"/>
                                          </p:val>
                                        </p:tav>
                                      </p:tavLst>
                                    </p:anim>
                                  </p:childTnLst>
                                </p:cTn>
                              </p:par>
                            </p:childTnLst>
                          </p:cTn>
                        </p:par>
                        <p:par>
                          <p:cTn id="374" fill="hold" nodeType="afterGroup">
                            <p:stCondLst>
                              <p:cond delay="2750"/>
                            </p:stCondLst>
                            <p:childTnLst>
                              <p:par>
                                <p:cTn id="375" presetID="2" presetClass="entr" presetSubtype="1" fill="hold" nodeType="afterEffect">
                                  <p:stCondLst>
                                    <p:cond delay="0"/>
                                  </p:stCondLst>
                                  <p:childTnLst>
                                    <p:set>
                                      <p:cBhvr>
                                        <p:cTn id="376" dur="1" fill="hold">
                                          <p:stCondLst>
                                            <p:cond delay="0"/>
                                          </p:stCondLst>
                                        </p:cTn>
                                        <p:tgtEl>
                                          <p:spTgt spid="12333"/>
                                        </p:tgtEl>
                                        <p:attrNameLst>
                                          <p:attrName>style.visibility</p:attrName>
                                        </p:attrNameLst>
                                      </p:cBhvr>
                                      <p:to>
                                        <p:strVal val="visible"/>
                                      </p:to>
                                    </p:set>
                                    <p:anim calcmode="lin" valueType="num">
                                      <p:cBhvr additive="base">
                                        <p:cTn id="377" dur="250" fill="hold"/>
                                        <p:tgtEl>
                                          <p:spTgt spid="12333"/>
                                        </p:tgtEl>
                                        <p:attrNameLst>
                                          <p:attrName>ppt_x</p:attrName>
                                        </p:attrNameLst>
                                      </p:cBhvr>
                                      <p:tavLst>
                                        <p:tav tm="0">
                                          <p:val>
                                            <p:strVal val="#ppt_x"/>
                                          </p:val>
                                        </p:tav>
                                        <p:tav tm="100000">
                                          <p:val>
                                            <p:strVal val="#ppt_x"/>
                                          </p:val>
                                        </p:tav>
                                      </p:tavLst>
                                    </p:anim>
                                    <p:anim calcmode="lin" valueType="num">
                                      <p:cBhvr additive="base">
                                        <p:cTn id="378" dur="250" fill="hold"/>
                                        <p:tgtEl>
                                          <p:spTgt spid="12333"/>
                                        </p:tgtEl>
                                        <p:attrNameLst>
                                          <p:attrName>ppt_y</p:attrName>
                                        </p:attrNameLst>
                                      </p:cBhvr>
                                      <p:tavLst>
                                        <p:tav tm="0">
                                          <p:val>
                                            <p:strVal val="0-#ppt_h/2"/>
                                          </p:val>
                                        </p:tav>
                                        <p:tav tm="100000">
                                          <p:val>
                                            <p:strVal val="#ppt_y"/>
                                          </p:val>
                                        </p:tav>
                                      </p:tavLst>
                                    </p:anim>
                                  </p:childTnLst>
                                </p:cTn>
                              </p:par>
                            </p:childTnLst>
                          </p:cTn>
                        </p:par>
                        <p:par>
                          <p:cTn id="379" fill="hold" nodeType="afterGroup">
                            <p:stCondLst>
                              <p:cond delay="3000"/>
                            </p:stCondLst>
                            <p:childTnLst>
                              <p:par>
                                <p:cTn id="380" presetID="2" presetClass="entr" presetSubtype="2" fill="hold" nodeType="afterEffect">
                                  <p:stCondLst>
                                    <p:cond delay="0"/>
                                  </p:stCondLst>
                                  <p:childTnLst>
                                    <p:set>
                                      <p:cBhvr>
                                        <p:cTn id="381" dur="1" fill="hold">
                                          <p:stCondLst>
                                            <p:cond delay="0"/>
                                          </p:stCondLst>
                                        </p:cTn>
                                        <p:tgtEl>
                                          <p:spTgt spid="12334"/>
                                        </p:tgtEl>
                                        <p:attrNameLst>
                                          <p:attrName>style.visibility</p:attrName>
                                        </p:attrNameLst>
                                      </p:cBhvr>
                                      <p:to>
                                        <p:strVal val="visible"/>
                                      </p:to>
                                    </p:set>
                                    <p:anim calcmode="lin" valueType="num">
                                      <p:cBhvr additive="base">
                                        <p:cTn id="382" dur="250" fill="hold"/>
                                        <p:tgtEl>
                                          <p:spTgt spid="12334"/>
                                        </p:tgtEl>
                                        <p:attrNameLst>
                                          <p:attrName>ppt_x</p:attrName>
                                        </p:attrNameLst>
                                      </p:cBhvr>
                                      <p:tavLst>
                                        <p:tav tm="0">
                                          <p:val>
                                            <p:strVal val="1+#ppt_w/2"/>
                                          </p:val>
                                        </p:tav>
                                        <p:tav tm="100000">
                                          <p:val>
                                            <p:strVal val="#ppt_x"/>
                                          </p:val>
                                        </p:tav>
                                      </p:tavLst>
                                    </p:anim>
                                    <p:anim calcmode="lin" valueType="num">
                                      <p:cBhvr additive="base">
                                        <p:cTn id="383" dur="250" fill="hold"/>
                                        <p:tgtEl>
                                          <p:spTgt spid="12334"/>
                                        </p:tgtEl>
                                        <p:attrNameLst>
                                          <p:attrName>ppt_y</p:attrName>
                                        </p:attrNameLst>
                                      </p:cBhvr>
                                      <p:tavLst>
                                        <p:tav tm="0">
                                          <p:val>
                                            <p:strVal val="#ppt_y"/>
                                          </p:val>
                                        </p:tav>
                                        <p:tav tm="100000">
                                          <p:val>
                                            <p:strVal val="#ppt_y"/>
                                          </p:val>
                                        </p:tav>
                                      </p:tavLst>
                                    </p:anim>
                                  </p:childTnLst>
                                </p:cTn>
                              </p:par>
                            </p:childTnLst>
                          </p:cTn>
                        </p:par>
                      </p:childTnLst>
                    </p:cTn>
                  </p:par>
                  <p:par>
                    <p:cTn id="384" fill="hold" nodeType="clickPar">
                      <p:stCondLst>
                        <p:cond delay="indefinite"/>
                      </p:stCondLst>
                      <p:childTnLst>
                        <p:par>
                          <p:cTn id="385" fill="hold" nodeType="withGroup">
                            <p:stCondLst>
                              <p:cond delay="0"/>
                            </p:stCondLst>
                            <p:childTnLst>
                              <p:par>
                                <p:cTn id="386" presetID="2" presetClass="entr" presetSubtype="2" fill="hold" nodeType="clickEffect">
                                  <p:stCondLst>
                                    <p:cond delay="0"/>
                                  </p:stCondLst>
                                  <p:childTnLst>
                                    <p:set>
                                      <p:cBhvr>
                                        <p:cTn id="387" dur="1" fill="hold">
                                          <p:stCondLst>
                                            <p:cond delay="0"/>
                                          </p:stCondLst>
                                        </p:cTn>
                                        <p:tgtEl>
                                          <p:spTgt spid="12335"/>
                                        </p:tgtEl>
                                        <p:attrNameLst>
                                          <p:attrName>style.visibility</p:attrName>
                                        </p:attrNameLst>
                                      </p:cBhvr>
                                      <p:to>
                                        <p:strVal val="visible"/>
                                      </p:to>
                                    </p:set>
                                    <p:anim calcmode="lin" valueType="num">
                                      <p:cBhvr additive="base">
                                        <p:cTn id="388" dur="250" fill="hold"/>
                                        <p:tgtEl>
                                          <p:spTgt spid="12335"/>
                                        </p:tgtEl>
                                        <p:attrNameLst>
                                          <p:attrName>ppt_x</p:attrName>
                                        </p:attrNameLst>
                                      </p:cBhvr>
                                      <p:tavLst>
                                        <p:tav tm="0">
                                          <p:val>
                                            <p:strVal val="1+#ppt_w/2"/>
                                          </p:val>
                                        </p:tav>
                                        <p:tav tm="100000">
                                          <p:val>
                                            <p:strVal val="#ppt_x"/>
                                          </p:val>
                                        </p:tav>
                                      </p:tavLst>
                                    </p:anim>
                                    <p:anim calcmode="lin" valueType="num">
                                      <p:cBhvr additive="base">
                                        <p:cTn id="389" dur="250" fill="hold"/>
                                        <p:tgtEl>
                                          <p:spTgt spid="12335"/>
                                        </p:tgtEl>
                                        <p:attrNameLst>
                                          <p:attrName>ppt_y</p:attrName>
                                        </p:attrNameLst>
                                      </p:cBhvr>
                                      <p:tavLst>
                                        <p:tav tm="0">
                                          <p:val>
                                            <p:strVal val="#ppt_y"/>
                                          </p:val>
                                        </p:tav>
                                        <p:tav tm="100000">
                                          <p:val>
                                            <p:strVal val="#ppt_y"/>
                                          </p:val>
                                        </p:tav>
                                      </p:tavLst>
                                    </p:anim>
                                  </p:childTnLst>
                                </p:cTn>
                              </p:par>
                            </p:childTnLst>
                          </p:cTn>
                        </p:par>
                        <p:par>
                          <p:cTn id="390" fill="hold" nodeType="afterGroup">
                            <p:stCondLst>
                              <p:cond delay="250"/>
                            </p:stCondLst>
                            <p:childTnLst>
                              <p:par>
                                <p:cTn id="391" presetID="2" presetClass="entr" presetSubtype="3" fill="hold" nodeType="afterEffect">
                                  <p:stCondLst>
                                    <p:cond delay="0"/>
                                  </p:stCondLst>
                                  <p:childTnLst>
                                    <p:set>
                                      <p:cBhvr>
                                        <p:cTn id="392" dur="1" fill="hold">
                                          <p:stCondLst>
                                            <p:cond delay="0"/>
                                          </p:stCondLst>
                                        </p:cTn>
                                        <p:tgtEl>
                                          <p:spTgt spid="12336"/>
                                        </p:tgtEl>
                                        <p:attrNameLst>
                                          <p:attrName>style.visibility</p:attrName>
                                        </p:attrNameLst>
                                      </p:cBhvr>
                                      <p:to>
                                        <p:strVal val="visible"/>
                                      </p:to>
                                    </p:set>
                                    <p:anim calcmode="lin" valueType="num">
                                      <p:cBhvr additive="base">
                                        <p:cTn id="393" dur="250" fill="hold"/>
                                        <p:tgtEl>
                                          <p:spTgt spid="12336"/>
                                        </p:tgtEl>
                                        <p:attrNameLst>
                                          <p:attrName>ppt_x</p:attrName>
                                        </p:attrNameLst>
                                      </p:cBhvr>
                                      <p:tavLst>
                                        <p:tav tm="0">
                                          <p:val>
                                            <p:strVal val="1+#ppt_w/2"/>
                                          </p:val>
                                        </p:tav>
                                        <p:tav tm="100000">
                                          <p:val>
                                            <p:strVal val="#ppt_x"/>
                                          </p:val>
                                        </p:tav>
                                      </p:tavLst>
                                    </p:anim>
                                    <p:anim calcmode="lin" valueType="num">
                                      <p:cBhvr additive="base">
                                        <p:cTn id="394" dur="250" fill="hold"/>
                                        <p:tgtEl>
                                          <p:spTgt spid="12336"/>
                                        </p:tgtEl>
                                        <p:attrNameLst>
                                          <p:attrName>ppt_y</p:attrName>
                                        </p:attrNameLst>
                                      </p:cBhvr>
                                      <p:tavLst>
                                        <p:tav tm="0">
                                          <p:val>
                                            <p:strVal val="0-#ppt_h/2"/>
                                          </p:val>
                                        </p:tav>
                                        <p:tav tm="100000">
                                          <p:val>
                                            <p:strVal val="#ppt_y"/>
                                          </p:val>
                                        </p:tav>
                                      </p:tavLst>
                                    </p:anim>
                                  </p:childTnLst>
                                </p:cTn>
                              </p:par>
                            </p:childTnLst>
                          </p:cTn>
                        </p:par>
                        <p:par>
                          <p:cTn id="395" fill="hold" nodeType="afterGroup">
                            <p:stCondLst>
                              <p:cond delay="500"/>
                            </p:stCondLst>
                            <p:childTnLst>
                              <p:par>
                                <p:cTn id="396" presetID="2" presetClass="entr" presetSubtype="2" fill="hold" nodeType="afterEffect">
                                  <p:stCondLst>
                                    <p:cond delay="0"/>
                                  </p:stCondLst>
                                  <p:childTnLst>
                                    <p:set>
                                      <p:cBhvr>
                                        <p:cTn id="397" dur="1" fill="hold">
                                          <p:stCondLst>
                                            <p:cond delay="0"/>
                                          </p:stCondLst>
                                        </p:cTn>
                                        <p:tgtEl>
                                          <p:spTgt spid="12337"/>
                                        </p:tgtEl>
                                        <p:attrNameLst>
                                          <p:attrName>style.visibility</p:attrName>
                                        </p:attrNameLst>
                                      </p:cBhvr>
                                      <p:to>
                                        <p:strVal val="visible"/>
                                      </p:to>
                                    </p:set>
                                    <p:anim calcmode="lin" valueType="num">
                                      <p:cBhvr additive="base">
                                        <p:cTn id="398" dur="250" fill="hold"/>
                                        <p:tgtEl>
                                          <p:spTgt spid="12337"/>
                                        </p:tgtEl>
                                        <p:attrNameLst>
                                          <p:attrName>ppt_x</p:attrName>
                                        </p:attrNameLst>
                                      </p:cBhvr>
                                      <p:tavLst>
                                        <p:tav tm="0">
                                          <p:val>
                                            <p:strVal val="1+#ppt_w/2"/>
                                          </p:val>
                                        </p:tav>
                                        <p:tav tm="100000">
                                          <p:val>
                                            <p:strVal val="#ppt_x"/>
                                          </p:val>
                                        </p:tav>
                                      </p:tavLst>
                                    </p:anim>
                                    <p:anim calcmode="lin" valueType="num">
                                      <p:cBhvr additive="base">
                                        <p:cTn id="399" dur="250" fill="hold"/>
                                        <p:tgtEl>
                                          <p:spTgt spid="12337"/>
                                        </p:tgtEl>
                                        <p:attrNameLst>
                                          <p:attrName>ppt_y</p:attrName>
                                        </p:attrNameLst>
                                      </p:cBhvr>
                                      <p:tavLst>
                                        <p:tav tm="0">
                                          <p:val>
                                            <p:strVal val="#ppt_y"/>
                                          </p:val>
                                        </p:tav>
                                        <p:tav tm="100000">
                                          <p:val>
                                            <p:strVal val="#ppt_y"/>
                                          </p:val>
                                        </p:tav>
                                      </p:tavLst>
                                    </p:anim>
                                  </p:childTnLst>
                                </p:cTn>
                              </p:par>
                            </p:childTnLst>
                          </p:cTn>
                        </p:par>
                        <p:par>
                          <p:cTn id="400" fill="hold" nodeType="afterGroup">
                            <p:stCondLst>
                              <p:cond delay="750"/>
                            </p:stCondLst>
                            <p:childTnLst>
                              <p:par>
                                <p:cTn id="401" presetID="2" presetClass="entr" presetSubtype="2" fill="hold" nodeType="afterEffect">
                                  <p:stCondLst>
                                    <p:cond delay="0"/>
                                  </p:stCondLst>
                                  <p:childTnLst>
                                    <p:set>
                                      <p:cBhvr>
                                        <p:cTn id="402" dur="1" fill="hold">
                                          <p:stCondLst>
                                            <p:cond delay="0"/>
                                          </p:stCondLst>
                                        </p:cTn>
                                        <p:tgtEl>
                                          <p:spTgt spid="12339"/>
                                        </p:tgtEl>
                                        <p:attrNameLst>
                                          <p:attrName>style.visibility</p:attrName>
                                        </p:attrNameLst>
                                      </p:cBhvr>
                                      <p:to>
                                        <p:strVal val="visible"/>
                                      </p:to>
                                    </p:set>
                                    <p:anim calcmode="lin" valueType="num">
                                      <p:cBhvr additive="base">
                                        <p:cTn id="403" dur="250" fill="hold"/>
                                        <p:tgtEl>
                                          <p:spTgt spid="12339"/>
                                        </p:tgtEl>
                                        <p:attrNameLst>
                                          <p:attrName>ppt_x</p:attrName>
                                        </p:attrNameLst>
                                      </p:cBhvr>
                                      <p:tavLst>
                                        <p:tav tm="0">
                                          <p:val>
                                            <p:strVal val="1+#ppt_w/2"/>
                                          </p:val>
                                        </p:tav>
                                        <p:tav tm="100000">
                                          <p:val>
                                            <p:strVal val="#ppt_x"/>
                                          </p:val>
                                        </p:tav>
                                      </p:tavLst>
                                    </p:anim>
                                    <p:anim calcmode="lin" valueType="num">
                                      <p:cBhvr additive="base">
                                        <p:cTn id="404" dur="250" fill="hold"/>
                                        <p:tgtEl>
                                          <p:spTgt spid="12339"/>
                                        </p:tgtEl>
                                        <p:attrNameLst>
                                          <p:attrName>ppt_y</p:attrName>
                                        </p:attrNameLst>
                                      </p:cBhvr>
                                      <p:tavLst>
                                        <p:tav tm="0">
                                          <p:val>
                                            <p:strVal val="#ppt_y"/>
                                          </p:val>
                                        </p:tav>
                                        <p:tav tm="100000">
                                          <p:val>
                                            <p:strVal val="#ppt_y"/>
                                          </p:val>
                                        </p:tav>
                                      </p:tavLst>
                                    </p:anim>
                                  </p:childTnLst>
                                </p:cTn>
                              </p:par>
                            </p:childTnLst>
                          </p:cTn>
                        </p:par>
                        <p:par>
                          <p:cTn id="405" fill="hold" nodeType="afterGroup">
                            <p:stCondLst>
                              <p:cond delay="1000"/>
                            </p:stCondLst>
                            <p:childTnLst>
                              <p:par>
                                <p:cTn id="406" presetID="2" presetClass="entr" presetSubtype="4" fill="hold" nodeType="afterEffect">
                                  <p:stCondLst>
                                    <p:cond delay="0"/>
                                  </p:stCondLst>
                                  <p:childTnLst>
                                    <p:set>
                                      <p:cBhvr>
                                        <p:cTn id="407" dur="1" fill="hold">
                                          <p:stCondLst>
                                            <p:cond delay="0"/>
                                          </p:stCondLst>
                                        </p:cTn>
                                        <p:tgtEl>
                                          <p:spTgt spid="12340"/>
                                        </p:tgtEl>
                                        <p:attrNameLst>
                                          <p:attrName>style.visibility</p:attrName>
                                        </p:attrNameLst>
                                      </p:cBhvr>
                                      <p:to>
                                        <p:strVal val="visible"/>
                                      </p:to>
                                    </p:set>
                                    <p:anim calcmode="lin" valueType="num">
                                      <p:cBhvr additive="base">
                                        <p:cTn id="408" dur="250" fill="hold"/>
                                        <p:tgtEl>
                                          <p:spTgt spid="12340"/>
                                        </p:tgtEl>
                                        <p:attrNameLst>
                                          <p:attrName>ppt_x</p:attrName>
                                        </p:attrNameLst>
                                      </p:cBhvr>
                                      <p:tavLst>
                                        <p:tav tm="0">
                                          <p:val>
                                            <p:strVal val="#ppt_x"/>
                                          </p:val>
                                        </p:tav>
                                        <p:tav tm="100000">
                                          <p:val>
                                            <p:strVal val="#ppt_x"/>
                                          </p:val>
                                        </p:tav>
                                      </p:tavLst>
                                    </p:anim>
                                    <p:anim calcmode="lin" valueType="num">
                                      <p:cBhvr additive="base">
                                        <p:cTn id="409" dur="250" fill="hold"/>
                                        <p:tgtEl>
                                          <p:spTgt spid="12340"/>
                                        </p:tgtEl>
                                        <p:attrNameLst>
                                          <p:attrName>ppt_y</p:attrName>
                                        </p:attrNameLst>
                                      </p:cBhvr>
                                      <p:tavLst>
                                        <p:tav tm="0">
                                          <p:val>
                                            <p:strVal val="1+#ppt_h/2"/>
                                          </p:val>
                                        </p:tav>
                                        <p:tav tm="100000">
                                          <p:val>
                                            <p:strVal val="#ppt_y"/>
                                          </p:val>
                                        </p:tav>
                                      </p:tavLst>
                                    </p:anim>
                                  </p:childTnLst>
                                </p:cTn>
                              </p:par>
                            </p:childTnLst>
                          </p:cTn>
                        </p:par>
                        <p:par>
                          <p:cTn id="410" fill="hold" nodeType="afterGroup">
                            <p:stCondLst>
                              <p:cond delay="1250"/>
                            </p:stCondLst>
                            <p:childTnLst>
                              <p:par>
                                <p:cTn id="411" presetID="2" presetClass="entr" presetSubtype="6" fill="hold" nodeType="afterEffect">
                                  <p:stCondLst>
                                    <p:cond delay="0"/>
                                  </p:stCondLst>
                                  <p:childTnLst>
                                    <p:set>
                                      <p:cBhvr>
                                        <p:cTn id="412" dur="1" fill="hold">
                                          <p:stCondLst>
                                            <p:cond delay="0"/>
                                          </p:stCondLst>
                                        </p:cTn>
                                        <p:tgtEl>
                                          <p:spTgt spid="12342"/>
                                        </p:tgtEl>
                                        <p:attrNameLst>
                                          <p:attrName>style.visibility</p:attrName>
                                        </p:attrNameLst>
                                      </p:cBhvr>
                                      <p:to>
                                        <p:strVal val="visible"/>
                                      </p:to>
                                    </p:set>
                                    <p:anim calcmode="lin" valueType="num">
                                      <p:cBhvr additive="base">
                                        <p:cTn id="413" dur="250" fill="hold"/>
                                        <p:tgtEl>
                                          <p:spTgt spid="12342"/>
                                        </p:tgtEl>
                                        <p:attrNameLst>
                                          <p:attrName>ppt_x</p:attrName>
                                        </p:attrNameLst>
                                      </p:cBhvr>
                                      <p:tavLst>
                                        <p:tav tm="0">
                                          <p:val>
                                            <p:strVal val="1+#ppt_w/2"/>
                                          </p:val>
                                        </p:tav>
                                        <p:tav tm="100000">
                                          <p:val>
                                            <p:strVal val="#ppt_x"/>
                                          </p:val>
                                        </p:tav>
                                      </p:tavLst>
                                    </p:anim>
                                    <p:anim calcmode="lin" valueType="num">
                                      <p:cBhvr additive="base">
                                        <p:cTn id="414" dur="250" fill="hold"/>
                                        <p:tgtEl>
                                          <p:spTgt spid="12342"/>
                                        </p:tgtEl>
                                        <p:attrNameLst>
                                          <p:attrName>ppt_y</p:attrName>
                                        </p:attrNameLst>
                                      </p:cBhvr>
                                      <p:tavLst>
                                        <p:tav tm="0">
                                          <p:val>
                                            <p:strVal val="1+#ppt_h/2"/>
                                          </p:val>
                                        </p:tav>
                                        <p:tav tm="100000">
                                          <p:val>
                                            <p:strVal val="#ppt_y"/>
                                          </p:val>
                                        </p:tav>
                                      </p:tavLst>
                                    </p:anim>
                                  </p:childTnLst>
                                </p:cTn>
                              </p:par>
                            </p:childTnLst>
                          </p:cTn>
                        </p:par>
                        <p:par>
                          <p:cTn id="415" fill="hold" nodeType="afterGroup">
                            <p:stCondLst>
                              <p:cond delay="1500"/>
                            </p:stCondLst>
                            <p:childTnLst>
                              <p:par>
                                <p:cTn id="416" presetID="2" presetClass="entr" presetSubtype="1" fill="hold" nodeType="afterEffect">
                                  <p:stCondLst>
                                    <p:cond delay="0"/>
                                  </p:stCondLst>
                                  <p:childTnLst>
                                    <p:set>
                                      <p:cBhvr>
                                        <p:cTn id="417" dur="1" fill="hold">
                                          <p:stCondLst>
                                            <p:cond delay="0"/>
                                          </p:stCondLst>
                                        </p:cTn>
                                        <p:tgtEl>
                                          <p:spTgt spid="12343"/>
                                        </p:tgtEl>
                                        <p:attrNameLst>
                                          <p:attrName>style.visibility</p:attrName>
                                        </p:attrNameLst>
                                      </p:cBhvr>
                                      <p:to>
                                        <p:strVal val="visible"/>
                                      </p:to>
                                    </p:set>
                                    <p:anim calcmode="lin" valueType="num">
                                      <p:cBhvr additive="base">
                                        <p:cTn id="418" dur="250" fill="hold"/>
                                        <p:tgtEl>
                                          <p:spTgt spid="12343"/>
                                        </p:tgtEl>
                                        <p:attrNameLst>
                                          <p:attrName>ppt_x</p:attrName>
                                        </p:attrNameLst>
                                      </p:cBhvr>
                                      <p:tavLst>
                                        <p:tav tm="0">
                                          <p:val>
                                            <p:strVal val="#ppt_x"/>
                                          </p:val>
                                        </p:tav>
                                        <p:tav tm="100000">
                                          <p:val>
                                            <p:strVal val="#ppt_x"/>
                                          </p:val>
                                        </p:tav>
                                      </p:tavLst>
                                    </p:anim>
                                    <p:anim calcmode="lin" valueType="num">
                                      <p:cBhvr additive="base">
                                        <p:cTn id="419" dur="250" fill="hold"/>
                                        <p:tgtEl>
                                          <p:spTgt spid="12343"/>
                                        </p:tgtEl>
                                        <p:attrNameLst>
                                          <p:attrName>ppt_y</p:attrName>
                                        </p:attrNameLst>
                                      </p:cBhvr>
                                      <p:tavLst>
                                        <p:tav tm="0">
                                          <p:val>
                                            <p:strVal val="0-#ppt_h/2"/>
                                          </p:val>
                                        </p:tav>
                                        <p:tav tm="100000">
                                          <p:val>
                                            <p:strVal val="#ppt_y"/>
                                          </p:val>
                                        </p:tav>
                                      </p:tavLst>
                                    </p:anim>
                                  </p:childTnLst>
                                </p:cTn>
                              </p:par>
                            </p:childTnLst>
                          </p:cTn>
                        </p:par>
                        <p:par>
                          <p:cTn id="420" fill="hold" nodeType="afterGroup">
                            <p:stCondLst>
                              <p:cond delay="1750"/>
                            </p:stCondLst>
                            <p:childTnLst>
                              <p:par>
                                <p:cTn id="421" presetID="2" presetClass="entr" presetSubtype="6" fill="hold" nodeType="afterEffect">
                                  <p:stCondLst>
                                    <p:cond delay="0"/>
                                  </p:stCondLst>
                                  <p:childTnLst>
                                    <p:set>
                                      <p:cBhvr>
                                        <p:cTn id="422" dur="1" fill="hold">
                                          <p:stCondLst>
                                            <p:cond delay="0"/>
                                          </p:stCondLst>
                                        </p:cTn>
                                        <p:tgtEl>
                                          <p:spTgt spid="12344"/>
                                        </p:tgtEl>
                                        <p:attrNameLst>
                                          <p:attrName>style.visibility</p:attrName>
                                        </p:attrNameLst>
                                      </p:cBhvr>
                                      <p:to>
                                        <p:strVal val="visible"/>
                                      </p:to>
                                    </p:set>
                                    <p:anim calcmode="lin" valueType="num">
                                      <p:cBhvr additive="base">
                                        <p:cTn id="423" dur="250" fill="hold"/>
                                        <p:tgtEl>
                                          <p:spTgt spid="12344"/>
                                        </p:tgtEl>
                                        <p:attrNameLst>
                                          <p:attrName>ppt_x</p:attrName>
                                        </p:attrNameLst>
                                      </p:cBhvr>
                                      <p:tavLst>
                                        <p:tav tm="0">
                                          <p:val>
                                            <p:strVal val="1+#ppt_w/2"/>
                                          </p:val>
                                        </p:tav>
                                        <p:tav tm="100000">
                                          <p:val>
                                            <p:strVal val="#ppt_x"/>
                                          </p:val>
                                        </p:tav>
                                      </p:tavLst>
                                    </p:anim>
                                    <p:anim calcmode="lin" valueType="num">
                                      <p:cBhvr additive="base">
                                        <p:cTn id="424" dur="250" fill="hold"/>
                                        <p:tgtEl>
                                          <p:spTgt spid="123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Minimaal</a:t>
            </a:r>
            <a:r>
              <a:rPr lang="en-US" dirty="0"/>
              <a:t> </a:t>
            </a:r>
            <a:r>
              <a:rPr lang="en-US" dirty="0" err="1"/>
              <a:t>nodig</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25087569"/>
              </p:ext>
            </p:extLst>
          </p:nvPr>
        </p:nvGraphicFramePr>
        <p:xfrm>
          <a:off x="457200" y="1417638"/>
          <a:ext cx="8229600" cy="20726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r>
                        <a:rPr lang="en-US" sz="2800" dirty="0" err="1"/>
                        <a:t>Astma</a:t>
                      </a:r>
                      <a:r>
                        <a:rPr lang="en-US" sz="2800" dirty="0"/>
                        <a:t> (NHG 2015)</a:t>
                      </a:r>
                      <a:endParaRPr lang="en-GB" sz="2800" dirty="0"/>
                    </a:p>
                  </a:txBody>
                  <a:tcPr/>
                </a:tc>
                <a:tc hMerge="1">
                  <a:txBody>
                    <a:bodyPr/>
                    <a:lstStyle/>
                    <a:p>
                      <a:endParaRPr lang="en-GB"/>
                    </a:p>
                  </a:txBody>
                  <a:tcPr/>
                </a:tc>
                <a:extLst>
                  <a:ext uri="{0D108BD9-81ED-4DB2-BD59-A6C34878D82A}">
                    <a16:rowId xmlns:a16="http://schemas.microsoft.com/office/drawing/2014/main" val="10000"/>
                  </a:ext>
                </a:extLst>
              </a:tr>
              <a:tr h="370840">
                <a:tc>
                  <a:txBody>
                    <a:bodyPr/>
                    <a:lstStyle/>
                    <a:p>
                      <a:r>
                        <a:rPr lang="en-US" sz="2800" dirty="0" err="1"/>
                        <a:t>Stap</a:t>
                      </a:r>
                      <a:r>
                        <a:rPr lang="en-US" sz="2800" dirty="0"/>
                        <a:t> 1</a:t>
                      </a:r>
                      <a:endParaRPr lang="en-GB" sz="2800" dirty="0"/>
                    </a:p>
                  </a:txBody>
                  <a:tcPr/>
                </a:tc>
                <a:tc>
                  <a:txBody>
                    <a:bodyPr/>
                    <a:lstStyle/>
                    <a:p>
                      <a:r>
                        <a:rPr lang="en-US" sz="2800" dirty="0"/>
                        <a:t>SABA </a:t>
                      </a:r>
                      <a:r>
                        <a:rPr lang="en-US" sz="2800" dirty="0" err="1"/>
                        <a:t>zn</a:t>
                      </a:r>
                      <a:endParaRPr lang="en-US" sz="2800" dirty="0"/>
                    </a:p>
                  </a:txBody>
                  <a:tcPr/>
                </a:tc>
                <a:extLst>
                  <a:ext uri="{0D108BD9-81ED-4DB2-BD59-A6C34878D82A}">
                    <a16:rowId xmlns:a16="http://schemas.microsoft.com/office/drawing/2014/main" val="10001"/>
                  </a:ext>
                </a:extLst>
              </a:tr>
              <a:tr h="370840">
                <a:tc>
                  <a:txBody>
                    <a:bodyPr/>
                    <a:lstStyle/>
                    <a:p>
                      <a:r>
                        <a:rPr lang="en-US" sz="2800" dirty="0" err="1"/>
                        <a:t>Stap</a:t>
                      </a:r>
                      <a:r>
                        <a:rPr lang="en-US" sz="2800" baseline="0" dirty="0"/>
                        <a:t> 2</a:t>
                      </a:r>
                      <a:endParaRPr lang="en-GB" sz="2800" dirty="0"/>
                    </a:p>
                  </a:txBody>
                  <a:tcPr/>
                </a:tc>
                <a:tc>
                  <a:txBody>
                    <a:bodyPr/>
                    <a:lstStyle/>
                    <a:p>
                      <a:r>
                        <a:rPr lang="en-US" sz="2800" dirty="0"/>
                        <a:t>ICS + SABA </a:t>
                      </a:r>
                      <a:r>
                        <a:rPr lang="en-US" sz="2800" dirty="0" err="1"/>
                        <a:t>zn</a:t>
                      </a:r>
                      <a:endParaRPr lang="en-GB" sz="2800" dirty="0"/>
                    </a:p>
                  </a:txBody>
                  <a:tcPr/>
                </a:tc>
                <a:extLst>
                  <a:ext uri="{0D108BD9-81ED-4DB2-BD59-A6C34878D82A}">
                    <a16:rowId xmlns:a16="http://schemas.microsoft.com/office/drawing/2014/main" val="10002"/>
                  </a:ext>
                </a:extLst>
              </a:tr>
              <a:tr h="370840">
                <a:tc>
                  <a:txBody>
                    <a:bodyPr/>
                    <a:lstStyle/>
                    <a:p>
                      <a:r>
                        <a:rPr lang="en-US" sz="2800" dirty="0" err="1"/>
                        <a:t>Stap</a:t>
                      </a:r>
                      <a:r>
                        <a:rPr lang="en-US" sz="2800" dirty="0"/>
                        <a:t> 3</a:t>
                      </a:r>
                      <a:endParaRPr lang="en-GB" sz="2800" dirty="0"/>
                    </a:p>
                  </a:txBody>
                  <a:tcPr/>
                </a:tc>
                <a:tc>
                  <a:txBody>
                    <a:bodyPr/>
                    <a:lstStyle/>
                    <a:p>
                      <a:r>
                        <a:rPr lang="en-US" sz="2800" dirty="0"/>
                        <a:t>ICS/LABA + SABA </a:t>
                      </a:r>
                      <a:r>
                        <a:rPr lang="en-US" sz="2800" dirty="0" err="1"/>
                        <a:t>zn</a:t>
                      </a:r>
                      <a:endParaRPr lang="en-GB" sz="2800" dirty="0"/>
                    </a:p>
                  </a:txBody>
                  <a:tcPr/>
                </a:tc>
                <a:extLst>
                  <a:ext uri="{0D108BD9-81ED-4DB2-BD59-A6C34878D82A}">
                    <a16:rowId xmlns:a16="http://schemas.microsoft.com/office/drawing/2014/main" val="10003"/>
                  </a:ext>
                </a:extLst>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3705055410"/>
              </p:ext>
            </p:extLst>
          </p:nvPr>
        </p:nvGraphicFramePr>
        <p:xfrm>
          <a:off x="457200" y="3573016"/>
          <a:ext cx="8229600" cy="30175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r>
                        <a:rPr lang="en-US" sz="2800" dirty="0"/>
                        <a:t>COPD (NHG 2015)</a:t>
                      </a:r>
                      <a:endParaRPr lang="en-GB" sz="2800" dirty="0"/>
                    </a:p>
                  </a:txBody>
                  <a:tcPr/>
                </a:tc>
                <a:tc hMerge="1">
                  <a:txBody>
                    <a:bodyPr/>
                    <a:lstStyle/>
                    <a:p>
                      <a:endParaRPr lang="en-GB"/>
                    </a:p>
                  </a:txBody>
                  <a:tcPr/>
                </a:tc>
                <a:extLst>
                  <a:ext uri="{0D108BD9-81ED-4DB2-BD59-A6C34878D82A}">
                    <a16:rowId xmlns:a16="http://schemas.microsoft.com/office/drawing/2014/main" val="10000"/>
                  </a:ext>
                </a:extLst>
              </a:tr>
              <a:tr h="370840">
                <a:tc>
                  <a:txBody>
                    <a:bodyPr/>
                    <a:lstStyle/>
                    <a:p>
                      <a:r>
                        <a:rPr lang="en-US" sz="2800" dirty="0" err="1"/>
                        <a:t>Stap</a:t>
                      </a:r>
                      <a:r>
                        <a:rPr lang="en-US" sz="2800" dirty="0"/>
                        <a:t> 1</a:t>
                      </a:r>
                      <a:endParaRPr lang="en-GB" sz="2800" dirty="0"/>
                    </a:p>
                  </a:txBody>
                  <a:tcPr/>
                </a:tc>
                <a:tc>
                  <a:txBody>
                    <a:bodyPr/>
                    <a:lstStyle/>
                    <a:p>
                      <a:r>
                        <a:rPr lang="en-US" sz="2800" dirty="0"/>
                        <a:t>SABA </a:t>
                      </a:r>
                      <a:r>
                        <a:rPr lang="en-US" sz="2800" dirty="0" err="1"/>
                        <a:t>en</a:t>
                      </a:r>
                      <a:r>
                        <a:rPr lang="en-US" sz="2800" dirty="0"/>
                        <a:t>/of</a:t>
                      </a:r>
                      <a:r>
                        <a:rPr lang="en-US" sz="2800" baseline="0" dirty="0"/>
                        <a:t> SAMA</a:t>
                      </a:r>
                      <a:endParaRPr lang="en-US" sz="2800" dirty="0"/>
                    </a:p>
                  </a:txBody>
                  <a:tcPr/>
                </a:tc>
                <a:extLst>
                  <a:ext uri="{0D108BD9-81ED-4DB2-BD59-A6C34878D82A}">
                    <a16:rowId xmlns:a16="http://schemas.microsoft.com/office/drawing/2014/main" val="10001"/>
                  </a:ext>
                </a:extLst>
              </a:tr>
              <a:tr h="370840">
                <a:tc>
                  <a:txBody>
                    <a:bodyPr/>
                    <a:lstStyle/>
                    <a:p>
                      <a:r>
                        <a:rPr lang="en-US" sz="2800" dirty="0" err="1"/>
                        <a:t>Stap</a:t>
                      </a:r>
                      <a:r>
                        <a:rPr lang="en-US" sz="2800" baseline="0" dirty="0"/>
                        <a:t> 2</a:t>
                      </a:r>
                      <a:endParaRPr lang="en-GB" sz="2800" dirty="0"/>
                    </a:p>
                  </a:txBody>
                  <a:tcPr/>
                </a:tc>
                <a:tc>
                  <a:txBody>
                    <a:bodyPr/>
                    <a:lstStyle/>
                    <a:p>
                      <a:r>
                        <a:rPr lang="en-US" sz="2800" dirty="0"/>
                        <a:t>LABA of LAMA</a:t>
                      </a:r>
                      <a:endParaRPr lang="en-GB" sz="2800" dirty="0"/>
                    </a:p>
                  </a:txBody>
                  <a:tcPr/>
                </a:tc>
                <a:extLst>
                  <a:ext uri="{0D108BD9-81ED-4DB2-BD59-A6C34878D82A}">
                    <a16:rowId xmlns:a16="http://schemas.microsoft.com/office/drawing/2014/main" val="10002"/>
                  </a:ext>
                </a:extLst>
              </a:tr>
              <a:tr h="370840">
                <a:tc>
                  <a:txBody>
                    <a:bodyPr/>
                    <a:lstStyle/>
                    <a:p>
                      <a:r>
                        <a:rPr lang="en-US" sz="2800" dirty="0" err="1"/>
                        <a:t>Stap</a:t>
                      </a:r>
                      <a:r>
                        <a:rPr lang="en-US" sz="2800" dirty="0"/>
                        <a:t> 3</a:t>
                      </a:r>
                      <a:endParaRPr lang="en-GB" sz="2800" dirty="0"/>
                    </a:p>
                  </a:txBody>
                  <a:tcPr/>
                </a:tc>
                <a:tc>
                  <a:txBody>
                    <a:bodyPr/>
                    <a:lstStyle/>
                    <a:p>
                      <a:r>
                        <a:rPr lang="en-US" sz="2800" dirty="0" err="1"/>
                        <a:t>Combinatie</a:t>
                      </a:r>
                      <a:r>
                        <a:rPr lang="en-US" sz="2800" dirty="0"/>
                        <a:t> LABA/LAMA of LABA/ICS</a:t>
                      </a:r>
                      <a:endParaRPr lang="en-GB" sz="2800" dirty="0"/>
                    </a:p>
                  </a:txBody>
                  <a:tcPr/>
                </a:tc>
                <a:extLst>
                  <a:ext uri="{0D108BD9-81ED-4DB2-BD59-A6C34878D82A}">
                    <a16:rowId xmlns:a16="http://schemas.microsoft.com/office/drawing/2014/main" val="10003"/>
                  </a:ext>
                </a:extLst>
              </a:tr>
              <a:tr h="370840">
                <a:tc>
                  <a:txBody>
                    <a:bodyPr/>
                    <a:lstStyle/>
                    <a:p>
                      <a:r>
                        <a:rPr lang="en-US" sz="2800" dirty="0" err="1"/>
                        <a:t>Stap</a:t>
                      </a:r>
                      <a:r>
                        <a:rPr lang="en-US" sz="2800" baseline="0" dirty="0"/>
                        <a:t> 4</a:t>
                      </a:r>
                      <a:endParaRPr lang="en-GB" sz="2800" dirty="0"/>
                    </a:p>
                  </a:txBody>
                  <a:tcPr/>
                </a:tc>
                <a:tc>
                  <a:txBody>
                    <a:bodyPr/>
                    <a:lstStyle/>
                    <a:p>
                      <a:r>
                        <a:rPr lang="en-US" sz="2800" dirty="0"/>
                        <a:t>ICS/LABA/LAMA</a:t>
                      </a:r>
                      <a:endParaRPr lang="en-GB" sz="28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54384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p>
        </p:txBody>
      </p:sp>
      <p:sp>
        <p:nvSpPr>
          <p:cNvPr id="3" name="Content Placeholder 2"/>
          <p:cNvSpPr>
            <a:spLocks noGrp="1"/>
          </p:cNvSpPr>
          <p:nvPr>
            <p:ph idx="1"/>
          </p:nvPr>
        </p:nvSpPr>
        <p:spPr/>
        <p:txBody>
          <a:bodyPr>
            <a:normAutofit/>
          </a:bodyPr>
          <a:lstStyle/>
          <a:p>
            <a:pPr marL="0" indent="0" algn="ctr">
              <a:buNone/>
            </a:pPr>
            <a:endParaRPr lang="en-US" sz="5400" dirty="0"/>
          </a:p>
          <a:p>
            <a:pPr marL="0" indent="0" algn="ctr">
              <a:buNone/>
            </a:pPr>
            <a:r>
              <a:rPr lang="en-US" sz="5400" dirty="0"/>
              <a:t>Hoe </a:t>
            </a:r>
            <a:r>
              <a:rPr lang="en-US" sz="5400" dirty="0" err="1"/>
              <a:t>kom</a:t>
            </a:r>
            <a:r>
              <a:rPr lang="en-US" sz="5400" dirty="0"/>
              <a:t> je tot </a:t>
            </a:r>
            <a:r>
              <a:rPr lang="en-US" sz="5400" dirty="0" err="1"/>
              <a:t>een</a:t>
            </a:r>
            <a:r>
              <a:rPr lang="en-US" sz="5400" dirty="0"/>
              <a:t> </a:t>
            </a:r>
            <a:r>
              <a:rPr lang="en-US" sz="5400" dirty="0" err="1"/>
              <a:t>keuze</a:t>
            </a:r>
            <a:r>
              <a:rPr lang="en-US" sz="5400" dirty="0"/>
              <a:t>?</a:t>
            </a:r>
            <a:endParaRPr lang="en-GB" sz="5400" dirty="0"/>
          </a:p>
        </p:txBody>
      </p:sp>
      <p:pic>
        <p:nvPicPr>
          <p:cNvPr id="4" name="Afbeelding 3"/>
          <p:cNvPicPr>
            <a:picLocks noChangeAspect="1"/>
          </p:cNvPicPr>
          <p:nvPr/>
        </p:nvPicPr>
        <p:blipFill>
          <a:blip r:embed="rId2"/>
          <a:stretch>
            <a:fillRect/>
          </a:stretch>
        </p:blipFill>
        <p:spPr>
          <a:xfrm>
            <a:off x="7020272" y="930439"/>
            <a:ext cx="1721123" cy="578480"/>
          </a:xfrm>
          <a:prstGeom prst="rect">
            <a:avLst/>
          </a:prstGeom>
        </p:spPr>
      </p:pic>
    </p:spTree>
    <p:extLst>
      <p:ext uri="{BB962C8B-B14F-4D97-AF65-F5344CB8AC3E}">
        <p14:creationId xmlns:p14="http://schemas.microsoft.com/office/powerpoint/2010/main" val="1025154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281" y="548680"/>
            <a:ext cx="8229600" cy="1143000"/>
          </a:xfrm>
        </p:spPr>
        <p:txBody>
          <a:bodyPr>
            <a:normAutofit fontScale="90000"/>
          </a:bodyPr>
          <a:lstStyle/>
          <a:p>
            <a:r>
              <a:rPr lang="en-US" dirty="0" err="1"/>
              <a:t>Er</a:t>
            </a:r>
            <a:r>
              <a:rPr lang="en-US" dirty="0"/>
              <a:t> is </a:t>
            </a:r>
            <a:r>
              <a:rPr lang="en-US" dirty="0" err="1"/>
              <a:t>wel</a:t>
            </a:r>
            <a:r>
              <a:rPr lang="en-US" dirty="0"/>
              <a:t> </a:t>
            </a:r>
            <a:r>
              <a:rPr lang="en-US" dirty="0" err="1"/>
              <a:t>verschil</a:t>
            </a:r>
            <a:r>
              <a:rPr lang="en-US" dirty="0"/>
              <a:t> in de </a:t>
            </a:r>
            <a:r>
              <a:rPr lang="en-US" dirty="0" err="1"/>
              <a:t>eigenschappen</a:t>
            </a:r>
            <a:r>
              <a:rPr lang="en-US" dirty="0"/>
              <a:t> van devices</a:t>
            </a:r>
            <a:br>
              <a:rPr lang="en-US" dirty="0"/>
            </a:br>
            <a:r>
              <a:rPr lang="en-US" dirty="0" err="1"/>
              <a:t>Keuze</a:t>
            </a:r>
            <a:r>
              <a:rPr lang="en-US" dirty="0"/>
              <a:t> (1)</a:t>
            </a:r>
            <a:endParaRPr lang="en-GB" dirty="0"/>
          </a:p>
        </p:txBody>
      </p:sp>
      <p:sp>
        <p:nvSpPr>
          <p:cNvPr id="3" name="Content Placeholder 2"/>
          <p:cNvSpPr>
            <a:spLocks noGrp="1"/>
          </p:cNvSpPr>
          <p:nvPr>
            <p:ph idx="1"/>
          </p:nvPr>
        </p:nvSpPr>
        <p:spPr>
          <a:xfrm>
            <a:off x="508000" y="2276370"/>
            <a:ext cx="8229600" cy="3448260"/>
          </a:xfrm>
        </p:spPr>
        <p:txBody>
          <a:bodyPr>
            <a:normAutofit/>
          </a:bodyPr>
          <a:lstStyle/>
          <a:p>
            <a:r>
              <a:rPr lang="en-US" dirty="0" err="1"/>
              <a:t>Normaal</a:t>
            </a:r>
            <a:r>
              <a:rPr lang="en-US" dirty="0"/>
              <a:t> </a:t>
            </a:r>
            <a:r>
              <a:rPr lang="en-US" dirty="0" err="1"/>
              <a:t>gesproken</a:t>
            </a:r>
            <a:r>
              <a:rPr lang="en-US" dirty="0"/>
              <a:t> </a:t>
            </a:r>
            <a:r>
              <a:rPr lang="en-US" dirty="0" err="1"/>
              <a:t>afweging</a:t>
            </a:r>
            <a:r>
              <a:rPr lang="en-US" dirty="0"/>
              <a:t>:</a:t>
            </a:r>
          </a:p>
          <a:p>
            <a:pPr lvl="1"/>
            <a:r>
              <a:rPr lang="en-US" dirty="0" err="1"/>
              <a:t>Effectiviteit</a:t>
            </a:r>
            <a:r>
              <a:rPr lang="en-US" dirty="0"/>
              <a:t> vs </a:t>
            </a:r>
            <a:r>
              <a:rPr lang="en-US" dirty="0" err="1"/>
              <a:t>bijwerkingen</a:t>
            </a:r>
            <a:endParaRPr lang="en-US" dirty="0"/>
          </a:p>
          <a:p>
            <a:pPr lvl="1"/>
            <a:r>
              <a:rPr lang="en-US" dirty="0" err="1"/>
              <a:t>Eventueel</a:t>
            </a:r>
            <a:r>
              <a:rPr lang="en-US" dirty="0"/>
              <a:t> </a:t>
            </a:r>
            <a:r>
              <a:rPr lang="en-US" dirty="0" err="1"/>
              <a:t>gevolgd</a:t>
            </a:r>
            <a:r>
              <a:rPr lang="en-US" dirty="0"/>
              <a:t> door </a:t>
            </a:r>
            <a:r>
              <a:rPr lang="en-US" dirty="0" err="1"/>
              <a:t>kosten</a:t>
            </a:r>
            <a:endParaRPr lang="en-US" dirty="0"/>
          </a:p>
          <a:p>
            <a:pPr lvl="1"/>
            <a:endParaRPr lang="en-US" dirty="0"/>
          </a:p>
          <a:p>
            <a:pPr lvl="1"/>
            <a:r>
              <a:rPr lang="en-US" dirty="0" err="1"/>
              <a:t>Echter</a:t>
            </a:r>
            <a:r>
              <a:rPr lang="en-US" dirty="0"/>
              <a:t> </a:t>
            </a:r>
            <a:r>
              <a:rPr lang="en-US" dirty="0" err="1"/>
              <a:t>beide</a:t>
            </a:r>
            <a:r>
              <a:rPr lang="en-US" dirty="0"/>
              <a:t> </a:t>
            </a:r>
            <a:r>
              <a:rPr lang="en-US" dirty="0" err="1"/>
              <a:t>geen</a:t>
            </a:r>
            <a:r>
              <a:rPr lang="en-US" dirty="0"/>
              <a:t> </a:t>
            </a:r>
            <a:r>
              <a:rPr lang="en-US" dirty="0" err="1"/>
              <a:t>significante</a:t>
            </a:r>
            <a:r>
              <a:rPr lang="en-US" dirty="0"/>
              <a:t> </a:t>
            </a:r>
            <a:r>
              <a:rPr lang="en-US" dirty="0" err="1"/>
              <a:t>verschillen</a:t>
            </a:r>
            <a:endParaRPr lang="en-US" dirty="0"/>
          </a:p>
          <a:p>
            <a:endParaRPr lang="en-US" dirty="0"/>
          </a:p>
          <a:p>
            <a:pPr lvl="1"/>
            <a:endParaRPr lang="en-GB" dirty="0"/>
          </a:p>
        </p:txBody>
      </p:sp>
      <p:pic>
        <p:nvPicPr>
          <p:cNvPr id="4" name="Afbeelding 3"/>
          <p:cNvPicPr>
            <a:picLocks noChangeAspect="1"/>
          </p:cNvPicPr>
          <p:nvPr/>
        </p:nvPicPr>
        <p:blipFill>
          <a:blip r:embed="rId2"/>
          <a:stretch>
            <a:fillRect/>
          </a:stretch>
        </p:blipFill>
        <p:spPr>
          <a:xfrm>
            <a:off x="7234012" y="1001977"/>
            <a:ext cx="1721123" cy="578480"/>
          </a:xfrm>
          <a:prstGeom prst="rect">
            <a:avLst/>
          </a:prstGeom>
        </p:spPr>
      </p:pic>
    </p:spTree>
    <p:extLst>
      <p:ext uri="{BB962C8B-B14F-4D97-AF65-F5344CB8AC3E}">
        <p14:creationId xmlns:p14="http://schemas.microsoft.com/office/powerpoint/2010/main" val="277555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A2A5A5-EF57-4AE1-B99C-BD4ACB6004A6}"/>
              </a:ext>
            </a:extLst>
          </p:cNvPr>
          <p:cNvSpPr>
            <a:spLocks noGrp="1"/>
          </p:cNvSpPr>
          <p:nvPr>
            <p:ph type="title"/>
          </p:nvPr>
        </p:nvSpPr>
        <p:spPr/>
        <p:txBody>
          <a:bodyPr>
            <a:normAutofit fontScale="90000"/>
          </a:bodyPr>
          <a:lstStyle/>
          <a:p>
            <a:r>
              <a:rPr lang="nl-NL" dirty="0"/>
              <a:t>Data verzameling voor FTO Formularium</a:t>
            </a:r>
          </a:p>
        </p:txBody>
      </p:sp>
      <p:sp>
        <p:nvSpPr>
          <p:cNvPr id="3" name="Tijdelijke aanduiding voor inhoud 2">
            <a:extLst>
              <a:ext uri="{FF2B5EF4-FFF2-40B4-BE49-F238E27FC236}">
                <a16:creationId xmlns:a16="http://schemas.microsoft.com/office/drawing/2014/main" id="{2393EC30-B119-4B2F-9D95-6F5453A2CE39}"/>
              </a:ext>
            </a:extLst>
          </p:cNvPr>
          <p:cNvSpPr>
            <a:spLocks noGrp="1"/>
          </p:cNvSpPr>
          <p:nvPr>
            <p:ph idx="1"/>
          </p:nvPr>
        </p:nvSpPr>
        <p:spPr>
          <a:xfrm>
            <a:off x="457200" y="1600200"/>
            <a:ext cx="8229600" cy="5257800"/>
          </a:xfrm>
        </p:spPr>
        <p:txBody>
          <a:bodyPr>
            <a:normAutofit fontScale="40000" lnSpcReduction="20000"/>
          </a:bodyPr>
          <a:lstStyle/>
          <a:p>
            <a:pPr lvl="0">
              <a:buFontTx/>
              <a:buChar char="-"/>
            </a:pPr>
            <a:r>
              <a:rPr lang="nl-NL" sz="6000" dirty="0"/>
              <a:t>Via AIS: via Q-module, is niet eenvoudig en erg bewerkelijk</a:t>
            </a:r>
            <a:r>
              <a:rPr lang="nl-NL" sz="6000" dirty="0" smtClean="0"/>
              <a:t>.</a:t>
            </a:r>
          </a:p>
          <a:p>
            <a:pPr lvl="1">
              <a:buFont typeface="Arial" panose="020B0604020202020204" pitchFamily="34" charset="0"/>
              <a:buChar char="•"/>
            </a:pPr>
            <a:r>
              <a:rPr lang="nl-NL" sz="5000" dirty="0"/>
              <a:t>Criterium: keuze volgens Formularium gemist en welke volgens Formularium gekozen</a:t>
            </a:r>
          </a:p>
          <a:p>
            <a:pPr marL="712788" lvl="8" indent="-274638"/>
            <a:r>
              <a:rPr lang="nl-NL" sz="5000" dirty="0"/>
              <a:t>Invoer: alle </a:t>
            </a:r>
            <a:r>
              <a:rPr lang="nl-NL" sz="5000" dirty="0" err="1"/>
              <a:t>devices</a:t>
            </a:r>
            <a:r>
              <a:rPr lang="nl-NL" sz="5000" dirty="0"/>
              <a:t> selecteren en sterktes: deze tegen Formularium afzetten</a:t>
            </a:r>
          </a:p>
          <a:p>
            <a:pPr>
              <a:buFontTx/>
              <a:buChar char="-"/>
            </a:pPr>
            <a:r>
              <a:rPr lang="nl-NL" sz="5100" dirty="0" smtClean="0"/>
              <a:t>Via </a:t>
            </a:r>
            <a:r>
              <a:rPr lang="nl-NL" sz="5100" dirty="0"/>
              <a:t>Z&amp;Z: ZZ heeft een extractie gemaakt met de </a:t>
            </a:r>
            <a:r>
              <a:rPr lang="nl-NL" sz="5100" dirty="0" err="1"/>
              <a:t>adherentie</a:t>
            </a:r>
            <a:r>
              <a:rPr lang="nl-NL" sz="5100" dirty="0"/>
              <a:t> aan het Formularium. Erg handig, maar dan heb je alleen de </a:t>
            </a:r>
            <a:r>
              <a:rPr lang="nl-NL" sz="5100" dirty="0" err="1" smtClean="0"/>
              <a:t>patienten</a:t>
            </a:r>
            <a:r>
              <a:rPr lang="nl-NL" sz="5100" dirty="0" smtClean="0"/>
              <a:t>, </a:t>
            </a:r>
            <a:r>
              <a:rPr lang="nl-NL" sz="5100" dirty="0"/>
              <a:t>die verzekerd zijn bij </a:t>
            </a:r>
            <a:r>
              <a:rPr lang="nl-NL" sz="5100" dirty="0" smtClean="0"/>
              <a:t>Z&amp;Z. </a:t>
            </a:r>
            <a:r>
              <a:rPr lang="nl-NL" sz="5100" dirty="0"/>
              <a:t>De cijfers van je FTO kan je opvragen via Vincent Thio, </a:t>
            </a:r>
            <a:r>
              <a:rPr lang="nl-NL" sz="5100" dirty="0">
                <a:hlinkClick r:id="rId3"/>
              </a:rPr>
              <a:t>Vincent.Thio@zorgenzekerheid.nl</a:t>
            </a:r>
            <a:r>
              <a:rPr lang="nl-NL" sz="5100" dirty="0"/>
              <a:t>. Geef door om welke apotheken het gaat in je FTO</a:t>
            </a:r>
            <a:r>
              <a:rPr lang="nl-NL" sz="5100" dirty="0" smtClean="0"/>
              <a:t>.</a:t>
            </a:r>
            <a:endParaRPr lang="nl-NL" sz="5100" dirty="0"/>
          </a:p>
          <a:p>
            <a:pPr>
              <a:buFontTx/>
              <a:buChar char="-"/>
            </a:pPr>
            <a:r>
              <a:rPr lang="nl-NL" sz="6000" dirty="0"/>
              <a:t>Via SFK: </a:t>
            </a:r>
            <a:r>
              <a:rPr lang="nl-NL" sz="6000" b="1" dirty="0" err="1"/>
              <a:t>Praktijkondersteunend</a:t>
            </a:r>
            <a:r>
              <a:rPr lang="nl-NL" sz="6000" b="1" dirty="0"/>
              <a:t> Programma Astma/COPD</a:t>
            </a:r>
            <a:endParaRPr lang="nl-NL" sz="6000" dirty="0"/>
          </a:p>
          <a:p>
            <a:pPr lvl="1">
              <a:buFont typeface="Arial" panose="020B0604020202020204" pitchFamily="34" charset="0"/>
              <a:buChar char="•"/>
            </a:pPr>
            <a:r>
              <a:rPr lang="nl-NL" sz="4500" dirty="0"/>
              <a:t>Hoeveel patiënten met astma/COPD zijn er en hoe worden ze </a:t>
            </a:r>
            <a:r>
              <a:rPr lang="nl-NL" sz="4500" dirty="0">
                <a:hlinkClick r:id="rId4"/>
              </a:rPr>
              <a:t>behandeld</a:t>
            </a:r>
            <a:r>
              <a:rPr lang="nl-NL" sz="4500" dirty="0"/>
              <a:t>?</a:t>
            </a:r>
          </a:p>
          <a:p>
            <a:pPr lvl="1">
              <a:buFont typeface="Arial" panose="020B0604020202020204" pitchFamily="34" charset="0"/>
              <a:buChar char="•"/>
            </a:pPr>
            <a:r>
              <a:rPr lang="nl-NL" sz="4500" dirty="0"/>
              <a:t>Welke astma/COPD medicatie </a:t>
            </a:r>
            <a:r>
              <a:rPr lang="nl-NL" sz="4500" dirty="0">
                <a:hlinkClick r:id="rId5"/>
              </a:rPr>
              <a:t>kiest de huisarts</a:t>
            </a:r>
            <a:r>
              <a:rPr lang="nl-NL" sz="4500" dirty="0"/>
              <a:t>?</a:t>
            </a:r>
          </a:p>
          <a:p>
            <a:pPr lvl="1">
              <a:buFont typeface="Arial" panose="020B0604020202020204" pitchFamily="34" charset="0"/>
              <a:buChar char="•"/>
            </a:pPr>
            <a:r>
              <a:rPr lang="nl-NL" sz="4500" dirty="0"/>
              <a:t>Welke patiënten met astma/COPD worden behandeld met </a:t>
            </a:r>
            <a:r>
              <a:rPr lang="nl-NL" sz="4500" dirty="0">
                <a:hlinkClick r:id="rId6"/>
              </a:rPr>
              <a:t>minder geschikte medicatie</a:t>
            </a:r>
            <a:r>
              <a:rPr lang="nl-NL" sz="4500" dirty="0"/>
              <a:t>?</a:t>
            </a:r>
          </a:p>
          <a:p>
            <a:pPr lvl="1">
              <a:buFont typeface="Arial" panose="020B0604020202020204" pitchFamily="34" charset="0"/>
              <a:buChar char="•"/>
            </a:pPr>
            <a:r>
              <a:rPr lang="nl-NL" sz="4500" dirty="0"/>
              <a:t>Welke patiënten met astma/COPD hebben extra aandacht nodig bij hun </a:t>
            </a:r>
            <a:r>
              <a:rPr lang="nl-NL" sz="4500" dirty="0">
                <a:hlinkClick r:id="rId7"/>
              </a:rPr>
              <a:t>inhalatietherapie</a:t>
            </a:r>
            <a:r>
              <a:rPr lang="nl-NL" sz="4500" dirty="0"/>
              <a:t>?</a:t>
            </a:r>
          </a:p>
          <a:p>
            <a:pPr lvl="1">
              <a:buFont typeface="Arial" panose="020B0604020202020204" pitchFamily="34" charset="0"/>
              <a:buChar char="•"/>
            </a:pPr>
            <a:r>
              <a:rPr lang="nl-NL" sz="4500" dirty="0"/>
              <a:t>Welke patiënten met astma/COPD zijn in het gebruik van hun astma/COPD medicatie </a:t>
            </a:r>
            <a:r>
              <a:rPr lang="nl-NL" sz="4500" dirty="0">
                <a:hlinkClick r:id="rId8"/>
              </a:rPr>
              <a:t>niet therapietrouw</a:t>
            </a:r>
            <a:r>
              <a:rPr lang="nl-NL" sz="4500" dirty="0"/>
              <a:t>?</a:t>
            </a:r>
          </a:p>
          <a:p>
            <a:endParaRPr lang="nl-NL" sz="3300" dirty="0"/>
          </a:p>
        </p:txBody>
      </p:sp>
    </p:spTree>
    <p:extLst>
      <p:ext uri="{BB962C8B-B14F-4D97-AF65-F5344CB8AC3E}">
        <p14:creationId xmlns:p14="http://schemas.microsoft.com/office/powerpoint/2010/main" val="2081579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 </a:t>
            </a:r>
          </a:p>
        </p:txBody>
      </p:sp>
      <p:sp>
        <p:nvSpPr>
          <p:cNvPr id="3" name="Content Placeholder 2"/>
          <p:cNvSpPr>
            <a:spLocks noGrp="1"/>
          </p:cNvSpPr>
          <p:nvPr>
            <p:ph idx="1"/>
          </p:nvPr>
        </p:nvSpPr>
        <p:spPr>
          <a:xfrm>
            <a:off x="508000" y="1592687"/>
            <a:ext cx="8229600" cy="960600"/>
          </a:xfrm>
        </p:spPr>
        <p:txBody>
          <a:bodyPr>
            <a:normAutofit/>
          </a:bodyPr>
          <a:lstStyle/>
          <a:p>
            <a:pPr marL="457200" lvl="1" indent="0">
              <a:buNone/>
            </a:pPr>
            <a:r>
              <a:rPr lang="en-US" dirty="0"/>
              <a:t>NHG-standard 2015, </a:t>
            </a:r>
            <a:r>
              <a:rPr lang="en-US" dirty="0" err="1"/>
              <a:t>voorkeur</a:t>
            </a:r>
            <a:r>
              <a:rPr lang="en-US" dirty="0"/>
              <a:t> </a:t>
            </a:r>
            <a:r>
              <a:rPr lang="en-US" dirty="0" err="1"/>
              <a:t>voor</a:t>
            </a:r>
            <a:r>
              <a:rPr lang="en-US" dirty="0"/>
              <a:t>:</a:t>
            </a:r>
          </a:p>
        </p:txBody>
      </p:sp>
      <p:sp>
        <p:nvSpPr>
          <p:cNvPr id="4" name="TextBox 3">
            <a:extLst>
              <a:ext uri="{FF2B5EF4-FFF2-40B4-BE49-F238E27FC236}">
                <a16:creationId xmlns:a16="http://schemas.microsoft.com/office/drawing/2014/main" id="{640A2B00-E83D-42C8-B4D7-4A4E1ECC7041}"/>
              </a:ext>
            </a:extLst>
          </p:cNvPr>
          <p:cNvSpPr txBox="1"/>
          <p:nvPr/>
        </p:nvSpPr>
        <p:spPr>
          <a:xfrm>
            <a:off x="508000" y="2390468"/>
            <a:ext cx="8636000" cy="2523768"/>
          </a:xfrm>
          <a:prstGeom prst="rect">
            <a:avLst/>
          </a:prstGeom>
          <a:noFill/>
        </p:spPr>
        <p:txBody>
          <a:bodyPr wrap="square" rtlCol="0">
            <a:spAutoFit/>
          </a:bodyPr>
          <a:lstStyle/>
          <a:p>
            <a:pPr lvl="1"/>
            <a:r>
              <a:rPr lang="en-US" sz="2800" dirty="0"/>
              <a:t>- </a:t>
            </a:r>
            <a:r>
              <a:rPr lang="en-US" sz="2800" dirty="0" err="1"/>
              <a:t>Uniformiteit</a:t>
            </a:r>
            <a:r>
              <a:rPr lang="en-US" sz="2800" dirty="0"/>
              <a:t> in device over </a:t>
            </a:r>
            <a:r>
              <a:rPr lang="en-US" sz="2800" dirty="0" err="1"/>
              <a:t>verschillende</a:t>
            </a:r>
            <a:r>
              <a:rPr lang="en-US" sz="2800" dirty="0"/>
              <a:t> </a:t>
            </a:r>
            <a:r>
              <a:rPr lang="en-US" sz="2800" dirty="0" err="1"/>
              <a:t>stappen</a:t>
            </a:r>
            <a:endParaRPr lang="en-US" sz="2800" dirty="0"/>
          </a:p>
          <a:p>
            <a:pPr lvl="1"/>
            <a:endParaRPr lang="en-US" sz="2800" dirty="0"/>
          </a:p>
          <a:p>
            <a:pPr lvl="1"/>
            <a:r>
              <a:rPr lang="en-US" sz="2800" dirty="0"/>
              <a:t>- Inhalator met </a:t>
            </a:r>
            <a:r>
              <a:rPr lang="en-US" sz="2800" dirty="0" err="1"/>
              <a:t>dosisteller</a:t>
            </a:r>
            <a:endParaRPr lang="en-US" sz="2800" dirty="0"/>
          </a:p>
          <a:p>
            <a:pPr lvl="1"/>
            <a:endParaRPr lang="en-US" sz="2800" dirty="0"/>
          </a:p>
          <a:p>
            <a:pPr lvl="1"/>
            <a:r>
              <a:rPr lang="en-US" sz="2800" dirty="0"/>
              <a:t>- </a:t>
            </a:r>
            <a:r>
              <a:rPr lang="en-US" sz="2800" dirty="0" err="1"/>
              <a:t>Liever</a:t>
            </a:r>
            <a:r>
              <a:rPr lang="en-US" sz="2800" dirty="0"/>
              <a:t> multidose </a:t>
            </a:r>
            <a:r>
              <a:rPr lang="en-US" sz="2800" dirty="0" err="1"/>
              <a:t>dan</a:t>
            </a:r>
            <a:r>
              <a:rPr lang="en-US" sz="2800" dirty="0"/>
              <a:t> </a:t>
            </a:r>
            <a:r>
              <a:rPr lang="en-US" sz="2800" dirty="0" err="1"/>
              <a:t>singledose</a:t>
            </a:r>
            <a:endParaRPr lang="en-US" sz="2800" dirty="0"/>
          </a:p>
          <a:p>
            <a:endParaRPr lang="nl-NL" dirty="0"/>
          </a:p>
        </p:txBody>
      </p:sp>
      <p:pic>
        <p:nvPicPr>
          <p:cNvPr id="5" name="Afbeelding 4"/>
          <p:cNvPicPr>
            <a:picLocks noChangeAspect="1"/>
          </p:cNvPicPr>
          <p:nvPr/>
        </p:nvPicPr>
        <p:blipFill>
          <a:blip r:embed="rId3"/>
          <a:stretch>
            <a:fillRect/>
          </a:stretch>
        </p:blipFill>
        <p:spPr>
          <a:xfrm>
            <a:off x="7234012" y="1001977"/>
            <a:ext cx="1721123" cy="578480"/>
          </a:xfrm>
          <a:prstGeom prst="rect">
            <a:avLst/>
          </a:prstGeom>
        </p:spPr>
      </p:pic>
    </p:spTree>
    <p:extLst>
      <p:ext uri="{BB962C8B-B14F-4D97-AF65-F5344CB8AC3E}">
        <p14:creationId xmlns:p14="http://schemas.microsoft.com/office/powerpoint/2010/main" val="216094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Keuze</a:t>
            </a:r>
            <a:r>
              <a:rPr lang="en-US" dirty="0"/>
              <a:t> (2)</a:t>
            </a:r>
            <a:endParaRPr lang="en-GB" dirty="0"/>
          </a:p>
        </p:txBody>
      </p:sp>
      <p:sp>
        <p:nvSpPr>
          <p:cNvPr id="3" name="Content Placeholder 2"/>
          <p:cNvSpPr>
            <a:spLocks noGrp="1"/>
          </p:cNvSpPr>
          <p:nvPr>
            <p:ph idx="1"/>
          </p:nvPr>
        </p:nvSpPr>
        <p:spPr/>
        <p:txBody>
          <a:bodyPr>
            <a:normAutofit/>
          </a:bodyPr>
          <a:lstStyle/>
          <a:p>
            <a:r>
              <a:rPr lang="en-US" sz="2800" dirty="0" err="1"/>
              <a:t>Als</a:t>
            </a:r>
            <a:r>
              <a:rPr lang="en-US" sz="2800" dirty="0"/>
              <a:t> </a:t>
            </a:r>
            <a:r>
              <a:rPr lang="en-US" sz="2800" dirty="0" err="1"/>
              <a:t>extraatje</a:t>
            </a:r>
            <a:r>
              <a:rPr lang="en-US" sz="2800" dirty="0"/>
              <a:t>:</a:t>
            </a:r>
          </a:p>
          <a:p>
            <a:r>
              <a:rPr lang="en-US" sz="2800" dirty="0" err="1"/>
              <a:t>Houdt</a:t>
            </a:r>
            <a:r>
              <a:rPr lang="en-US" sz="2800" dirty="0"/>
              <a:t> </a:t>
            </a:r>
            <a:r>
              <a:rPr lang="en-US" sz="2800" dirty="0" err="1"/>
              <a:t>ook</a:t>
            </a:r>
            <a:r>
              <a:rPr lang="en-US" sz="2800" dirty="0"/>
              <a:t> </a:t>
            </a:r>
            <a:r>
              <a:rPr lang="en-US" sz="2800" dirty="0" err="1"/>
              <a:t>rekening</a:t>
            </a:r>
            <a:r>
              <a:rPr lang="en-US" sz="2800" dirty="0"/>
              <a:t> met de </a:t>
            </a:r>
            <a:r>
              <a:rPr lang="en-US" sz="2800" dirty="0" err="1"/>
              <a:t>voorkeur</a:t>
            </a:r>
            <a:r>
              <a:rPr lang="en-US" sz="2800" dirty="0"/>
              <a:t>, </a:t>
            </a:r>
            <a:r>
              <a:rPr lang="en-US" sz="2800" dirty="0" err="1"/>
              <a:t>vaardigheden</a:t>
            </a:r>
            <a:r>
              <a:rPr lang="en-US" sz="2800" dirty="0"/>
              <a:t>, </a:t>
            </a:r>
            <a:r>
              <a:rPr lang="en-US" sz="2800" dirty="0" err="1"/>
              <a:t>levensstijl</a:t>
            </a:r>
            <a:r>
              <a:rPr lang="en-US" sz="2800" dirty="0"/>
              <a:t> </a:t>
            </a:r>
            <a:r>
              <a:rPr lang="en-US" sz="2800" dirty="0" err="1"/>
              <a:t>en</a:t>
            </a:r>
            <a:r>
              <a:rPr lang="en-US" sz="2800" dirty="0"/>
              <a:t> </a:t>
            </a:r>
            <a:r>
              <a:rPr lang="en-US" sz="2800" dirty="0" err="1"/>
              <a:t>gebruiksgemak</a:t>
            </a:r>
            <a:endParaRPr lang="en-GB" sz="2800" dirty="0"/>
          </a:p>
        </p:txBody>
      </p:sp>
      <p:pic>
        <p:nvPicPr>
          <p:cNvPr id="4" name="Afbeelding 3"/>
          <p:cNvPicPr>
            <a:picLocks noChangeAspect="1"/>
          </p:cNvPicPr>
          <p:nvPr/>
        </p:nvPicPr>
        <p:blipFill>
          <a:blip r:embed="rId3"/>
          <a:stretch>
            <a:fillRect/>
          </a:stretch>
        </p:blipFill>
        <p:spPr>
          <a:xfrm>
            <a:off x="7020272" y="819498"/>
            <a:ext cx="1721123" cy="578480"/>
          </a:xfrm>
          <a:prstGeom prst="rect">
            <a:avLst/>
          </a:prstGeom>
        </p:spPr>
      </p:pic>
    </p:spTree>
    <p:extLst>
      <p:ext uri="{BB962C8B-B14F-4D97-AF65-F5344CB8AC3E}">
        <p14:creationId xmlns:p14="http://schemas.microsoft.com/office/powerpoint/2010/main" val="4083517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Keuze</a:t>
            </a:r>
            <a:r>
              <a:rPr lang="en-GB" dirty="0"/>
              <a:t> (3)</a:t>
            </a:r>
          </a:p>
        </p:txBody>
      </p:sp>
      <p:sp>
        <p:nvSpPr>
          <p:cNvPr id="3" name="Content Placeholder 2"/>
          <p:cNvSpPr>
            <a:spLocks noGrp="1"/>
          </p:cNvSpPr>
          <p:nvPr>
            <p:ph idx="1"/>
          </p:nvPr>
        </p:nvSpPr>
        <p:spPr/>
        <p:txBody>
          <a:bodyPr>
            <a:normAutofit fontScale="85000" lnSpcReduction="10000"/>
          </a:bodyPr>
          <a:lstStyle/>
          <a:p>
            <a:r>
              <a:rPr lang="en-US" sz="3300" dirty="0" err="1"/>
              <a:t>Recente</a:t>
            </a:r>
            <a:r>
              <a:rPr lang="en-US" sz="3300" dirty="0"/>
              <a:t> </a:t>
            </a:r>
            <a:r>
              <a:rPr lang="en-US" sz="3300" dirty="0" err="1"/>
              <a:t>ontwikkeling</a:t>
            </a:r>
            <a:r>
              <a:rPr lang="en-US" sz="3300" dirty="0"/>
              <a:t>: de In-check dial</a:t>
            </a:r>
          </a:p>
          <a:p>
            <a:endParaRPr lang="en-US" sz="3300" dirty="0"/>
          </a:p>
          <a:p>
            <a:r>
              <a:rPr lang="en-US" sz="3300" dirty="0" err="1"/>
              <a:t>Voorheen</a:t>
            </a:r>
            <a:r>
              <a:rPr lang="en-US" sz="3300" dirty="0"/>
              <a:t> </a:t>
            </a:r>
            <a:r>
              <a:rPr lang="en-US" sz="3300" dirty="0" err="1"/>
              <a:t>onderscheid</a:t>
            </a:r>
            <a:r>
              <a:rPr lang="en-US" sz="3300" dirty="0"/>
              <a:t>: aerosol of </a:t>
            </a:r>
            <a:r>
              <a:rPr lang="en-US" sz="3300" dirty="0" err="1"/>
              <a:t>poeder</a:t>
            </a:r>
            <a:endParaRPr lang="en-US" sz="3300" dirty="0"/>
          </a:p>
          <a:p>
            <a:endParaRPr lang="en-US" sz="3300" dirty="0"/>
          </a:p>
          <a:p>
            <a:r>
              <a:rPr lang="en-US" sz="3300" dirty="0"/>
              <a:t>Nu </a:t>
            </a:r>
            <a:r>
              <a:rPr lang="en-US" sz="3300" dirty="0" err="1"/>
              <a:t>ook</a:t>
            </a:r>
            <a:r>
              <a:rPr lang="en-US" sz="3300" dirty="0"/>
              <a:t> </a:t>
            </a:r>
            <a:r>
              <a:rPr lang="en-US" sz="3300" dirty="0" err="1"/>
              <a:t>verschil</a:t>
            </a:r>
            <a:r>
              <a:rPr lang="en-US" sz="3300" dirty="0"/>
              <a:t> </a:t>
            </a:r>
            <a:r>
              <a:rPr lang="en-US" sz="3300" dirty="0" err="1"/>
              <a:t>tussen</a:t>
            </a:r>
            <a:r>
              <a:rPr lang="en-US" sz="3300" dirty="0"/>
              <a:t> </a:t>
            </a:r>
            <a:r>
              <a:rPr lang="en-US" sz="3300" dirty="0" err="1"/>
              <a:t>poeder-inhalatoren</a:t>
            </a:r>
            <a:r>
              <a:rPr lang="en-US" sz="3300" dirty="0"/>
              <a:t> </a:t>
            </a:r>
            <a:r>
              <a:rPr lang="en-US" sz="3300" dirty="0" err="1"/>
              <a:t>onderling</a:t>
            </a:r>
            <a:endParaRPr lang="en-US" sz="3300" dirty="0"/>
          </a:p>
          <a:p>
            <a:endParaRPr lang="en-US" sz="3300" dirty="0"/>
          </a:p>
          <a:p>
            <a:r>
              <a:rPr lang="en-US" sz="3300" dirty="0" err="1"/>
              <a:t>Aansluiten</a:t>
            </a:r>
            <a:r>
              <a:rPr lang="en-US" sz="3300" dirty="0"/>
              <a:t> </a:t>
            </a:r>
            <a:r>
              <a:rPr lang="en-US" sz="3300" dirty="0" err="1"/>
              <a:t>bij</a:t>
            </a:r>
            <a:r>
              <a:rPr lang="en-US" sz="3300" dirty="0"/>
              <a:t> </a:t>
            </a:r>
            <a:r>
              <a:rPr lang="en-US" sz="3300" dirty="0" err="1"/>
              <a:t>ademkracht</a:t>
            </a:r>
            <a:r>
              <a:rPr lang="en-US" sz="3300" dirty="0"/>
              <a:t> </a:t>
            </a:r>
            <a:r>
              <a:rPr lang="en-US" sz="3300" dirty="0" err="1"/>
              <a:t>verminderd</a:t>
            </a:r>
            <a:r>
              <a:rPr lang="en-US" sz="3300" dirty="0"/>
              <a:t> </a:t>
            </a:r>
            <a:r>
              <a:rPr lang="en-US" sz="3300" dirty="0" err="1"/>
              <a:t>bijwerkingen</a:t>
            </a:r>
            <a:endParaRPr lang="en-US" sz="3300" dirty="0"/>
          </a:p>
          <a:p>
            <a:pPr marL="0" indent="0">
              <a:buNone/>
            </a:pPr>
            <a:endParaRPr lang="en-US" sz="3300" dirty="0"/>
          </a:p>
          <a:p>
            <a:r>
              <a:rPr lang="en-US" sz="3300" b="1" dirty="0"/>
              <a:t>In-check dial </a:t>
            </a:r>
            <a:r>
              <a:rPr lang="en-US" sz="3300" dirty="0" err="1"/>
              <a:t>dan</a:t>
            </a:r>
            <a:r>
              <a:rPr lang="en-US" sz="3300" dirty="0"/>
              <a:t> </a:t>
            </a:r>
            <a:r>
              <a:rPr lang="en-US" sz="3300" dirty="0" err="1"/>
              <a:t>ook</a:t>
            </a:r>
            <a:r>
              <a:rPr lang="en-US" sz="3300" dirty="0"/>
              <a:t> </a:t>
            </a:r>
            <a:r>
              <a:rPr lang="en-US" sz="3300" dirty="0" err="1"/>
              <a:t>essentieel</a:t>
            </a:r>
            <a:r>
              <a:rPr lang="en-US" sz="3300" dirty="0"/>
              <a:t> </a:t>
            </a:r>
            <a:r>
              <a:rPr lang="en-US" sz="3300" dirty="0" err="1"/>
              <a:t>bij</a:t>
            </a:r>
            <a:r>
              <a:rPr lang="en-US" sz="3300" dirty="0"/>
              <a:t> </a:t>
            </a:r>
            <a:r>
              <a:rPr lang="en-US" sz="3300" dirty="0" err="1"/>
              <a:t>keuze</a:t>
            </a:r>
            <a:endParaRPr lang="en-US" sz="3300" dirty="0"/>
          </a:p>
          <a:p>
            <a:endParaRPr lang="en-US" dirty="0"/>
          </a:p>
          <a:p>
            <a:endParaRPr lang="en-US" dirty="0"/>
          </a:p>
          <a:p>
            <a:endParaRPr lang="en-US" dirty="0"/>
          </a:p>
          <a:p>
            <a:endParaRPr lang="en-US" dirty="0"/>
          </a:p>
          <a:p>
            <a:endParaRPr lang="en-GB" dirty="0"/>
          </a:p>
        </p:txBody>
      </p:sp>
      <p:pic>
        <p:nvPicPr>
          <p:cNvPr id="4" name="Afbeelding 3"/>
          <p:cNvPicPr>
            <a:picLocks noChangeAspect="1"/>
          </p:cNvPicPr>
          <p:nvPr/>
        </p:nvPicPr>
        <p:blipFill>
          <a:blip r:embed="rId2"/>
          <a:stretch>
            <a:fillRect/>
          </a:stretch>
        </p:blipFill>
        <p:spPr>
          <a:xfrm>
            <a:off x="7092280" y="863601"/>
            <a:ext cx="1721123" cy="578480"/>
          </a:xfrm>
          <a:prstGeom prst="rect">
            <a:avLst/>
          </a:prstGeom>
        </p:spPr>
      </p:pic>
    </p:spTree>
    <p:extLst>
      <p:ext uri="{BB962C8B-B14F-4D97-AF65-F5344CB8AC3E}">
        <p14:creationId xmlns:p14="http://schemas.microsoft.com/office/powerpoint/2010/main" val="579221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5752" y="1001977"/>
            <a:ext cx="6400800" cy="689313"/>
          </a:xfrm>
        </p:spPr>
        <p:txBody>
          <a:bodyPr>
            <a:normAutofit fontScale="90000"/>
          </a:bodyPr>
          <a:lstStyle/>
          <a:p>
            <a:r>
              <a:rPr lang="nl-NL" dirty="0" err="1">
                <a:latin typeface="+mn-lt"/>
                <a:hlinkClick r:id="rId2"/>
              </a:rPr>
              <a:t>In-check</a:t>
            </a:r>
            <a:r>
              <a:rPr lang="nl-NL" dirty="0">
                <a:latin typeface="+mn-lt"/>
                <a:hlinkClick r:id="rId2"/>
              </a:rPr>
              <a:t> </a:t>
            </a:r>
            <a:r>
              <a:rPr lang="nl-NL" dirty="0" err="1">
                <a:latin typeface="+mn-lt"/>
                <a:hlinkClick r:id="rId2"/>
              </a:rPr>
              <a:t>dial</a:t>
            </a:r>
            <a:r>
              <a:rPr lang="nl-NL" dirty="0">
                <a:latin typeface="+mn-lt"/>
                <a:hlinkClick r:id="rId2"/>
              </a:rPr>
              <a:t> G16</a:t>
            </a:r>
            <a:endParaRPr lang="nl-NL" dirty="0">
              <a:latin typeface="+mn-lt"/>
            </a:endParaRPr>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93094" y="2908102"/>
            <a:ext cx="5357813" cy="1900238"/>
          </a:xfrm>
        </p:spPr>
      </p:pic>
      <p:pic>
        <p:nvPicPr>
          <p:cNvPr id="5" name="Afbeelding 4"/>
          <p:cNvPicPr>
            <a:picLocks noChangeAspect="1"/>
          </p:cNvPicPr>
          <p:nvPr/>
        </p:nvPicPr>
        <p:blipFill>
          <a:blip r:embed="rId4"/>
          <a:stretch>
            <a:fillRect/>
          </a:stretch>
        </p:blipFill>
        <p:spPr>
          <a:xfrm>
            <a:off x="7234012" y="1001977"/>
            <a:ext cx="1721123" cy="578480"/>
          </a:xfrm>
          <a:prstGeom prst="rect">
            <a:avLst/>
          </a:prstGeom>
        </p:spPr>
      </p:pic>
    </p:spTree>
    <p:extLst>
      <p:ext uri="{BB962C8B-B14F-4D97-AF65-F5344CB8AC3E}">
        <p14:creationId xmlns:p14="http://schemas.microsoft.com/office/powerpoint/2010/main" val="1040299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3159" y="1001977"/>
            <a:ext cx="6400800" cy="719872"/>
          </a:xfrm>
        </p:spPr>
        <p:txBody>
          <a:bodyPr>
            <a:normAutofit fontScale="90000"/>
          </a:bodyPr>
          <a:lstStyle/>
          <a:p>
            <a:r>
              <a:rPr lang="nl-NL" dirty="0">
                <a:latin typeface="+mn-lt"/>
              </a:rPr>
              <a:t>Functies</a:t>
            </a:r>
          </a:p>
        </p:txBody>
      </p:sp>
      <p:sp>
        <p:nvSpPr>
          <p:cNvPr id="3" name="Tijdelijke aanduiding voor inhoud 2"/>
          <p:cNvSpPr>
            <a:spLocks noGrp="1"/>
          </p:cNvSpPr>
          <p:nvPr>
            <p:ph idx="1"/>
          </p:nvPr>
        </p:nvSpPr>
        <p:spPr>
          <a:xfrm>
            <a:off x="513158" y="2016349"/>
            <a:ext cx="7443217" cy="3496614"/>
          </a:xfrm>
        </p:spPr>
        <p:txBody>
          <a:bodyPr>
            <a:normAutofit/>
          </a:bodyPr>
          <a:lstStyle/>
          <a:p>
            <a:r>
              <a:rPr lang="nl-NL" sz="2800" dirty="0"/>
              <a:t>Meten van de inhalatiekracht van patiënt</a:t>
            </a:r>
          </a:p>
          <a:p>
            <a:r>
              <a:rPr lang="nl-NL" sz="2800" dirty="0"/>
              <a:t>Inzicht in de flow benodigd voor een device</a:t>
            </a:r>
          </a:p>
        </p:txBody>
      </p:sp>
      <p:pic>
        <p:nvPicPr>
          <p:cNvPr id="4" name="Afbeelding 3"/>
          <p:cNvPicPr>
            <a:picLocks noChangeAspect="1"/>
          </p:cNvPicPr>
          <p:nvPr/>
        </p:nvPicPr>
        <p:blipFill>
          <a:blip r:embed="rId2"/>
          <a:stretch>
            <a:fillRect/>
          </a:stretch>
        </p:blipFill>
        <p:spPr>
          <a:xfrm>
            <a:off x="7234012" y="1001977"/>
            <a:ext cx="1721123" cy="578480"/>
          </a:xfrm>
          <a:prstGeom prst="rect">
            <a:avLst/>
          </a:prstGeom>
        </p:spPr>
      </p:pic>
    </p:spTree>
    <p:extLst>
      <p:ext uri="{BB962C8B-B14F-4D97-AF65-F5344CB8AC3E}">
        <p14:creationId xmlns:p14="http://schemas.microsoft.com/office/powerpoint/2010/main" val="4196057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2666" y="1001977"/>
            <a:ext cx="5710431" cy="647060"/>
          </a:xfrm>
        </p:spPr>
        <p:txBody>
          <a:bodyPr>
            <a:normAutofit fontScale="90000"/>
          </a:bodyPr>
          <a:lstStyle/>
          <a:p>
            <a:r>
              <a:rPr lang="nl-NL" dirty="0">
                <a:latin typeface="+mn-lt"/>
              </a:rPr>
              <a:t>Flow in relatie tot weerstand</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2666" y="2060848"/>
            <a:ext cx="5710431" cy="4104456"/>
          </a:xfrm>
        </p:spPr>
      </p:pic>
      <p:pic>
        <p:nvPicPr>
          <p:cNvPr id="5" name="Afbeelding 4"/>
          <p:cNvPicPr>
            <a:picLocks noChangeAspect="1"/>
          </p:cNvPicPr>
          <p:nvPr/>
        </p:nvPicPr>
        <p:blipFill>
          <a:blip r:embed="rId3"/>
          <a:stretch>
            <a:fillRect/>
          </a:stretch>
        </p:blipFill>
        <p:spPr>
          <a:xfrm>
            <a:off x="7234012" y="1001977"/>
            <a:ext cx="1721123" cy="578480"/>
          </a:xfrm>
          <a:prstGeom prst="rect">
            <a:avLst/>
          </a:prstGeom>
        </p:spPr>
      </p:pic>
    </p:spTree>
    <p:extLst>
      <p:ext uri="{BB962C8B-B14F-4D97-AF65-F5344CB8AC3E}">
        <p14:creationId xmlns:p14="http://schemas.microsoft.com/office/powerpoint/2010/main" val="3361695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295B7-87C3-40AE-AE96-77B82D2DC2A2}"/>
              </a:ext>
            </a:extLst>
          </p:cNvPr>
          <p:cNvSpPr>
            <a:spLocks noGrp="1"/>
          </p:cNvSpPr>
          <p:nvPr>
            <p:ph type="title"/>
          </p:nvPr>
        </p:nvSpPr>
        <p:spPr/>
        <p:txBody>
          <a:bodyPr/>
          <a:lstStyle/>
          <a:p>
            <a:r>
              <a:rPr lang="en-US" dirty="0" err="1"/>
              <a:t>Kortom</a:t>
            </a:r>
            <a:endParaRPr lang="nl-NL" dirty="0"/>
          </a:p>
        </p:txBody>
      </p:sp>
      <p:sp>
        <p:nvSpPr>
          <p:cNvPr id="3" name="Content Placeholder 2">
            <a:extLst>
              <a:ext uri="{FF2B5EF4-FFF2-40B4-BE49-F238E27FC236}">
                <a16:creationId xmlns:a16="http://schemas.microsoft.com/office/drawing/2014/main" id="{E8B7B27D-DBD9-444C-8AD3-5D1C35160C2F}"/>
              </a:ext>
            </a:extLst>
          </p:cNvPr>
          <p:cNvSpPr>
            <a:spLocks noGrp="1"/>
          </p:cNvSpPr>
          <p:nvPr>
            <p:ph idx="1"/>
          </p:nvPr>
        </p:nvSpPr>
        <p:spPr/>
        <p:txBody>
          <a:bodyPr>
            <a:normAutofit/>
          </a:bodyPr>
          <a:lstStyle/>
          <a:p>
            <a:r>
              <a:rPr lang="en-US" sz="2800" dirty="0"/>
              <a:t>Uniform over </a:t>
            </a:r>
            <a:r>
              <a:rPr lang="en-US" sz="2800" dirty="0" err="1"/>
              <a:t>verschillende</a:t>
            </a:r>
            <a:r>
              <a:rPr lang="en-US" sz="2800" dirty="0"/>
              <a:t> </a:t>
            </a:r>
            <a:r>
              <a:rPr lang="en-US" sz="2800" dirty="0" err="1"/>
              <a:t>stappen</a:t>
            </a:r>
            <a:endParaRPr lang="en-US" sz="2800" dirty="0"/>
          </a:p>
          <a:p>
            <a:r>
              <a:rPr lang="en-US" sz="2800" dirty="0" err="1"/>
              <a:t>Dosisteller</a:t>
            </a:r>
            <a:endParaRPr lang="en-US" sz="2800" dirty="0"/>
          </a:p>
          <a:p>
            <a:r>
              <a:rPr lang="en-US" sz="2800" dirty="0"/>
              <a:t>Multidose</a:t>
            </a:r>
          </a:p>
          <a:p>
            <a:r>
              <a:rPr lang="en-US" sz="2800" dirty="0" err="1"/>
              <a:t>Juiste</a:t>
            </a:r>
            <a:r>
              <a:rPr lang="en-US" sz="2800" dirty="0"/>
              <a:t> </a:t>
            </a:r>
            <a:r>
              <a:rPr lang="en-US" sz="2800" dirty="0" err="1"/>
              <a:t>weerstand</a:t>
            </a:r>
            <a:endParaRPr lang="en-US" sz="2800" dirty="0"/>
          </a:p>
          <a:p>
            <a:r>
              <a:rPr lang="en-US" sz="2800" dirty="0" err="1"/>
              <a:t>En</a:t>
            </a:r>
            <a:r>
              <a:rPr lang="en-US" sz="2800" dirty="0"/>
              <a:t> </a:t>
            </a:r>
            <a:r>
              <a:rPr lang="en-US" sz="2800" dirty="0" err="1"/>
              <a:t>liefst</a:t>
            </a:r>
            <a:r>
              <a:rPr lang="en-US" sz="2800" dirty="0"/>
              <a:t> </a:t>
            </a:r>
            <a:r>
              <a:rPr lang="en-US" sz="2800" dirty="0" err="1"/>
              <a:t>rekening</a:t>
            </a:r>
            <a:r>
              <a:rPr lang="en-US" sz="2800" dirty="0"/>
              <a:t> </a:t>
            </a:r>
            <a:r>
              <a:rPr lang="en-US" sz="2800" dirty="0" err="1"/>
              <a:t>houdend</a:t>
            </a:r>
            <a:r>
              <a:rPr lang="en-US" sz="2800" dirty="0"/>
              <a:t> met </a:t>
            </a:r>
            <a:r>
              <a:rPr lang="en-US" sz="2800" dirty="0" err="1"/>
              <a:t>voorkeur</a:t>
            </a:r>
            <a:r>
              <a:rPr lang="en-US" sz="2800" dirty="0"/>
              <a:t>, </a:t>
            </a:r>
            <a:r>
              <a:rPr lang="en-US" sz="2800" dirty="0" err="1"/>
              <a:t>vaardigheden</a:t>
            </a:r>
            <a:r>
              <a:rPr lang="en-US" sz="2800" dirty="0"/>
              <a:t>, </a:t>
            </a:r>
            <a:r>
              <a:rPr lang="en-US" sz="2800" dirty="0" err="1"/>
              <a:t>levensstijl</a:t>
            </a:r>
            <a:r>
              <a:rPr lang="en-US" sz="2800" dirty="0"/>
              <a:t> </a:t>
            </a:r>
            <a:r>
              <a:rPr lang="en-US" sz="2800" dirty="0" err="1"/>
              <a:t>en</a:t>
            </a:r>
            <a:r>
              <a:rPr lang="en-US" sz="2800" dirty="0"/>
              <a:t> </a:t>
            </a:r>
            <a:r>
              <a:rPr lang="en-US" sz="2800" dirty="0" err="1"/>
              <a:t>gebruiksgemak</a:t>
            </a:r>
            <a:endParaRPr lang="nl-NL" sz="2800" dirty="0"/>
          </a:p>
        </p:txBody>
      </p:sp>
      <p:pic>
        <p:nvPicPr>
          <p:cNvPr id="4" name="Afbeelding 3"/>
          <p:cNvPicPr>
            <a:picLocks noChangeAspect="1"/>
          </p:cNvPicPr>
          <p:nvPr/>
        </p:nvPicPr>
        <p:blipFill>
          <a:blip r:embed="rId2"/>
          <a:stretch>
            <a:fillRect/>
          </a:stretch>
        </p:blipFill>
        <p:spPr>
          <a:xfrm>
            <a:off x="7164288" y="839158"/>
            <a:ext cx="1721123" cy="578480"/>
          </a:xfrm>
          <a:prstGeom prst="rect">
            <a:avLst/>
          </a:prstGeom>
        </p:spPr>
      </p:pic>
    </p:spTree>
    <p:extLst>
      <p:ext uri="{BB962C8B-B14F-4D97-AF65-F5344CB8AC3E}">
        <p14:creationId xmlns:p14="http://schemas.microsoft.com/office/powerpoint/2010/main" val="1064027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88">
            <a:extLst>
              <a:ext uri="{FF2B5EF4-FFF2-40B4-BE49-F238E27FC236}">
                <a16:creationId xmlns:a16="http://schemas.microsoft.com/office/drawing/2014/main" id="{D25F6742-131C-4DCE-8E07-59AAB8365A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8978" y="5093495"/>
            <a:ext cx="498872"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1" name="Picture 190">
            <a:extLst>
              <a:ext uri="{FF2B5EF4-FFF2-40B4-BE49-F238E27FC236}">
                <a16:creationId xmlns:a16="http://schemas.microsoft.com/office/drawing/2014/main" id="{B337B7C8-0C22-4247-B1B3-390D578E34B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9963" y="5094692"/>
            <a:ext cx="438150" cy="286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3">
            <a:extLst>
              <a:ext uri="{FF2B5EF4-FFF2-40B4-BE49-F238E27FC236}">
                <a16:creationId xmlns:a16="http://schemas.microsoft.com/office/drawing/2014/main" id="{169FFFE9-9C25-456F-8EC0-06895077B2D5}"/>
              </a:ext>
            </a:extLst>
          </p:cNvPr>
          <p:cNvGraphicFramePr>
            <a:graphicFrameLocks noGrp="1"/>
          </p:cNvGraphicFramePr>
          <p:nvPr/>
        </p:nvGraphicFramePr>
        <p:xfrm>
          <a:off x="1153424" y="1594901"/>
          <a:ext cx="6847584" cy="4445130"/>
        </p:xfrm>
        <a:graphic>
          <a:graphicData uri="http://schemas.openxmlformats.org/drawingml/2006/table">
            <a:tbl>
              <a:tblPr firstRow="1" bandRow="1">
                <a:tableStyleId>{5C22544A-7EE6-4342-B048-85BDC9FD1C3A}</a:tableStyleId>
              </a:tblPr>
              <a:tblGrid>
                <a:gridCol w="288468">
                  <a:extLst>
                    <a:ext uri="{9D8B030D-6E8A-4147-A177-3AD203B41FA5}">
                      <a16:colId xmlns:a16="http://schemas.microsoft.com/office/drawing/2014/main" val="20000"/>
                    </a:ext>
                  </a:extLst>
                </a:gridCol>
                <a:gridCol w="1287095">
                  <a:extLst>
                    <a:ext uri="{9D8B030D-6E8A-4147-A177-3AD203B41FA5}">
                      <a16:colId xmlns:a16="http://schemas.microsoft.com/office/drawing/2014/main" val="20001"/>
                    </a:ext>
                  </a:extLst>
                </a:gridCol>
                <a:gridCol w="669969">
                  <a:extLst>
                    <a:ext uri="{9D8B030D-6E8A-4147-A177-3AD203B41FA5}">
                      <a16:colId xmlns:a16="http://schemas.microsoft.com/office/drawing/2014/main" val="20002"/>
                    </a:ext>
                  </a:extLst>
                </a:gridCol>
                <a:gridCol w="406800">
                  <a:extLst>
                    <a:ext uri="{9D8B030D-6E8A-4147-A177-3AD203B41FA5}">
                      <a16:colId xmlns:a16="http://schemas.microsoft.com/office/drawing/2014/main" val="20003"/>
                    </a:ext>
                  </a:extLst>
                </a:gridCol>
                <a:gridCol w="1144294">
                  <a:extLst>
                    <a:ext uri="{9D8B030D-6E8A-4147-A177-3AD203B41FA5}">
                      <a16:colId xmlns:a16="http://schemas.microsoft.com/office/drawing/2014/main" val="20004"/>
                    </a:ext>
                  </a:extLst>
                </a:gridCol>
                <a:gridCol w="3050958">
                  <a:extLst>
                    <a:ext uri="{9D8B030D-6E8A-4147-A177-3AD203B41FA5}">
                      <a16:colId xmlns:a16="http://schemas.microsoft.com/office/drawing/2014/main" val="20005"/>
                    </a:ext>
                  </a:extLst>
                </a:gridCol>
              </a:tblGrid>
              <a:tr h="406754">
                <a:tc>
                  <a:txBody>
                    <a:bodyPr/>
                    <a:lstStyle/>
                    <a:p>
                      <a:pPr algn="ctr"/>
                      <a:endParaRPr lang="nl-NL" sz="700" dirty="0">
                        <a:solidFill>
                          <a:srgbClr val="00B050"/>
                        </a:solidFill>
                      </a:endParaRPr>
                    </a:p>
                  </a:txBody>
                  <a:tcPr marL="53068" marR="53068" marT="26534" marB="26534">
                    <a:lnL w="12700" cap="flat" cmpd="sng" algn="ctr">
                      <a:no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ct val="115000"/>
                        </a:lnSpc>
                        <a:spcAft>
                          <a:spcPts val="0"/>
                        </a:spcAft>
                      </a:pPr>
                      <a:r>
                        <a:rPr lang="nl-NL" sz="800" b="1" i="0" dirty="0">
                          <a:solidFill>
                            <a:schemeClr val="tx1"/>
                          </a:solidFill>
                          <a:latin typeface="Calibri" panose="020F0502020204030204" pitchFamily="34" charset="0"/>
                          <a:ea typeface="Calibri"/>
                          <a:cs typeface="Times New Roman"/>
                        </a:rPr>
                        <a:t>Aerosol</a:t>
                      </a:r>
                    </a:p>
                  </a:txBody>
                  <a:tcPr marL="53068" marR="53068" marT="26534" marB="26534"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hMerge="1">
                  <a:txBody>
                    <a:bodyPr/>
                    <a:lstStyle/>
                    <a:p>
                      <a:pPr marL="0" marR="0" indent="0" algn="ctr" defTabSz="914377" rtl="0" eaLnBrk="1" fontAlgn="auto" latinLnBrk="0" hangingPunct="1">
                        <a:lnSpc>
                          <a:spcPct val="100000"/>
                        </a:lnSpc>
                        <a:spcBef>
                          <a:spcPts val="0"/>
                        </a:spcBef>
                        <a:spcAft>
                          <a:spcPts val="0"/>
                        </a:spcAft>
                        <a:buClrTx/>
                        <a:buSzTx/>
                        <a:buFontTx/>
                        <a:buNone/>
                        <a:tabLst/>
                        <a:defRPr/>
                      </a:pPr>
                      <a:endParaRPr lang="nl-NL" sz="1300" dirty="0">
                        <a:solidFill>
                          <a:schemeClr val="accent6">
                            <a:lumMod val="75000"/>
                          </a:schemeClr>
                        </a:solidFill>
                        <a:latin typeface="+mn-lt"/>
                        <a:ea typeface="Calibri"/>
                        <a:cs typeface="Times New Roman"/>
                      </a:endParaRPr>
                    </a:p>
                  </a:txBody>
                  <a:tcPr marL="99060" marR="99060" marT="49530" marB="4953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nl-NL" sz="800" b="1" i="0" dirty="0">
                          <a:solidFill>
                            <a:schemeClr val="tx1"/>
                          </a:solidFill>
                          <a:latin typeface="Calibri" panose="020F0502020204030204" pitchFamily="34" charset="0"/>
                          <a:ea typeface="Calibri"/>
                          <a:cs typeface="Times New Roman"/>
                        </a:rPr>
                        <a:t>SMI</a:t>
                      </a:r>
                      <a:endParaRPr lang="nl-NL" sz="800" i="0" dirty="0">
                        <a:solidFill>
                          <a:schemeClr val="tx1"/>
                        </a:solidFill>
                        <a:latin typeface="Calibri" panose="020F0502020204030204" pitchFamily="34" charset="0"/>
                        <a:ea typeface="Calibri"/>
                        <a:cs typeface="Times New Roman"/>
                      </a:endParaRPr>
                    </a:p>
                  </a:txBody>
                  <a:tcPr marL="53068" marR="53068" marT="26534" marB="26534"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pPr algn="ctr">
                        <a:lnSpc>
                          <a:spcPct val="115000"/>
                        </a:lnSpc>
                        <a:spcAft>
                          <a:spcPts val="0"/>
                        </a:spcAft>
                      </a:pPr>
                      <a:r>
                        <a:rPr lang="nl-NL" sz="800" b="1" i="0" dirty="0">
                          <a:solidFill>
                            <a:schemeClr val="tx1"/>
                          </a:solidFill>
                          <a:latin typeface="Calibri" panose="020F0502020204030204" pitchFamily="34" charset="0"/>
                          <a:ea typeface="Calibri"/>
                          <a:cs typeface="Times New Roman"/>
                        </a:rPr>
                        <a:t>DPI </a:t>
                      </a:r>
                    </a:p>
                    <a:p>
                      <a:pPr algn="ctr">
                        <a:lnSpc>
                          <a:spcPct val="115000"/>
                        </a:lnSpc>
                        <a:spcAft>
                          <a:spcPts val="0"/>
                        </a:spcAft>
                      </a:pPr>
                      <a:r>
                        <a:rPr lang="nl-NL" sz="800" b="1" i="0" dirty="0">
                          <a:solidFill>
                            <a:schemeClr val="tx1"/>
                          </a:solidFill>
                          <a:latin typeface="Calibri" panose="020F0502020204030204" pitchFamily="34" charset="0"/>
                          <a:ea typeface="Calibri"/>
                          <a:cs typeface="Times New Roman"/>
                        </a:rPr>
                        <a:t>Single </a:t>
                      </a:r>
                      <a:r>
                        <a:rPr lang="nl-NL" sz="800" b="1" i="0" dirty="0" err="1">
                          <a:solidFill>
                            <a:schemeClr val="tx1"/>
                          </a:solidFill>
                          <a:latin typeface="Calibri" panose="020F0502020204030204" pitchFamily="34" charset="0"/>
                          <a:ea typeface="Calibri"/>
                          <a:cs typeface="Times New Roman"/>
                        </a:rPr>
                        <a:t>Dose</a:t>
                      </a:r>
                      <a:endParaRPr lang="nl-NL" sz="800" i="0" dirty="0">
                        <a:solidFill>
                          <a:schemeClr val="tx1"/>
                        </a:solidFill>
                        <a:latin typeface="Calibri" panose="020F0502020204030204" pitchFamily="34" charset="0"/>
                        <a:ea typeface="Calibri"/>
                        <a:cs typeface="Times New Roman"/>
                      </a:endParaRPr>
                    </a:p>
                  </a:txBody>
                  <a:tcPr marL="53068" marR="53068" marT="26534" marB="26534"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pPr algn="ctr">
                        <a:lnSpc>
                          <a:spcPct val="115000"/>
                        </a:lnSpc>
                        <a:spcAft>
                          <a:spcPts val="0"/>
                        </a:spcAft>
                      </a:pPr>
                      <a:r>
                        <a:rPr lang="nl-NL" sz="800" b="1" i="0" dirty="0">
                          <a:solidFill>
                            <a:schemeClr val="tx1"/>
                          </a:solidFill>
                          <a:latin typeface="Calibri" panose="020F0502020204030204" pitchFamily="34" charset="0"/>
                          <a:ea typeface="Calibri"/>
                          <a:cs typeface="Times New Roman"/>
                        </a:rPr>
                        <a:t>DPI </a:t>
                      </a:r>
                      <a:endParaRPr lang="nl-NL" sz="800" i="0" dirty="0">
                        <a:solidFill>
                          <a:schemeClr val="tx1"/>
                        </a:solidFill>
                        <a:latin typeface="Calibri" panose="020F0502020204030204" pitchFamily="34" charset="0"/>
                        <a:ea typeface="Calibri"/>
                        <a:cs typeface="Times New Roman"/>
                      </a:endParaRPr>
                    </a:p>
                    <a:p>
                      <a:pPr algn="ctr">
                        <a:lnSpc>
                          <a:spcPct val="115000"/>
                        </a:lnSpc>
                        <a:spcAft>
                          <a:spcPts val="0"/>
                        </a:spcAft>
                      </a:pPr>
                      <a:r>
                        <a:rPr lang="nl-NL" sz="800" b="1" i="0" dirty="0">
                          <a:solidFill>
                            <a:schemeClr val="tx1"/>
                          </a:solidFill>
                          <a:latin typeface="Calibri" panose="020F0502020204030204" pitchFamily="34" charset="0"/>
                          <a:ea typeface="Calibri"/>
                          <a:cs typeface="Times New Roman"/>
                        </a:rPr>
                        <a:t>Multi </a:t>
                      </a:r>
                      <a:r>
                        <a:rPr lang="nl-NL" sz="800" b="1" i="0" dirty="0" err="1">
                          <a:solidFill>
                            <a:schemeClr val="tx1"/>
                          </a:solidFill>
                          <a:latin typeface="Calibri" panose="020F0502020204030204" pitchFamily="34" charset="0"/>
                          <a:ea typeface="Calibri"/>
                          <a:cs typeface="Times New Roman"/>
                        </a:rPr>
                        <a:t>Dose</a:t>
                      </a:r>
                      <a:endParaRPr lang="nl-NL" sz="800" i="0" dirty="0">
                        <a:solidFill>
                          <a:schemeClr val="tx1"/>
                        </a:solidFill>
                        <a:latin typeface="Calibri" panose="020F0502020204030204" pitchFamily="34" charset="0"/>
                        <a:ea typeface="Calibri"/>
                        <a:cs typeface="Times New Roman"/>
                      </a:endParaRPr>
                    </a:p>
                  </a:txBody>
                  <a:tcPr marL="53068" marR="53068" marT="26534" marB="26534"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extLst>
                  <a:ext uri="{0D108BD9-81ED-4DB2-BD59-A6C34878D82A}">
                    <a16:rowId xmlns:a16="http://schemas.microsoft.com/office/drawing/2014/main" val="10000"/>
                  </a:ext>
                </a:extLst>
              </a:tr>
              <a:tr h="504797">
                <a:tc>
                  <a:txBody>
                    <a:bodyPr/>
                    <a:lstStyle/>
                    <a:p>
                      <a:pPr algn="ctr"/>
                      <a:r>
                        <a:rPr lang="nl-NL" sz="800" b="0" dirty="0">
                          <a:solidFill>
                            <a:schemeClr val="tx1"/>
                          </a:solidFill>
                          <a:latin typeface="Calibri" panose="020F0502020204030204" pitchFamily="34" charset="0"/>
                        </a:rPr>
                        <a:t>SABA</a:t>
                      </a:r>
                    </a:p>
                  </a:txBody>
                  <a:tcPr marL="53068" marR="53068" marT="26534" marB="26534" vert="vert27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4797">
                <a:tc>
                  <a:txBody>
                    <a:bodyPr/>
                    <a:lstStyle/>
                    <a:p>
                      <a:pPr algn="ctr"/>
                      <a:r>
                        <a:rPr lang="nl-NL" sz="800" b="0" dirty="0">
                          <a:solidFill>
                            <a:schemeClr val="tx1"/>
                          </a:solidFill>
                          <a:latin typeface="Calibri" panose="020F0502020204030204" pitchFamily="34" charset="0"/>
                        </a:rPr>
                        <a:t>SAMA</a:t>
                      </a:r>
                    </a:p>
                  </a:txBody>
                  <a:tcPr marL="53068" marR="53068" marT="26534" marB="26534" vert="vert27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4797">
                <a:tc>
                  <a:txBody>
                    <a:bodyPr/>
                    <a:lstStyle/>
                    <a:p>
                      <a:pPr algn="ctr"/>
                      <a:r>
                        <a:rPr lang="nl-NL" sz="800" b="0" dirty="0">
                          <a:solidFill>
                            <a:schemeClr val="tx1"/>
                          </a:solidFill>
                          <a:latin typeface="Calibri" panose="020F0502020204030204" pitchFamily="34" charset="0"/>
                        </a:rPr>
                        <a:t>LABA</a:t>
                      </a:r>
                    </a:p>
                  </a:txBody>
                  <a:tcPr marL="53068" marR="53068" marT="26534" marB="26534" vert="vert27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04797">
                <a:tc>
                  <a:txBody>
                    <a:bodyPr/>
                    <a:lstStyle/>
                    <a:p>
                      <a:pPr algn="ctr"/>
                      <a:r>
                        <a:rPr lang="nl-NL" sz="800" b="0" dirty="0">
                          <a:solidFill>
                            <a:schemeClr val="tx1"/>
                          </a:solidFill>
                          <a:latin typeface="Calibri" panose="020F0502020204030204" pitchFamily="34" charset="0"/>
                        </a:rPr>
                        <a:t>LAMA</a:t>
                      </a:r>
                    </a:p>
                  </a:txBody>
                  <a:tcPr marL="53068" marR="53068" marT="26534" marB="26534" vert="vert27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04797">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LAMA/</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LABA</a:t>
                      </a:r>
                      <a:endParaRPr lang="nl-NL" sz="1500" b="0" dirty="0">
                        <a:solidFill>
                          <a:schemeClr val="tx1"/>
                        </a:solidFill>
                        <a:latin typeface="Calibri" panose="020F0502020204030204" pitchFamily="34" charset="0"/>
                      </a:endParaRPr>
                    </a:p>
                  </a:txBody>
                  <a:tcPr marL="53068" marR="53068" marT="26534" marB="26534" vert="vert27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04797">
                <a:tc>
                  <a:txBody>
                    <a:bodyPr/>
                    <a:lstStyle/>
                    <a:p>
                      <a:pPr algn="ctr"/>
                      <a:r>
                        <a:rPr lang="nl-NL" sz="800" b="0" dirty="0">
                          <a:solidFill>
                            <a:schemeClr val="tx1"/>
                          </a:solidFill>
                          <a:latin typeface="Calibri" panose="020F0502020204030204" pitchFamily="34" charset="0"/>
                        </a:rPr>
                        <a:t>ICS</a:t>
                      </a:r>
                    </a:p>
                  </a:txBody>
                  <a:tcPr marL="53068" marR="53068" marT="26534" marB="26534" vert="vert27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04797">
                <a:tc>
                  <a:txBody>
                    <a:bodyPr/>
                    <a:lstStyle/>
                    <a:p>
                      <a:pPr algn="ctr"/>
                      <a:r>
                        <a:rPr lang="nl-NL" sz="800" b="0" dirty="0">
                          <a:solidFill>
                            <a:schemeClr val="tx1"/>
                          </a:solidFill>
                          <a:latin typeface="Calibri" panose="020F0502020204030204" pitchFamily="34" charset="0"/>
                        </a:rPr>
                        <a:t>ICS/LABA</a:t>
                      </a:r>
                    </a:p>
                  </a:txBody>
                  <a:tcPr marL="53068" marR="53068" marT="26534" marB="26534" vert="vert27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04797">
                <a:tc>
                  <a:txBody>
                    <a:bodyPr/>
                    <a:lstStyle/>
                    <a:p>
                      <a:pPr algn="ctr"/>
                      <a:r>
                        <a:rPr lang="nl-NL" sz="800" b="0" dirty="0">
                          <a:solidFill>
                            <a:schemeClr val="tx1"/>
                          </a:solidFill>
                          <a:latin typeface="Calibri" panose="020F0502020204030204" pitchFamily="34" charset="0"/>
                        </a:rPr>
                        <a:t>ICS/LABA/LAMA</a:t>
                      </a:r>
                    </a:p>
                  </a:txBody>
                  <a:tcPr marL="53068" marR="53068" marT="26534" marB="26534" vert="vert27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pic>
        <p:nvPicPr>
          <p:cNvPr id="37893" name="Picture 5">
            <a:extLst>
              <a:ext uri="{FF2B5EF4-FFF2-40B4-BE49-F238E27FC236}">
                <a16:creationId xmlns:a16="http://schemas.microsoft.com/office/drawing/2014/main" id="{4650518B-B2FC-4778-8756-1E4E147F5C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69714" y="2066930"/>
            <a:ext cx="336947"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Box 8">
            <a:extLst>
              <a:ext uri="{FF2B5EF4-FFF2-40B4-BE49-F238E27FC236}">
                <a16:creationId xmlns:a16="http://schemas.microsoft.com/office/drawing/2014/main" id="{E69B93BD-3FE0-4CC1-A218-4EB49F3ED6E3}"/>
              </a:ext>
            </a:extLst>
          </p:cNvPr>
          <p:cNvSpPr txBox="1">
            <a:spLocks noChangeArrowheads="1"/>
          </p:cNvSpPr>
          <p:nvPr/>
        </p:nvSpPr>
        <p:spPr bwMode="auto">
          <a:xfrm>
            <a:off x="5575707" y="2012161"/>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7895" name="Rectangle 9">
            <a:extLst>
              <a:ext uri="{FF2B5EF4-FFF2-40B4-BE49-F238E27FC236}">
                <a16:creationId xmlns:a16="http://schemas.microsoft.com/office/drawing/2014/main" id="{E03AAB93-7AE8-4C50-9806-B02E3A3B3AAC}"/>
              </a:ext>
            </a:extLst>
          </p:cNvPr>
          <p:cNvSpPr>
            <a:spLocks noChangeArrowheads="1"/>
          </p:cNvSpPr>
          <p:nvPr/>
        </p:nvSpPr>
        <p:spPr bwMode="auto">
          <a:xfrm>
            <a:off x="5228044" y="2296720"/>
            <a:ext cx="473869"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a:solidFill>
                  <a:srgbClr val="376092"/>
                </a:solidFill>
                <a:latin typeface="Calibri" panose="020F0502020204030204" pitchFamily="34" charset="0"/>
              </a:rPr>
              <a:t>Salbutamol  </a:t>
            </a:r>
          </a:p>
          <a:p>
            <a:pPr algn="ctr" fontAlgn="base">
              <a:spcBef>
                <a:spcPct val="0"/>
              </a:spcBef>
              <a:spcAft>
                <a:spcPct val="0"/>
              </a:spcAft>
            </a:pPr>
            <a:r>
              <a:rPr lang="nl-NL" altLang="nl-NL" sz="525" dirty="0" err="1">
                <a:solidFill>
                  <a:srgbClr val="376092"/>
                </a:solidFill>
                <a:latin typeface="Calibri" panose="020F0502020204030204" pitchFamily="34" charset="0"/>
              </a:rPr>
              <a:t>Novolizer</a:t>
            </a:r>
            <a:r>
              <a:rPr lang="nl-NL" altLang="nl-NL" sz="525" dirty="0">
                <a:solidFill>
                  <a:srgbClr val="376092"/>
                </a:solidFill>
                <a:latin typeface="Calibri" panose="020F0502020204030204" pitchFamily="34" charset="0"/>
              </a:rPr>
              <a:t> </a:t>
            </a:r>
          </a:p>
        </p:txBody>
      </p:sp>
      <p:sp>
        <p:nvSpPr>
          <p:cNvPr id="37896" name="Rectangle 10">
            <a:extLst>
              <a:ext uri="{FF2B5EF4-FFF2-40B4-BE49-F238E27FC236}">
                <a16:creationId xmlns:a16="http://schemas.microsoft.com/office/drawing/2014/main" id="{9D45ADFD-823F-4DFF-8D29-2A083B06EEED}"/>
              </a:ext>
            </a:extLst>
          </p:cNvPr>
          <p:cNvSpPr>
            <a:spLocks noChangeArrowheads="1"/>
          </p:cNvSpPr>
          <p:nvPr/>
        </p:nvSpPr>
        <p:spPr bwMode="auto">
          <a:xfrm>
            <a:off x="1464290" y="2378869"/>
            <a:ext cx="331353"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Ventolin</a:t>
            </a:r>
          </a:p>
        </p:txBody>
      </p:sp>
      <p:pic>
        <p:nvPicPr>
          <p:cNvPr id="37897" name="Picture 4">
            <a:extLst>
              <a:ext uri="{FF2B5EF4-FFF2-40B4-BE49-F238E27FC236}">
                <a16:creationId xmlns:a16="http://schemas.microsoft.com/office/drawing/2014/main" id="{FD90C645-053A-4EEF-A79B-353E065D6DA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5195" y="2068118"/>
            <a:ext cx="202406" cy="284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8" name="TextBox 12">
            <a:extLst>
              <a:ext uri="{FF2B5EF4-FFF2-40B4-BE49-F238E27FC236}">
                <a16:creationId xmlns:a16="http://schemas.microsoft.com/office/drawing/2014/main" id="{091C3CFD-DE60-4EC7-962E-813E978037C1}"/>
              </a:ext>
            </a:extLst>
          </p:cNvPr>
          <p:cNvSpPr txBox="1">
            <a:spLocks noChangeArrowheads="1"/>
          </p:cNvSpPr>
          <p:nvPr/>
        </p:nvSpPr>
        <p:spPr bwMode="auto">
          <a:xfrm>
            <a:off x="1659736" y="2012161"/>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7899" name="Titel 2">
            <a:extLst>
              <a:ext uri="{FF2B5EF4-FFF2-40B4-BE49-F238E27FC236}">
                <a16:creationId xmlns:a16="http://schemas.microsoft.com/office/drawing/2014/main" id="{2C5EAD6B-B842-401C-93C3-1B51FD6C6161}"/>
              </a:ext>
            </a:extLst>
          </p:cNvPr>
          <p:cNvSpPr>
            <a:spLocks noGrp="1" noChangeArrowheads="1"/>
          </p:cNvSpPr>
          <p:nvPr>
            <p:ph type="title" idx="4294967295"/>
          </p:nvPr>
        </p:nvSpPr>
        <p:spPr>
          <a:xfrm>
            <a:off x="419102" y="1044661"/>
            <a:ext cx="6616304" cy="513159"/>
          </a:xfrm>
        </p:spPr>
        <p:txBody>
          <a:bodyPr>
            <a:noAutofit/>
          </a:bodyPr>
          <a:lstStyle/>
          <a:p>
            <a:r>
              <a:rPr lang="nl-NL" altLang="nl-NL" sz="3600" dirty="0">
                <a:latin typeface="+mn-lt"/>
              </a:rPr>
              <a:t>De chaos</a:t>
            </a:r>
          </a:p>
        </p:txBody>
      </p:sp>
      <p:sp>
        <p:nvSpPr>
          <p:cNvPr id="37901" name="TextBox 14">
            <a:extLst>
              <a:ext uri="{FF2B5EF4-FFF2-40B4-BE49-F238E27FC236}">
                <a16:creationId xmlns:a16="http://schemas.microsoft.com/office/drawing/2014/main" id="{033B2F10-993D-41AB-AB75-0F7201E4DCA4}"/>
              </a:ext>
            </a:extLst>
          </p:cNvPr>
          <p:cNvSpPr txBox="1">
            <a:spLocks noChangeArrowheads="1"/>
          </p:cNvSpPr>
          <p:nvPr/>
        </p:nvSpPr>
        <p:spPr bwMode="auto">
          <a:xfrm>
            <a:off x="2883695" y="2000851"/>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dirty="0">
                <a:solidFill>
                  <a:srgbClr val="E46C0A"/>
                </a:solidFill>
                <a:latin typeface="Calibri" panose="020F0502020204030204" pitchFamily="34" charset="0"/>
              </a:rPr>
              <a:t>AC</a:t>
            </a:r>
          </a:p>
        </p:txBody>
      </p:sp>
      <p:sp>
        <p:nvSpPr>
          <p:cNvPr id="37902" name="Rectangle 15">
            <a:extLst>
              <a:ext uri="{FF2B5EF4-FFF2-40B4-BE49-F238E27FC236}">
                <a16:creationId xmlns:a16="http://schemas.microsoft.com/office/drawing/2014/main" id="{243AE95A-FF6D-43A4-B180-FAFE1072E40A}"/>
              </a:ext>
            </a:extLst>
          </p:cNvPr>
          <p:cNvSpPr>
            <a:spLocks noChangeArrowheads="1"/>
          </p:cNvSpPr>
          <p:nvPr/>
        </p:nvSpPr>
        <p:spPr bwMode="auto">
          <a:xfrm>
            <a:off x="2699103" y="2296722"/>
            <a:ext cx="385855"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a:solidFill>
                  <a:srgbClr val="376092"/>
                </a:solidFill>
                <a:latin typeface="Calibri" panose="020F0502020204030204" pitchFamily="34" charset="0"/>
              </a:rPr>
              <a:t>Airomir</a:t>
            </a:r>
            <a:r>
              <a:rPr lang="nl-NL" altLang="nl-NL" sz="525">
                <a:solidFill>
                  <a:srgbClr val="376092"/>
                </a:solidFill>
                <a:latin typeface="Calibri" panose="020F0502020204030204" pitchFamily="34" charset="0"/>
              </a:rPr>
              <a:t> </a:t>
            </a:r>
          </a:p>
          <a:p>
            <a:pPr algn="ctr" fontAlgn="base">
              <a:spcBef>
                <a:spcPct val="0"/>
              </a:spcBef>
              <a:spcAft>
                <a:spcPct val="0"/>
              </a:spcAft>
            </a:pPr>
            <a:r>
              <a:rPr lang="en-GB" altLang="nl-NL" sz="525">
                <a:solidFill>
                  <a:srgbClr val="376092"/>
                </a:solidFill>
                <a:latin typeface="Calibri" panose="020F0502020204030204" pitchFamily="34" charset="0"/>
              </a:rPr>
              <a:t>Autohaler</a:t>
            </a:r>
            <a:r>
              <a:rPr lang="nl-NL" altLang="nl-NL" sz="525">
                <a:solidFill>
                  <a:srgbClr val="376092"/>
                </a:solidFill>
                <a:latin typeface="Calibri" panose="020F0502020204030204" pitchFamily="34" charset="0"/>
              </a:rPr>
              <a:t> </a:t>
            </a:r>
          </a:p>
        </p:txBody>
      </p:sp>
      <p:pic>
        <p:nvPicPr>
          <p:cNvPr id="37903" name="Picture 2">
            <a:extLst>
              <a:ext uri="{FF2B5EF4-FFF2-40B4-BE49-F238E27FC236}">
                <a16:creationId xmlns:a16="http://schemas.microsoft.com/office/drawing/2014/main" id="{A2A07966-E80B-46B1-BB30-BC9E01F91EC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45956" y="2070497"/>
            <a:ext cx="214313" cy="22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4" name="Rectangle 17">
            <a:extLst>
              <a:ext uri="{FF2B5EF4-FFF2-40B4-BE49-F238E27FC236}">
                <a16:creationId xmlns:a16="http://schemas.microsoft.com/office/drawing/2014/main" id="{5C953090-2BD8-4AED-9526-CACF1E37AD1C}"/>
              </a:ext>
            </a:extLst>
          </p:cNvPr>
          <p:cNvSpPr>
            <a:spLocks noChangeArrowheads="1"/>
          </p:cNvSpPr>
          <p:nvPr/>
        </p:nvSpPr>
        <p:spPr bwMode="auto">
          <a:xfrm>
            <a:off x="5656660" y="2296720"/>
            <a:ext cx="365522"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Ventolin</a:t>
            </a:r>
          </a:p>
          <a:p>
            <a:pPr algn="ctr" fontAlgn="base">
              <a:spcBef>
                <a:spcPct val="0"/>
              </a:spcBef>
              <a:spcAft>
                <a:spcPct val="0"/>
              </a:spcAft>
            </a:pPr>
            <a:r>
              <a:rPr lang="nl-NL" altLang="nl-NL" sz="525">
                <a:solidFill>
                  <a:srgbClr val="376092"/>
                </a:solidFill>
                <a:latin typeface="Calibri" panose="020F0502020204030204" pitchFamily="34" charset="0"/>
              </a:rPr>
              <a:t>Diskus </a:t>
            </a:r>
          </a:p>
        </p:txBody>
      </p:sp>
      <p:sp>
        <p:nvSpPr>
          <p:cNvPr id="37905" name="TextBox 18">
            <a:extLst>
              <a:ext uri="{FF2B5EF4-FFF2-40B4-BE49-F238E27FC236}">
                <a16:creationId xmlns:a16="http://schemas.microsoft.com/office/drawing/2014/main" id="{90F2DD4A-EF3E-472B-93B0-0AC5E2796C1D}"/>
              </a:ext>
            </a:extLst>
          </p:cNvPr>
          <p:cNvSpPr txBox="1">
            <a:spLocks noChangeArrowheads="1"/>
          </p:cNvSpPr>
          <p:nvPr/>
        </p:nvSpPr>
        <p:spPr bwMode="auto">
          <a:xfrm>
            <a:off x="5937647" y="2012161"/>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pic>
        <p:nvPicPr>
          <p:cNvPr id="37906" name="Picture 2">
            <a:extLst>
              <a:ext uri="{FF2B5EF4-FFF2-40B4-BE49-F238E27FC236}">
                <a16:creationId xmlns:a16="http://schemas.microsoft.com/office/drawing/2014/main" id="{A125436B-4962-47A3-8EC7-F3CDED62BA6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88333" y="2095502"/>
            <a:ext cx="166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7" name="TextBox 20">
            <a:extLst>
              <a:ext uri="{FF2B5EF4-FFF2-40B4-BE49-F238E27FC236}">
                <a16:creationId xmlns:a16="http://schemas.microsoft.com/office/drawing/2014/main" id="{89BCFC80-D42D-4B24-ABB9-41BD96701D5A}"/>
              </a:ext>
            </a:extLst>
          </p:cNvPr>
          <p:cNvSpPr txBox="1">
            <a:spLocks noChangeArrowheads="1"/>
          </p:cNvSpPr>
          <p:nvPr/>
        </p:nvSpPr>
        <p:spPr bwMode="auto">
          <a:xfrm>
            <a:off x="2007403" y="2012161"/>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7908" name="Rectangle 21">
            <a:extLst>
              <a:ext uri="{FF2B5EF4-FFF2-40B4-BE49-F238E27FC236}">
                <a16:creationId xmlns:a16="http://schemas.microsoft.com/office/drawing/2014/main" id="{2FA22862-E2BF-4E25-932D-BF45D04711C0}"/>
              </a:ext>
            </a:extLst>
          </p:cNvPr>
          <p:cNvSpPr>
            <a:spLocks noChangeArrowheads="1"/>
          </p:cNvSpPr>
          <p:nvPr/>
        </p:nvSpPr>
        <p:spPr bwMode="auto">
          <a:xfrm>
            <a:off x="1828670" y="2378869"/>
            <a:ext cx="321735"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a:solidFill>
                  <a:srgbClr val="376092"/>
                </a:solidFill>
                <a:latin typeface="Calibri" panose="020F0502020204030204" pitchFamily="34" charset="0"/>
              </a:rPr>
              <a:t>Airomir</a:t>
            </a:r>
            <a:r>
              <a:rPr lang="nl-NL" altLang="nl-NL" sz="525">
                <a:solidFill>
                  <a:srgbClr val="376092"/>
                </a:solidFill>
                <a:latin typeface="Calibri" panose="020F0502020204030204" pitchFamily="34" charset="0"/>
              </a:rPr>
              <a:t> </a:t>
            </a:r>
          </a:p>
        </p:txBody>
      </p:sp>
      <p:sp>
        <p:nvSpPr>
          <p:cNvPr id="37909" name="Rectangle 22">
            <a:extLst>
              <a:ext uri="{FF2B5EF4-FFF2-40B4-BE49-F238E27FC236}">
                <a16:creationId xmlns:a16="http://schemas.microsoft.com/office/drawing/2014/main" id="{8859EF60-E326-4DB8-A414-58030873E1D8}"/>
              </a:ext>
            </a:extLst>
          </p:cNvPr>
          <p:cNvSpPr>
            <a:spLocks noChangeArrowheads="1"/>
          </p:cNvSpPr>
          <p:nvPr/>
        </p:nvSpPr>
        <p:spPr bwMode="auto">
          <a:xfrm>
            <a:off x="3764756" y="2296720"/>
            <a:ext cx="457200"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a:solidFill>
                  <a:srgbClr val="376092"/>
                </a:solidFill>
                <a:latin typeface="Calibri" panose="020F0502020204030204" pitchFamily="34" charset="0"/>
              </a:rPr>
              <a:t>Salbutamol </a:t>
            </a:r>
          </a:p>
          <a:p>
            <a:pPr algn="ctr" fontAlgn="base">
              <a:spcBef>
                <a:spcPct val="0"/>
              </a:spcBef>
              <a:spcAft>
                <a:spcPct val="0"/>
              </a:spcAft>
            </a:pPr>
            <a:r>
              <a:rPr lang="nl-NL" altLang="nl-NL" sz="525" dirty="0" err="1">
                <a:solidFill>
                  <a:srgbClr val="376092"/>
                </a:solidFill>
                <a:latin typeface="Calibri" panose="020F0502020204030204" pitchFamily="34" charset="0"/>
              </a:rPr>
              <a:t>Cyclohaler</a:t>
            </a:r>
            <a:r>
              <a:rPr lang="nl-NL" altLang="nl-NL" sz="525" dirty="0">
                <a:solidFill>
                  <a:srgbClr val="376092"/>
                </a:solidFill>
                <a:latin typeface="Calibri" panose="020F0502020204030204" pitchFamily="34" charset="0"/>
              </a:rPr>
              <a:t> </a:t>
            </a:r>
          </a:p>
        </p:txBody>
      </p:sp>
      <p:pic>
        <p:nvPicPr>
          <p:cNvPr id="37910" name="Picture 2">
            <a:extLst>
              <a:ext uri="{FF2B5EF4-FFF2-40B4-BE49-F238E27FC236}">
                <a16:creationId xmlns:a16="http://schemas.microsoft.com/office/drawing/2014/main" id="{44B6A3CB-19EF-4D83-83FF-430EB94316C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82628" y="2085980"/>
            <a:ext cx="155972" cy="225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1" name="TextBox 24">
            <a:extLst>
              <a:ext uri="{FF2B5EF4-FFF2-40B4-BE49-F238E27FC236}">
                <a16:creationId xmlns:a16="http://schemas.microsoft.com/office/drawing/2014/main" id="{2D7CD424-6235-4044-BCF2-FF2F91A650CE}"/>
              </a:ext>
            </a:extLst>
          </p:cNvPr>
          <p:cNvSpPr txBox="1">
            <a:spLocks noChangeArrowheads="1"/>
          </p:cNvSpPr>
          <p:nvPr/>
        </p:nvSpPr>
        <p:spPr bwMode="auto">
          <a:xfrm>
            <a:off x="4011216" y="2012161"/>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7912" name="Rectangle 25">
            <a:extLst>
              <a:ext uri="{FF2B5EF4-FFF2-40B4-BE49-F238E27FC236}">
                <a16:creationId xmlns:a16="http://schemas.microsoft.com/office/drawing/2014/main" id="{ABA1D39B-0C28-428A-B758-76A4662AC8D1}"/>
              </a:ext>
            </a:extLst>
          </p:cNvPr>
          <p:cNvSpPr>
            <a:spLocks noChangeArrowheads="1"/>
          </p:cNvSpPr>
          <p:nvPr/>
        </p:nvSpPr>
        <p:spPr bwMode="auto">
          <a:xfrm>
            <a:off x="2997974" y="2296722"/>
            <a:ext cx="422723"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a:solidFill>
                  <a:srgbClr val="376092"/>
                </a:solidFill>
                <a:latin typeface="Calibri" panose="020F0502020204030204" pitchFamily="34" charset="0"/>
              </a:rPr>
              <a:t>Salbutamol </a:t>
            </a:r>
          </a:p>
          <a:p>
            <a:pPr algn="ctr" fontAlgn="base">
              <a:spcBef>
                <a:spcPct val="0"/>
              </a:spcBef>
              <a:spcAft>
                <a:spcPct val="0"/>
              </a:spcAft>
            </a:pPr>
            <a:r>
              <a:rPr lang="en-GB" altLang="nl-NL" sz="525" dirty="0" err="1">
                <a:solidFill>
                  <a:srgbClr val="376092"/>
                </a:solidFill>
                <a:latin typeface="Calibri" panose="020F0502020204030204" pitchFamily="34" charset="0"/>
              </a:rPr>
              <a:t>Redihaler</a:t>
            </a:r>
            <a:r>
              <a:rPr lang="nl-NL" altLang="nl-NL" sz="525" dirty="0">
                <a:solidFill>
                  <a:srgbClr val="376092"/>
                </a:solidFill>
                <a:latin typeface="Calibri" panose="020F0502020204030204" pitchFamily="34" charset="0"/>
              </a:rPr>
              <a:t> </a:t>
            </a:r>
          </a:p>
        </p:txBody>
      </p:sp>
      <p:pic>
        <p:nvPicPr>
          <p:cNvPr id="37913" name="Picture 2">
            <a:extLst>
              <a:ext uri="{FF2B5EF4-FFF2-40B4-BE49-F238E27FC236}">
                <a16:creationId xmlns:a16="http://schemas.microsoft.com/office/drawing/2014/main" id="{DE3D063D-1E1D-4996-A67C-664EF0DA8E7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37304" y="2010968"/>
            <a:ext cx="140494" cy="320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4" name="TextBox 27">
            <a:extLst>
              <a:ext uri="{FF2B5EF4-FFF2-40B4-BE49-F238E27FC236}">
                <a16:creationId xmlns:a16="http://schemas.microsoft.com/office/drawing/2014/main" id="{5539634F-4401-46F7-9C4A-4715AA375D68}"/>
              </a:ext>
            </a:extLst>
          </p:cNvPr>
          <p:cNvSpPr txBox="1">
            <a:spLocks noChangeArrowheads="1"/>
          </p:cNvSpPr>
          <p:nvPr/>
        </p:nvSpPr>
        <p:spPr bwMode="auto">
          <a:xfrm>
            <a:off x="3237314" y="2012161"/>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7915" name="Rectangle 28">
            <a:extLst>
              <a:ext uri="{FF2B5EF4-FFF2-40B4-BE49-F238E27FC236}">
                <a16:creationId xmlns:a16="http://schemas.microsoft.com/office/drawing/2014/main" id="{864C508E-6F58-4BA2-954A-20F09A79CD4C}"/>
              </a:ext>
            </a:extLst>
          </p:cNvPr>
          <p:cNvSpPr>
            <a:spLocks noChangeArrowheads="1"/>
          </p:cNvSpPr>
          <p:nvPr/>
        </p:nvSpPr>
        <p:spPr bwMode="auto">
          <a:xfrm>
            <a:off x="2130008" y="2378869"/>
            <a:ext cx="422723"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a:solidFill>
                  <a:srgbClr val="376092"/>
                </a:solidFill>
                <a:latin typeface="Calibri" panose="020F0502020204030204" pitchFamily="34" charset="0"/>
              </a:rPr>
              <a:t>Salbutamol </a:t>
            </a:r>
          </a:p>
        </p:txBody>
      </p:sp>
      <p:pic>
        <p:nvPicPr>
          <p:cNvPr id="37916" name="Picture 6">
            <a:extLst>
              <a:ext uri="{FF2B5EF4-FFF2-40B4-BE49-F238E27FC236}">
                <a16:creationId xmlns:a16="http://schemas.microsoft.com/office/drawing/2014/main" id="{F6E241BD-68B7-41D9-874D-FF58DF79D92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95522" y="2094310"/>
            <a:ext cx="17026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7" name="TextBox 30">
            <a:extLst>
              <a:ext uri="{FF2B5EF4-FFF2-40B4-BE49-F238E27FC236}">
                <a16:creationId xmlns:a16="http://schemas.microsoft.com/office/drawing/2014/main" id="{DF6D6EE6-3F26-4832-9990-2C3A8D2DF02E}"/>
              </a:ext>
            </a:extLst>
          </p:cNvPr>
          <p:cNvSpPr txBox="1">
            <a:spLocks noChangeArrowheads="1"/>
          </p:cNvSpPr>
          <p:nvPr/>
        </p:nvSpPr>
        <p:spPr bwMode="auto">
          <a:xfrm>
            <a:off x="2287199" y="2012161"/>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pic>
        <p:nvPicPr>
          <p:cNvPr id="37918" name="Picture 17">
            <a:extLst>
              <a:ext uri="{FF2B5EF4-FFF2-40B4-BE49-F238E27FC236}">
                <a16:creationId xmlns:a16="http://schemas.microsoft.com/office/drawing/2014/main" id="{AD9208EE-1540-4D40-8480-865C6FE07C6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14920" y="2041924"/>
            <a:ext cx="135731" cy="26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9" name="TextBox 32">
            <a:extLst>
              <a:ext uri="{FF2B5EF4-FFF2-40B4-BE49-F238E27FC236}">
                <a16:creationId xmlns:a16="http://schemas.microsoft.com/office/drawing/2014/main" id="{D78A0F6F-6CE4-4148-A73B-CB144555636A}"/>
              </a:ext>
            </a:extLst>
          </p:cNvPr>
          <p:cNvSpPr txBox="1">
            <a:spLocks noChangeArrowheads="1"/>
          </p:cNvSpPr>
          <p:nvPr/>
        </p:nvSpPr>
        <p:spPr bwMode="auto">
          <a:xfrm>
            <a:off x="5141127" y="2012161"/>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7920" name="Rectangle 33">
            <a:extLst>
              <a:ext uri="{FF2B5EF4-FFF2-40B4-BE49-F238E27FC236}">
                <a16:creationId xmlns:a16="http://schemas.microsoft.com/office/drawing/2014/main" id="{F776F3FE-6947-4EA2-8EF0-4837D5AD1611}"/>
              </a:ext>
            </a:extLst>
          </p:cNvPr>
          <p:cNvSpPr>
            <a:spLocks noChangeArrowheads="1"/>
          </p:cNvSpPr>
          <p:nvPr/>
        </p:nvSpPr>
        <p:spPr bwMode="auto">
          <a:xfrm>
            <a:off x="4896724" y="2296722"/>
            <a:ext cx="401885"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Bricanyl </a:t>
            </a:r>
          </a:p>
          <a:p>
            <a:pPr algn="ctr" fontAlgn="base">
              <a:spcBef>
                <a:spcPct val="0"/>
              </a:spcBef>
              <a:spcAft>
                <a:spcPct val="0"/>
              </a:spcAft>
            </a:pPr>
            <a:r>
              <a:rPr lang="nl-NL" altLang="nl-NL" sz="525">
                <a:solidFill>
                  <a:srgbClr val="376092"/>
                </a:solidFill>
                <a:latin typeface="Calibri" panose="020F0502020204030204" pitchFamily="34" charset="0"/>
              </a:rPr>
              <a:t>Turbuhaler</a:t>
            </a:r>
          </a:p>
        </p:txBody>
      </p:sp>
      <p:sp>
        <p:nvSpPr>
          <p:cNvPr id="37921" name="Rectangle 36">
            <a:extLst>
              <a:ext uri="{FF2B5EF4-FFF2-40B4-BE49-F238E27FC236}">
                <a16:creationId xmlns:a16="http://schemas.microsoft.com/office/drawing/2014/main" id="{C2FD0C8E-0340-4C97-AD8C-5F38B8C4B9C7}"/>
              </a:ext>
            </a:extLst>
          </p:cNvPr>
          <p:cNvSpPr>
            <a:spLocks noChangeArrowheads="1"/>
          </p:cNvSpPr>
          <p:nvPr/>
        </p:nvSpPr>
        <p:spPr bwMode="auto">
          <a:xfrm>
            <a:off x="3733800" y="3278985"/>
            <a:ext cx="457200"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Formoterol</a:t>
            </a:r>
            <a:r>
              <a:rPr lang="nl-NL" altLang="nl-NL" sz="525" i="1" dirty="0">
                <a:solidFill>
                  <a:srgbClr val="376092"/>
                </a:solidFill>
                <a:latin typeface="Calibri" panose="020F0502020204030204" pitchFamily="34" charset="0"/>
              </a:rPr>
              <a:t> </a:t>
            </a:r>
          </a:p>
          <a:p>
            <a:pPr algn="ctr" fontAlgn="base">
              <a:spcBef>
                <a:spcPct val="0"/>
              </a:spcBef>
              <a:spcAft>
                <a:spcPct val="0"/>
              </a:spcAft>
            </a:pPr>
            <a:r>
              <a:rPr lang="nl-NL" altLang="nl-NL" sz="525" dirty="0" err="1">
                <a:solidFill>
                  <a:srgbClr val="376092"/>
                </a:solidFill>
                <a:latin typeface="Calibri" panose="020F0502020204030204" pitchFamily="34" charset="0"/>
              </a:rPr>
              <a:t>Cyclohaler</a:t>
            </a:r>
            <a:endParaRPr lang="nl-NL" altLang="nl-NL" sz="525" dirty="0">
              <a:solidFill>
                <a:srgbClr val="376092"/>
              </a:solidFill>
              <a:latin typeface="Calibri" panose="020F0502020204030204" pitchFamily="34" charset="0"/>
            </a:endParaRPr>
          </a:p>
        </p:txBody>
      </p:sp>
      <p:sp>
        <p:nvSpPr>
          <p:cNvPr id="37922" name="TextBox 38">
            <a:extLst>
              <a:ext uri="{FF2B5EF4-FFF2-40B4-BE49-F238E27FC236}">
                <a16:creationId xmlns:a16="http://schemas.microsoft.com/office/drawing/2014/main" id="{4419A03A-5B58-4373-BF5D-1963A1CD6FEF}"/>
              </a:ext>
            </a:extLst>
          </p:cNvPr>
          <p:cNvSpPr txBox="1">
            <a:spLocks noChangeArrowheads="1"/>
          </p:cNvSpPr>
          <p:nvPr/>
        </p:nvSpPr>
        <p:spPr bwMode="auto">
          <a:xfrm>
            <a:off x="3985022" y="3023002"/>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pic>
        <p:nvPicPr>
          <p:cNvPr id="37923" name="Picture 20">
            <a:extLst>
              <a:ext uri="{FF2B5EF4-FFF2-40B4-BE49-F238E27FC236}">
                <a16:creationId xmlns:a16="http://schemas.microsoft.com/office/drawing/2014/main" id="{70D4C81A-9178-4AD6-8A66-47ED157DED0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86150" y="3021814"/>
            <a:ext cx="138113" cy="26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4" name="Rectangle 40">
            <a:extLst>
              <a:ext uri="{FF2B5EF4-FFF2-40B4-BE49-F238E27FC236}">
                <a16:creationId xmlns:a16="http://schemas.microsoft.com/office/drawing/2014/main" id="{7E87382A-BA0E-46CD-8A67-981C14A168D1}"/>
              </a:ext>
            </a:extLst>
          </p:cNvPr>
          <p:cNvSpPr>
            <a:spLocks noChangeArrowheads="1"/>
          </p:cNvSpPr>
          <p:nvPr/>
        </p:nvSpPr>
        <p:spPr bwMode="auto">
          <a:xfrm>
            <a:off x="3369478" y="3268270"/>
            <a:ext cx="375047"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Striverdi </a:t>
            </a:r>
          </a:p>
          <a:p>
            <a:pPr algn="ctr" fontAlgn="base">
              <a:spcBef>
                <a:spcPct val="0"/>
              </a:spcBef>
              <a:spcAft>
                <a:spcPct val="0"/>
              </a:spcAft>
            </a:pPr>
            <a:r>
              <a:rPr lang="nl-NL" altLang="nl-NL" sz="525">
                <a:solidFill>
                  <a:srgbClr val="376092"/>
                </a:solidFill>
                <a:latin typeface="Calibri" panose="020F0502020204030204" pitchFamily="34" charset="0"/>
              </a:rPr>
              <a:t>Respimat</a:t>
            </a:r>
            <a:r>
              <a:rPr lang="nl-NL" altLang="nl-NL" sz="525" i="1">
                <a:solidFill>
                  <a:srgbClr val="376092"/>
                </a:solidFill>
                <a:latin typeface="Calibri" panose="020F0502020204030204" pitchFamily="34" charset="0"/>
              </a:rPr>
              <a:t> </a:t>
            </a:r>
          </a:p>
        </p:txBody>
      </p:sp>
      <p:sp>
        <p:nvSpPr>
          <p:cNvPr id="37925" name="Rectangle 41">
            <a:extLst>
              <a:ext uri="{FF2B5EF4-FFF2-40B4-BE49-F238E27FC236}">
                <a16:creationId xmlns:a16="http://schemas.microsoft.com/office/drawing/2014/main" id="{D0AF9CBC-30C1-4AC0-B54D-708E7B3A86E0}"/>
              </a:ext>
            </a:extLst>
          </p:cNvPr>
          <p:cNvSpPr>
            <a:spLocks noChangeArrowheads="1"/>
          </p:cNvSpPr>
          <p:nvPr/>
        </p:nvSpPr>
        <p:spPr bwMode="auto">
          <a:xfrm>
            <a:off x="4863108" y="3261126"/>
            <a:ext cx="453629"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Oxis</a:t>
            </a:r>
            <a:endParaRPr lang="nl-NL" altLang="nl-NL" sz="525" dirty="0">
              <a:solidFill>
                <a:srgbClr val="376092"/>
              </a:solidFill>
              <a:latin typeface="Calibri" panose="020F0502020204030204" pitchFamily="34" charset="0"/>
            </a:endParaRPr>
          </a:p>
          <a:p>
            <a:pPr algn="ctr" fontAlgn="base">
              <a:spcBef>
                <a:spcPct val="0"/>
              </a:spcBef>
              <a:spcAft>
                <a:spcPct val="0"/>
              </a:spcAft>
            </a:pPr>
            <a:r>
              <a:rPr lang="nl-NL" altLang="nl-NL" sz="525" dirty="0">
                <a:solidFill>
                  <a:srgbClr val="376092"/>
                </a:solidFill>
                <a:latin typeface="Calibri" panose="020F0502020204030204" pitchFamily="34" charset="0"/>
              </a:rPr>
              <a:t>Turbuhaler</a:t>
            </a:r>
            <a:r>
              <a:rPr lang="nl-NL" altLang="nl-NL" sz="525" i="1" dirty="0">
                <a:solidFill>
                  <a:srgbClr val="376092"/>
                </a:solidFill>
                <a:latin typeface="Calibri" panose="020F0502020204030204" pitchFamily="34" charset="0"/>
              </a:rPr>
              <a:t> </a:t>
            </a:r>
          </a:p>
        </p:txBody>
      </p:sp>
      <p:pic>
        <p:nvPicPr>
          <p:cNvPr id="37926" name="Picture 4">
            <a:extLst>
              <a:ext uri="{FF2B5EF4-FFF2-40B4-BE49-F238E27FC236}">
                <a16:creationId xmlns:a16="http://schemas.microsoft.com/office/drawing/2014/main" id="{4193D111-A43D-491C-ADCA-0FF72DC9608D}"/>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004197" y="3027169"/>
            <a:ext cx="13811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7" name="TextBox 43">
            <a:extLst>
              <a:ext uri="{FF2B5EF4-FFF2-40B4-BE49-F238E27FC236}">
                <a16:creationId xmlns:a16="http://schemas.microsoft.com/office/drawing/2014/main" id="{ED2F79B2-367C-4D4F-870F-69B5CB0C4907}"/>
              </a:ext>
            </a:extLst>
          </p:cNvPr>
          <p:cNvSpPr txBox="1">
            <a:spLocks noChangeArrowheads="1"/>
          </p:cNvSpPr>
          <p:nvPr/>
        </p:nvSpPr>
        <p:spPr bwMode="auto">
          <a:xfrm>
            <a:off x="5086360" y="3017050"/>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pic>
        <p:nvPicPr>
          <p:cNvPr id="37928" name="Picture 18">
            <a:extLst>
              <a:ext uri="{FF2B5EF4-FFF2-40B4-BE49-F238E27FC236}">
                <a16:creationId xmlns:a16="http://schemas.microsoft.com/office/drawing/2014/main" id="{74DA3D2F-5B0A-4383-9B18-BEC0D28E0E4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376747" y="3028952"/>
            <a:ext cx="202406"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9" name="Rectangle 48">
            <a:extLst>
              <a:ext uri="{FF2B5EF4-FFF2-40B4-BE49-F238E27FC236}">
                <a16:creationId xmlns:a16="http://schemas.microsoft.com/office/drawing/2014/main" id="{9903883D-CC36-42DF-840E-988C3824C388}"/>
              </a:ext>
            </a:extLst>
          </p:cNvPr>
          <p:cNvSpPr>
            <a:spLocks noChangeArrowheads="1"/>
          </p:cNvSpPr>
          <p:nvPr/>
        </p:nvSpPr>
        <p:spPr bwMode="auto">
          <a:xfrm>
            <a:off x="4312955" y="3276608"/>
            <a:ext cx="395473"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Onbrez </a:t>
            </a:r>
          </a:p>
          <a:p>
            <a:pPr algn="ctr" fontAlgn="base">
              <a:spcBef>
                <a:spcPct val="0"/>
              </a:spcBef>
              <a:spcAft>
                <a:spcPct val="0"/>
              </a:spcAft>
            </a:pPr>
            <a:r>
              <a:rPr lang="nl-NL" altLang="nl-NL" sz="525">
                <a:solidFill>
                  <a:srgbClr val="376092"/>
                </a:solidFill>
                <a:latin typeface="Calibri" panose="020F0502020204030204" pitchFamily="34" charset="0"/>
              </a:rPr>
              <a:t>Breezhaler</a:t>
            </a:r>
          </a:p>
        </p:txBody>
      </p:sp>
      <p:sp>
        <p:nvSpPr>
          <p:cNvPr id="37930" name="TextBox 49">
            <a:extLst>
              <a:ext uri="{FF2B5EF4-FFF2-40B4-BE49-F238E27FC236}">
                <a16:creationId xmlns:a16="http://schemas.microsoft.com/office/drawing/2014/main" id="{D42705FC-84F3-4386-9AA8-27F0CC4433D7}"/>
              </a:ext>
            </a:extLst>
          </p:cNvPr>
          <p:cNvSpPr txBox="1">
            <a:spLocks noChangeArrowheads="1"/>
          </p:cNvSpPr>
          <p:nvPr/>
        </p:nvSpPr>
        <p:spPr bwMode="auto">
          <a:xfrm>
            <a:off x="4549378" y="2995618"/>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sp>
        <p:nvSpPr>
          <p:cNvPr id="37931" name="Rectangle 50">
            <a:extLst>
              <a:ext uri="{FF2B5EF4-FFF2-40B4-BE49-F238E27FC236}">
                <a16:creationId xmlns:a16="http://schemas.microsoft.com/office/drawing/2014/main" id="{E13F7440-2515-4BC8-8054-F6B39FE5986E}"/>
              </a:ext>
            </a:extLst>
          </p:cNvPr>
          <p:cNvSpPr>
            <a:spLocks noChangeArrowheads="1"/>
          </p:cNvSpPr>
          <p:nvPr/>
        </p:nvSpPr>
        <p:spPr bwMode="auto">
          <a:xfrm>
            <a:off x="1558538" y="3350425"/>
            <a:ext cx="772715"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Atimos </a:t>
            </a:r>
          </a:p>
        </p:txBody>
      </p:sp>
      <p:pic>
        <p:nvPicPr>
          <p:cNvPr id="37932" name="Picture 4">
            <a:extLst>
              <a:ext uri="{FF2B5EF4-FFF2-40B4-BE49-F238E27FC236}">
                <a16:creationId xmlns:a16="http://schemas.microsoft.com/office/drawing/2014/main" id="{2AEB1C63-4E97-4827-B66D-CCB6E4F8EEED}"/>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810943" y="3105157"/>
            <a:ext cx="198834"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33" name="TextBox 52">
            <a:extLst>
              <a:ext uri="{FF2B5EF4-FFF2-40B4-BE49-F238E27FC236}">
                <a16:creationId xmlns:a16="http://schemas.microsoft.com/office/drawing/2014/main" id="{FEEDD035-759A-4997-A760-50D805C921C0}"/>
              </a:ext>
            </a:extLst>
          </p:cNvPr>
          <p:cNvSpPr txBox="1">
            <a:spLocks noChangeArrowheads="1"/>
          </p:cNvSpPr>
          <p:nvPr/>
        </p:nvSpPr>
        <p:spPr bwMode="auto">
          <a:xfrm>
            <a:off x="1919297" y="3036100"/>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7934" name="Rectangle 53">
            <a:extLst>
              <a:ext uri="{FF2B5EF4-FFF2-40B4-BE49-F238E27FC236}">
                <a16:creationId xmlns:a16="http://schemas.microsoft.com/office/drawing/2014/main" id="{14ECA54E-3FD3-40B3-8FC5-D54FE340F52D}"/>
              </a:ext>
            </a:extLst>
          </p:cNvPr>
          <p:cNvSpPr>
            <a:spLocks noChangeArrowheads="1"/>
          </p:cNvSpPr>
          <p:nvPr/>
        </p:nvSpPr>
        <p:spPr bwMode="auto">
          <a:xfrm>
            <a:off x="4047607" y="3006337"/>
            <a:ext cx="361809"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Foradil</a:t>
            </a:r>
          </a:p>
          <a:p>
            <a:pPr algn="ctr" fontAlgn="base">
              <a:spcBef>
                <a:spcPct val="0"/>
              </a:spcBef>
              <a:spcAft>
                <a:spcPct val="0"/>
              </a:spcAft>
            </a:pPr>
            <a:r>
              <a:rPr lang="nl-NL" altLang="nl-NL" sz="525">
                <a:solidFill>
                  <a:srgbClr val="376092"/>
                </a:solidFill>
                <a:latin typeface="Calibri" panose="020F0502020204030204" pitchFamily="34" charset="0"/>
              </a:rPr>
              <a:t> Aerolizer</a:t>
            </a:r>
          </a:p>
        </p:txBody>
      </p:sp>
      <p:pic>
        <p:nvPicPr>
          <p:cNvPr id="37935" name="Picture 3">
            <a:extLst>
              <a:ext uri="{FF2B5EF4-FFF2-40B4-BE49-F238E27FC236}">
                <a16:creationId xmlns:a16="http://schemas.microsoft.com/office/drawing/2014/main" id="{4129380A-A68D-45E4-A722-3DA30E3C2FC2}"/>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125523" y="3198025"/>
            <a:ext cx="183356" cy="26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6" name="Picture 2">
            <a:extLst>
              <a:ext uri="{FF2B5EF4-FFF2-40B4-BE49-F238E27FC236}">
                <a16:creationId xmlns:a16="http://schemas.microsoft.com/office/drawing/2014/main" id="{DDF17981-E1F7-4E5A-8AED-B5B77187E222}"/>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475185" y="3076577"/>
            <a:ext cx="236934"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37" name="TextBox 57">
            <a:extLst>
              <a:ext uri="{FF2B5EF4-FFF2-40B4-BE49-F238E27FC236}">
                <a16:creationId xmlns:a16="http://schemas.microsoft.com/office/drawing/2014/main" id="{750B858F-100C-485C-997A-18C4594923AF}"/>
              </a:ext>
            </a:extLst>
          </p:cNvPr>
          <p:cNvSpPr txBox="1">
            <a:spLocks noChangeArrowheads="1"/>
          </p:cNvSpPr>
          <p:nvPr/>
        </p:nvSpPr>
        <p:spPr bwMode="auto">
          <a:xfrm>
            <a:off x="1620441" y="3027766"/>
            <a:ext cx="184547"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7938" name="Rectangle 58">
            <a:extLst>
              <a:ext uri="{FF2B5EF4-FFF2-40B4-BE49-F238E27FC236}">
                <a16:creationId xmlns:a16="http://schemas.microsoft.com/office/drawing/2014/main" id="{80B85626-BE22-4972-99BD-5DBAAE8F2F20}"/>
              </a:ext>
            </a:extLst>
          </p:cNvPr>
          <p:cNvSpPr>
            <a:spLocks noChangeArrowheads="1"/>
          </p:cNvSpPr>
          <p:nvPr/>
        </p:nvSpPr>
        <p:spPr bwMode="auto">
          <a:xfrm>
            <a:off x="1364456" y="3350425"/>
            <a:ext cx="519113"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Serevent</a:t>
            </a:r>
            <a:r>
              <a:rPr lang="nl-NL" altLang="nl-NL" sz="525" i="1">
                <a:solidFill>
                  <a:srgbClr val="376092"/>
                </a:solidFill>
                <a:latin typeface="Calibri" panose="020F0502020204030204" pitchFamily="34" charset="0"/>
              </a:rPr>
              <a:t> </a:t>
            </a:r>
          </a:p>
        </p:txBody>
      </p:sp>
      <p:sp>
        <p:nvSpPr>
          <p:cNvPr id="37939" name="TextBox 63">
            <a:extLst>
              <a:ext uri="{FF2B5EF4-FFF2-40B4-BE49-F238E27FC236}">
                <a16:creationId xmlns:a16="http://schemas.microsoft.com/office/drawing/2014/main" id="{B9E921B0-1323-452A-8038-67288E97D010}"/>
              </a:ext>
            </a:extLst>
          </p:cNvPr>
          <p:cNvSpPr txBox="1">
            <a:spLocks noChangeArrowheads="1"/>
          </p:cNvSpPr>
          <p:nvPr/>
        </p:nvSpPr>
        <p:spPr bwMode="auto">
          <a:xfrm>
            <a:off x="3602839" y="3025380"/>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sp>
        <p:nvSpPr>
          <p:cNvPr id="37940" name="Rectangle 64">
            <a:extLst>
              <a:ext uri="{FF2B5EF4-FFF2-40B4-BE49-F238E27FC236}">
                <a16:creationId xmlns:a16="http://schemas.microsoft.com/office/drawing/2014/main" id="{10E6B408-5C98-4211-8E87-988894AC1ECA}"/>
              </a:ext>
            </a:extLst>
          </p:cNvPr>
          <p:cNvSpPr>
            <a:spLocks noChangeArrowheads="1"/>
          </p:cNvSpPr>
          <p:nvPr/>
        </p:nvSpPr>
        <p:spPr bwMode="auto">
          <a:xfrm>
            <a:off x="5673498" y="3281371"/>
            <a:ext cx="342573"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Serevent</a:t>
            </a:r>
          </a:p>
          <a:p>
            <a:pPr algn="ctr" fontAlgn="base">
              <a:spcBef>
                <a:spcPct val="0"/>
              </a:spcBef>
              <a:spcAft>
                <a:spcPct val="0"/>
              </a:spcAft>
            </a:pPr>
            <a:r>
              <a:rPr lang="nl-NL" altLang="nl-NL" sz="525">
                <a:solidFill>
                  <a:srgbClr val="376092"/>
                </a:solidFill>
                <a:latin typeface="Calibri" panose="020F0502020204030204" pitchFamily="34" charset="0"/>
              </a:rPr>
              <a:t>Diskus</a:t>
            </a:r>
            <a:r>
              <a:rPr lang="nl-NL" altLang="nl-NL" sz="525" i="1">
                <a:solidFill>
                  <a:srgbClr val="376092"/>
                </a:solidFill>
                <a:latin typeface="Calibri" panose="020F0502020204030204" pitchFamily="34" charset="0"/>
              </a:rPr>
              <a:t> </a:t>
            </a:r>
          </a:p>
        </p:txBody>
      </p:sp>
      <p:pic>
        <p:nvPicPr>
          <p:cNvPr id="37941" name="Picture 2">
            <a:extLst>
              <a:ext uri="{FF2B5EF4-FFF2-40B4-BE49-F238E27FC236}">
                <a16:creationId xmlns:a16="http://schemas.microsoft.com/office/drawing/2014/main" id="{29AFDCF7-90A4-409F-A94A-989AC250B2FB}"/>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737631" y="3080155"/>
            <a:ext cx="23098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42" name="TextBox 66">
            <a:extLst>
              <a:ext uri="{FF2B5EF4-FFF2-40B4-BE49-F238E27FC236}">
                <a16:creationId xmlns:a16="http://schemas.microsoft.com/office/drawing/2014/main" id="{EFF52CDF-52A1-4F18-980B-0FDB0BCD81FD}"/>
              </a:ext>
            </a:extLst>
          </p:cNvPr>
          <p:cNvSpPr txBox="1">
            <a:spLocks noChangeArrowheads="1"/>
          </p:cNvSpPr>
          <p:nvPr/>
        </p:nvSpPr>
        <p:spPr bwMode="auto">
          <a:xfrm>
            <a:off x="5912653" y="3014668"/>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7943" name="TextBox 67">
            <a:extLst>
              <a:ext uri="{FF2B5EF4-FFF2-40B4-BE49-F238E27FC236}">
                <a16:creationId xmlns:a16="http://schemas.microsoft.com/office/drawing/2014/main" id="{A6D7ACB6-3281-418D-9F3B-7EE49FBB76D2}"/>
              </a:ext>
            </a:extLst>
          </p:cNvPr>
          <p:cNvSpPr txBox="1">
            <a:spLocks noChangeArrowheads="1"/>
          </p:cNvSpPr>
          <p:nvPr/>
        </p:nvSpPr>
        <p:spPr bwMode="auto">
          <a:xfrm>
            <a:off x="6303178" y="3011092"/>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7944" name="Rectangle 68">
            <a:extLst>
              <a:ext uri="{FF2B5EF4-FFF2-40B4-BE49-F238E27FC236}">
                <a16:creationId xmlns:a16="http://schemas.microsoft.com/office/drawing/2014/main" id="{7F97D493-1255-40BD-BB36-D74B71A0EE76}"/>
              </a:ext>
            </a:extLst>
          </p:cNvPr>
          <p:cNvSpPr>
            <a:spLocks noChangeArrowheads="1"/>
          </p:cNvSpPr>
          <p:nvPr/>
        </p:nvSpPr>
        <p:spPr bwMode="auto">
          <a:xfrm>
            <a:off x="5816204" y="3284939"/>
            <a:ext cx="751284"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Formoterol</a:t>
            </a:r>
            <a:r>
              <a:rPr lang="nl-NL" altLang="nl-NL" sz="525" dirty="0">
                <a:solidFill>
                  <a:srgbClr val="376092"/>
                </a:solidFill>
                <a:latin typeface="Calibri" panose="020F0502020204030204" pitchFamily="34" charset="0"/>
              </a:rPr>
              <a:t> </a:t>
            </a:r>
          </a:p>
          <a:p>
            <a:pPr algn="ctr" fontAlgn="base">
              <a:spcBef>
                <a:spcPct val="0"/>
              </a:spcBef>
              <a:spcAft>
                <a:spcPct val="0"/>
              </a:spcAft>
            </a:pPr>
            <a:r>
              <a:rPr lang="nl-NL" altLang="nl-NL" sz="525" dirty="0" err="1">
                <a:solidFill>
                  <a:srgbClr val="376092"/>
                </a:solidFill>
                <a:latin typeface="Calibri" panose="020F0502020204030204" pitchFamily="34" charset="0"/>
              </a:rPr>
              <a:t>Easyhaler</a:t>
            </a:r>
            <a:endParaRPr lang="nl-NL" altLang="nl-NL" sz="525" dirty="0">
              <a:solidFill>
                <a:srgbClr val="376092"/>
              </a:solidFill>
              <a:latin typeface="Calibri" panose="020F0502020204030204" pitchFamily="34" charset="0"/>
            </a:endParaRPr>
          </a:p>
        </p:txBody>
      </p:sp>
      <p:sp>
        <p:nvSpPr>
          <p:cNvPr id="37945" name="Rectangle 69">
            <a:extLst>
              <a:ext uri="{FF2B5EF4-FFF2-40B4-BE49-F238E27FC236}">
                <a16:creationId xmlns:a16="http://schemas.microsoft.com/office/drawing/2014/main" id="{CC915AA6-D7A7-4C55-90F9-4DA15E66F4A3}"/>
              </a:ext>
            </a:extLst>
          </p:cNvPr>
          <p:cNvSpPr>
            <a:spLocks noChangeArrowheads="1"/>
          </p:cNvSpPr>
          <p:nvPr/>
        </p:nvSpPr>
        <p:spPr bwMode="auto">
          <a:xfrm>
            <a:off x="5216130" y="3280176"/>
            <a:ext cx="428625"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Formoterol</a:t>
            </a:r>
            <a:r>
              <a:rPr lang="nl-NL" altLang="nl-NL" sz="525" i="1" dirty="0">
                <a:solidFill>
                  <a:srgbClr val="376092"/>
                </a:solidFill>
                <a:latin typeface="Calibri" panose="020F0502020204030204" pitchFamily="34" charset="0"/>
              </a:rPr>
              <a:t> </a:t>
            </a:r>
          </a:p>
          <a:p>
            <a:pPr algn="ctr" fontAlgn="base">
              <a:spcBef>
                <a:spcPct val="0"/>
              </a:spcBef>
              <a:spcAft>
                <a:spcPct val="0"/>
              </a:spcAft>
            </a:pPr>
            <a:r>
              <a:rPr lang="nl-NL" altLang="nl-NL" sz="525" dirty="0" err="1">
                <a:solidFill>
                  <a:srgbClr val="376092"/>
                </a:solidFill>
                <a:latin typeface="Calibri" panose="020F0502020204030204" pitchFamily="34" charset="0"/>
              </a:rPr>
              <a:t>Novolizer</a:t>
            </a:r>
            <a:endParaRPr lang="nl-NL" altLang="nl-NL" sz="525" dirty="0">
              <a:solidFill>
                <a:srgbClr val="376092"/>
              </a:solidFill>
              <a:latin typeface="Calibri" panose="020F0502020204030204" pitchFamily="34" charset="0"/>
            </a:endParaRPr>
          </a:p>
        </p:txBody>
      </p:sp>
      <p:pic>
        <p:nvPicPr>
          <p:cNvPr id="37946" name="Picture 2">
            <a:extLst>
              <a:ext uri="{FF2B5EF4-FFF2-40B4-BE49-F238E27FC236}">
                <a16:creationId xmlns:a16="http://schemas.microsoft.com/office/drawing/2014/main" id="{7389BD40-8ED0-43F9-B6D8-8B45DA1B0AAC}"/>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279241" y="3043238"/>
            <a:ext cx="321469"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47" name="TextBox 71">
            <a:extLst>
              <a:ext uri="{FF2B5EF4-FFF2-40B4-BE49-F238E27FC236}">
                <a16:creationId xmlns:a16="http://schemas.microsoft.com/office/drawing/2014/main" id="{5AEC2125-0FAE-4709-B210-8F3531148158}"/>
              </a:ext>
            </a:extLst>
          </p:cNvPr>
          <p:cNvSpPr txBox="1">
            <a:spLocks noChangeArrowheads="1"/>
          </p:cNvSpPr>
          <p:nvPr/>
        </p:nvSpPr>
        <p:spPr bwMode="auto">
          <a:xfrm>
            <a:off x="5567372" y="3020617"/>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7948" name="TextBox 72">
            <a:extLst>
              <a:ext uri="{FF2B5EF4-FFF2-40B4-BE49-F238E27FC236}">
                <a16:creationId xmlns:a16="http://schemas.microsoft.com/office/drawing/2014/main" id="{2745890F-D86A-4994-9F4B-BA2B0538FB61}"/>
              </a:ext>
            </a:extLst>
          </p:cNvPr>
          <p:cNvSpPr txBox="1">
            <a:spLocks noChangeArrowheads="1"/>
          </p:cNvSpPr>
          <p:nvPr/>
        </p:nvSpPr>
        <p:spPr bwMode="auto">
          <a:xfrm>
            <a:off x="4261247" y="3174211"/>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pic>
        <p:nvPicPr>
          <p:cNvPr id="37949" name="Picture 2">
            <a:extLst>
              <a:ext uri="{FF2B5EF4-FFF2-40B4-BE49-F238E27FC236}">
                <a16:creationId xmlns:a16="http://schemas.microsoft.com/office/drawing/2014/main" id="{350A9D62-AC7E-40DF-944A-B62FC8522D81}"/>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854063" y="3056345"/>
            <a:ext cx="154781" cy="22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50" name="Picture 2">
            <a:extLst>
              <a:ext uri="{FF2B5EF4-FFF2-40B4-BE49-F238E27FC236}">
                <a16:creationId xmlns:a16="http://schemas.microsoft.com/office/drawing/2014/main" id="{288873BD-74C7-4F08-A50E-2DCCF2AF3DC1}"/>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840708" y="2603902"/>
            <a:ext cx="223838"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51" name="Rectangle 76">
            <a:extLst>
              <a:ext uri="{FF2B5EF4-FFF2-40B4-BE49-F238E27FC236}">
                <a16:creationId xmlns:a16="http://schemas.microsoft.com/office/drawing/2014/main" id="{7E29266C-D9C2-45E0-AA6A-1FE1172E38DD}"/>
              </a:ext>
            </a:extLst>
          </p:cNvPr>
          <p:cNvSpPr>
            <a:spLocks noChangeArrowheads="1"/>
          </p:cNvSpPr>
          <p:nvPr/>
        </p:nvSpPr>
        <p:spPr bwMode="auto">
          <a:xfrm>
            <a:off x="1754991" y="2858692"/>
            <a:ext cx="416719"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a:solidFill>
                  <a:srgbClr val="376092"/>
                </a:solidFill>
                <a:latin typeface="Calibri" panose="020F0502020204030204" pitchFamily="34" charset="0"/>
              </a:rPr>
              <a:t>Atrovent</a:t>
            </a:r>
          </a:p>
        </p:txBody>
      </p:sp>
      <p:sp>
        <p:nvSpPr>
          <p:cNvPr id="37952" name="TextBox 77">
            <a:extLst>
              <a:ext uri="{FF2B5EF4-FFF2-40B4-BE49-F238E27FC236}">
                <a16:creationId xmlns:a16="http://schemas.microsoft.com/office/drawing/2014/main" id="{D2857B0B-37AF-4365-8D23-CBD10BA44BB0}"/>
              </a:ext>
            </a:extLst>
          </p:cNvPr>
          <p:cNvSpPr txBox="1">
            <a:spLocks noChangeArrowheads="1"/>
          </p:cNvSpPr>
          <p:nvPr/>
        </p:nvSpPr>
        <p:spPr bwMode="auto">
          <a:xfrm>
            <a:off x="1988350" y="2528893"/>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7953" name="Rectangle 78">
            <a:extLst>
              <a:ext uri="{FF2B5EF4-FFF2-40B4-BE49-F238E27FC236}">
                <a16:creationId xmlns:a16="http://schemas.microsoft.com/office/drawing/2014/main" id="{0A38BD21-5A01-430F-B8FB-603F92444E54}"/>
              </a:ext>
            </a:extLst>
          </p:cNvPr>
          <p:cNvSpPr>
            <a:spLocks noChangeArrowheads="1"/>
          </p:cNvSpPr>
          <p:nvPr/>
        </p:nvSpPr>
        <p:spPr bwMode="auto">
          <a:xfrm>
            <a:off x="3763570" y="2806307"/>
            <a:ext cx="483394"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Ipratropium</a:t>
            </a:r>
            <a:r>
              <a:rPr lang="nl-NL" altLang="nl-NL" sz="525" dirty="0">
                <a:solidFill>
                  <a:srgbClr val="376092"/>
                </a:solidFill>
                <a:latin typeface="Calibri" panose="020F0502020204030204" pitchFamily="34" charset="0"/>
              </a:rPr>
              <a:t> </a:t>
            </a:r>
          </a:p>
          <a:p>
            <a:pPr algn="ctr" fontAlgn="base">
              <a:spcBef>
                <a:spcPct val="0"/>
              </a:spcBef>
              <a:spcAft>
                <a:spcPct val="0"/>
              </a:spcAft>
            </a:pPr>
            <a:r>
              <a:rPr lang="en-GB" altLang="nl-NL" sz="525" dirty="0" err="1">
                <a:solidFill>
                  <a:srgbClr val="376092"/>
                </a:solidFill>
                <a:latin typeface="Calibri" panose="020F0502020204030204" pitchFamily="34" charset="0"/>
              </a:rPr>
              <a:t>Cyclohaler</a:t>
            </a:r>
            <a:endParaRPr lang="nl-NL" altLang="nl-NL" sz="525" i="1" dirty="0">
              <a:solidFill>
                <a:srgbClr val="376092"/>
              </a:solidFill>
              <a:latin typeface="Calibri Light" panose="020F0302020204030204" pitchFamily="34" charset="0"/>
            </a:endParaRPr>
          </a:p>
        </p:txBody>
      </p:sp>
      <p:sp>
        <p:nvSpPr>
          <p:cNvPr id="37954" name="TextBox 80">
            <a:extLst>
              <a:ext uri="{FF2B5EF4-FFF2-40B4-BE49-F238E27FC236}">
                <a16:creationId xmlns:a16="http://schemas.microsoft.com/office/drawing/2014/main" id="{656B1732-462A-4607-A515-AE961AC6D753}"/>
              </a:ext>
            </a:extLst>
          </p:cNvPr>
          <p:cNvSpPr txBox="1">
            <a:spLocks noChangeArrowheads="1"/>
          </p:cNvSpPr>
          <p:nvPr/>
        </p:nvSpPr>
        <p:spPr bwMode="auto">
          <a:xfrm>
            <a:off x="4051697" y="2522941"/>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pic>
        <p:nvPicPr>
          <p:cNvPr id="37955" name="Picture 2">
            <a:extLst>
              <a:ext uri="{FF2B5EF4-FFF2-40B4-BE49-F238E27FC236}">
                <a16:creationId xmlns:a16="http://schemas.microsoft.com/office/drawing/2014/main" id="{55834E34-E6C0-42E5-8B6D-B8FE351C2232}"/>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904069" y="2571755"/>
            <a:ext cx="154781" cy="225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56" name="Picture 4">
            <a:extLst>
              <a:ext uri="{FF2B5EF4-FFF2-40B4-BE49-F238E27FC236}">
                <a16:creationId xmlns:a16="http://schemas.microsoft.com/office/drawing/2014/main" id="{871A5299-A61F-40C0-B0D5-B0232E6A05A6}"/>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207420" y="2607470"/>
            <a:ext cx="201216"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57" name="TextBox 83">
            <a:extLst>
              <a:ext uri="{FF2B5EF4-FFF2-40B4-BE49-F238E27FC236}">
                <a16:creationId xmlns:a16="http://schemas.microsoft.com/office/drawing/2014/main" id="{7806C9A8-BA22-43BC-BEB3-FC1F03AFF494}"/>
              </a:ext>
            </a:extLst>
          </p:cNvPr>
          <p:cNvSpPr txBox="1">
            <a:spLocks noChangeArrowheads="1"/>
          </p:cNvSpPr>
          <p:nvPr/>
        </p:nvSpPr>
        <p:spPr bwMode="auto">
          <a:xfrm>
            <a:off x="2320536" y="2544372"/>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7958" name="Rectangle 84">
            <a:extLst>
              <a:ext uri="{FF2B5EF4-FFF2-40B4-BE49-F238E27FC236}">
                <a16:creationId xmlns:a16="http://schemas.microsoft.com/office/drawing/2014/main" id="{5A0F2209-F42A-48CD-BE1B-09DE5286B8DA}"/>
              </a:ext>
            </a:extLst>
          </p:cNvPr>
          <p:cNvSpPr>
            <a:spLocks noChangeArrowheads="1"/>
          </p:cNvSpPr>
          <p:nvPr/>
        </p:nvSpPr>
        <p:spPr bwMode="auto">
          <a:xfrm>
            <a:off x="2007403" y="2806308"/>
            <a:ext cx="646510"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a:solidFill>
                  <a:srgbClr val="376092"/>
                </a:solidFill>
                <a:latin typeface="Calibri" panose="020F0502020204030204" pitchFamily="34" charset="0"/>
              </a:rPr>
              <a:t>Berodual (SABA/SAMA)</a:t>
            </a:r>
            <a:r>
              <a:rPr lang="nl-NL" altLang="nl-NL" sz="525">
                <a:solidFill>
                  <a:srgbClr val="376092"/>
                </a:solidFill>
                <a:latin typeface="Calibri" panose="020F0502020204030204" pitchFamily="34" charset="0"/>
              </a:rPr>
              <a:t> </a:t>
            </a:r>
          </a:p>
        </p:txBody>
      </p:sp>
      <p:pic>
        <p:nvPicPr>
          <p:cNvPr id="37959" name="Picture 19">
            <a:extLst>
              <a:ext uri="{FF2B5EF4-FFF2-40B4-BE49-F238E27FC236}">
                <a16:creationId xmlns:a16="http://schemas.microsoft.com/office/drawing/2014/main" id="{B4DD5C97-F482-40C0-8CB9-8D995498E19A}"/>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496866" y="3540927"/>
            <a:ext cx="1143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60" name="TextBox 86">
            <a:extLst>
              <a:ext uri="{FF2B5EF4-FFF2-40B4-BE49-F238E27FC236}">
                <a16:creationId xmlns:a16="http://schemas.microsoft.com/office/drawing/2014/main" id="{9B8592CA-9559-4185-BEF2-D464616F9DE7}"/>
              </a:ext>
            </a:extLst>
          </p:cNvPr>
          <p:cNvSpPr txBox="1">
            <a:spLocks noChangeArrowheads="1"/>
          </p:cNvSpPr>
          <p:nvPr/>
        </p:nvSpPr>
        <p:spPr bwMode="auto">
          <a:xfrm>
            <a:off x="3612366" y="3520680"/>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7961" name="Rectangle 87">
            <a:extLst>
              <a:ext uri="{FF2B5EF4-FFF2-40B4-BE49-F238E27FC236}">
                <a16:creationId xmlns:a16="http://schemas.microsoft.com/office/drawing/2014/main" id="{C077D82C-4B64-4DAF-9877-BFB944D3C858}"/>
              </a:ext>
            </a:extLst>
          </p:cNvPr>
          <p:cNvSpPr>
            <a:spLocks noChangeArrowheads="1"/>
          </p:cNvSpPr>
          <p:nvPr/>
        </p:nvSpPr>
        <p:spPr bwMode="auto">
          <a:xfrm>
            <a:off x="3225409" y="3790954"/>
            <a:ext cx="669131"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Spiriva</a:t>
            </a:r>
          </a:p>
          <a:p>
            <a:pPr algn="ctr" fontAlgn="base">
              <a:spcBef>
                <a:spcPct val="0"/>
              </a:spcBef>
              <a:spcAft>
                <a:spcPct val="0"/>
              </a:spcAft>
            </a:pPr>
            <a:r>
              <a:rPr lang="nl-NL" altLang="nl-NL" sz="525">
                <a:solidFill>
                  <a:srgbClr val="376092"/>
                </a:solidFill>
                <a:latin typeface="Calibri" panose="020F0502020204030204" pitchFamily="34" charset="0"/>
              </a:rPr>
              <a:t>Respimat</a:t>
            </a:r>
            <a:r>
              <a:rPr lang="nl-NL" altLang="nl-NL" sz="525" i="1">
                <a:solidFill>
                  <a:srgbClr val="376092"/>
                </a:solidFill>
                <a:latin typeface="Calibri" panose="020F0502020204030204" pitchFamily="34" charset="0"/>
              </a:rPr>
              <a:t> </a:t>
            </a:r>
          </a:p>
        </p:txBody>
      </p:sp>
      <p:pic>
        <p:nvPicPr>
          <p:cNvPr id="37962" name="Picture 9">
            <a:extLst>
              <a:ext uri="{FF2B5EF4-FFF2-40B4-BE49-F238E27FC236}">
                <a16:creationId xmlns:a16="http://schemas.microsoft.com/office/drawing/2014/main" id="{0F851E22-B774-4E73-821E-0090FF076AA9}"/>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269714" y="3539730"/>
            <a:ext cx="346472" cy="28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63" name="TextBox 89">
            <a:extLst>
              <a:ext uri="{FF2B5EF4-FFF2-40B4-BE49-F238E27FC236}">
                <a16:creationId xmlns:a16="http://schemas.microsoft.com/office/drawing/2014/main" id="{CB7803FB-0145-48A9-9254-BF2B61576825}"/>
              </a:ext>
            </a:extLst>
          </p:cNvPr>
          <p:cNvSpPr txBox="1">
            <a:spLocks noChangeArrowheads="1"/>
          </p:cNvSpPr>
          <p:nvPr/>
        </p:nvSpPr>
        <p:spPr bwMode="auto">
          <a:xfrm>
            <a:off x="5538797" y="3520680"/>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sp>
        <p:nvSpPr>
          <p:cNvPr id="37964" name="Rectangle 90">
            <a:extLst>
              <a:ext uri="{FF2B5EF4-FFF2-40B4-BE49-F238E27FC236}">
                <a16:creationId xmlns:a16="http://schemas.microsoft.com/office/drawing/2014/main" id="{EB972F98-F6B6-4FBC-9933-A36847BDDAD3}"/>
              </a:ext>
            </a:extLst>
          </p:cNvPr>
          <p:cNvSpPr>
            <a:spLocks noChangeArrowheads="1"/>
          </p:cNvSpPr>
          <p:nvPr/>
        </p:nvSpPr>
        <p:spPr bwMode="auto">
          <a:xfrm>
            <a:off x="5087541" y="3776666"/>
            <a:ext cx="689372"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Eklira</a:t>
            </a:r>
            <a:endParaRPr lang="nl-NL" altLang="nl-NL" sz="525" dirty="0">
              <a:solidFill>
                <a:srgbClr val="376092"/>
              </a:solidFill>
              <a:latin typeface="Calibri" panose="020F0502020204030204" pitchFamily="34" charset="0"/>
            </a:endParaRPr>
          </a:p>
          <a:p>
            <a:pPr algn="ctr" fontAlgn="base">
              <a:spcBef>
                <a:spcPct val="0"/>
              </a:spcBef>
              <a:spcAft>
                <a:spcPct val="0"/>
              </a:spcAft>
            </a:pPr>
            <a:r>
              <a:rPr lang="nl-NL" altLang="nl-NL" sz="525" dirty="0" err="1">
                <a:solidFill>
                  <a:srgbClr val="376092"/>
                </a:solidFill>
                <a:latin typeface="Calibri" panose="020F0502020204030204" pitchFamily="34" charset="0"/>
              </a:rPr>
              <a:t>Genuair</a:t>
            </a:r>
            <a:r>
              <a:rPr lang="nl-NL" altLang="nl-NL" sz="525" i="1" dirty="0">
                <a:solidFill>
                  <a:srgbClr val="376092"/>
                </a:solidFill>
                <a:latin typeface="Calibri" panose="020F0502020204030204" pitchFamily="34" charset="0"/>
              </a:rPr>
              <a:t> </a:t>
            </a:r>
          </a:p>
        </p:txBody>
      </p:sp>
      <p:pic>
        <p:nvPicPr>
          <p:cNvPr id="37965" name="Picture 9">
            <a:extLst>
              <a:ext uri="{FF2B5EF4-FFF2-40B4-BE49-F238E27FC236}">
                <a16:creationId xmlns:a16="http://schemas.microsoft.com/office/drawing/2014/main" id="{F230D0D0-B436-4275-BE1E-FE65B7E9E585}"/>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459151" y="3574256"/>
            <a:ext cx="221456"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66" name="TextBox 92">
            <a:extLst>
              <a:ext uri="{FF2B5EF4-FFF2-40B4-BE49-F238E27FC236}">
                <a16:creationId xmlns:a16="http://schemas.microsoft.com/office/drawing/2014/main" id="{B4202625-25C7-407A-80F1-78AF0EC6D55C}"/>
              </a:ext>
            </a:extLst>
          </p:cNvPr>
          <p:cNvSpPr txBox="1">
            <a:spLocks noChangeArrowheads="1"/>
          </p:cNvSpPr>
          <p:nvPr/>
        </p:nvSpPr>
        <p:spPr bwMode="auto">
          <a:xfrm>
            <a:off x="6660366" y="3540924"/>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sp>
        <p:nvSpPr>
          <p:cNvPr id="37967" name="Rectangle 93">
            <a:extLst>
              <a:ext uri="{FF2B5EF4-FFF2-40B4-BE49-F238E27FC236}">
                <a16:creationId xmlns:a16="http://schemas.microsoft.com/office/drawing/2014/main" id="{669D7A2A-B13E-425B-B5F9-A529D9B64102}"/>
              </a:ext>
            </a:extLst>
          </p:cNvPr>
          <p:cNvSpPr>
            <a:spLocks noChangeArrowheads="1"/>
          </p:cNvSpPr>
          <p:nvPr/>
        </p:nvSpPr>
        <p:spPr bwMode="auto">
          <a:xfrm>
            <a:off x="6322224" y="3817148"/>
            <a:ext cx="551260"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Incruse </a:t>
            </a:r>
          </a:p>
          <a:p>
            <a:pPr algn="ctr" fontAlgn="base">
              <a:spcBef>
                <a:spcPct val="0"/>
              </a:spcBef>
              <a:spcAft>
                <a:spcPct val="0"/>
              </a:spcAft>
            </a:pPr>
            <a:r>
              <a:rPr lang="nl-NL" altLang="nl-NL" sz="525">
                <a:solidFill>
                  <a:srgbClr val="376092"/>
                </a:solidFill>
                <a:latin typeface="Calibri" panose="020F0502020204030204" pitchFamily="34" charset="0"/>
              </a:rPr>
              <a:t>Ellipta </a:t>
            </a:r>
          </a:p>
        </p:txBody>
      </p:sp>
      <p:pic>
        <p:nvPicPr>
          <p:cNvPr id="37968" name="Picture 4">
            <a:extLst>
              <a:ext uri="{FF2B5EF4-FFF2-40B4-BE49-F238E27FC236}">
                <a16:creationId xmlns:a16="http://schemas.microsoft.com/office/drawing/2014/main" id="{5549FA01-9BFD-4034-B94A-1619CD26C1D7}"/>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158855" y="3534968"/>
            <a:ext cx="257175" cy="27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69" name="TextBox 95">
            <a:extLst>
              <a:ext uri="{FF2B5EF4-FFF2-40B4-BE49-F238E27FC236}">
                <a16:creationId xmlns:a16="http://schemas.microsoft.com/office/drawing/2014/main" id="{AB14C98F-4CDF-4B32-AE9F-B2522579B636}"/>
              </a:ext>
            </a:extLst>
          </p:cNvPr>
          <p:cNvSpPr txBox="1">
            <a:spLocks noChangeArrowheads="1"/>
          </p:cNvSpPr>
          <p:nvPr/>
        </p:nvSpPr>
        <p:spPr bwMode="auto">
          <a:xfrm>
            <a:off x="4392226" y="3512344"/>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sp>
        <p:nvSpPr>
          <p:cNvPr id="37970" name="Rectangle 96">
            <a:extLst>
              <a:ext uri="{FF2B5EF4-FFF2-40B4-BE49-F238E27FC236}">
                <a16:creationId xmlns:a16="http://schemas.microsoft.com/office/drawing/2014/main" id="{68686F20-CCF1-4674-8467-C70355F714DC}"/>
              </a:ext>
            </a:extLst>
          </p:cNvPr>
          <p:cNvSpPr>
            <a:spLocks noChangeArrowheads="1"/>
          </p:cNvSpPr>
          <p:nvPr/>
        </p:nvSpPr>
        <p:spPr bwMode="auto">
          <a:xfrm>
            <a:off x="4096827" y="3758808"/>
            <a:ext cx="400282"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Spiriva  </a:t>
            </a:r>
          </a:p>
          <a:p>
            <a:pPr algn="ctr" fontAlgn="base">
              <a:spcBef>
                <a:spcPct val="0"/>
              </a:spcBef>
              <a:spcAft>
                <a:spcPct val="0"/>
              </a:spcAft>
            </a:pPr>
            <a:r>
              <a:rPr lang="nl-NL" altLang="nl-NL" sz="525">
                <a:solidFill>
                  <a:srgbClr val="376092"/>
                </a:solidFill>
                <a:latin typeface="Calibri" panose="020F0502020204030204" pitchFamily="34" charset="0"/>
              </a:rPr>
              <a:t>Handihaler</a:t>
            </a:r>
          </a:p>
        </p:txBody>
      </p:sp>
      <p:pic>
        <p:nvPicPr>
          <p:cNvPr id="37971" name="Picture 2">
            <a:extLst>
              <a:ext uri="{FF2B5EF4-FFF2-40B4-BE49-F238E27FC236}">
                <a16:creationId xmlns:a16="http://schemas.microsoft.com/office/drawing/2014/main" id="{0A8F053C-429B-4659-897C-EB98C9A97DF4}"/>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568438" y="3546879"/>
            <a:ext cx="188119" cy="25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72" name="TextBox 98">
            <a:extLst>
              <a:ext uri="{FF2B5EF4-FFF2-40B4-BE49-F238E27FC236}">
                <a16:creationId xmlns:a16="http://schemas.microsoft.com/office/drawing/2014/main" id="{AAB37EE6-0A7B-459D-AC0C-0A9A3DC14FB5}"/>
              </a:ext>
            </a:extLst>
          </p:cNvPr>
          <p:cNvSpPr txBox="1">
            <a:spLocks noChangeArrowheads="1"/>
          </p:cNvSpPr>
          <p:nvPr/>
        </p:nvSpPr>
        <p:spPr bwMode="auto">
          <a:xfrm>
            <a:off x="4713692" y="3507586"/>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sp>
        <p:nvSpPr>
          <p:cNvPr id="37973" name="Rectangle 99">
            <a:extLst>
              <a:ext uri="{FF2B5EF4-FFF2-40B4-BE49-F238E27FC236}">
                <a16:creationId xmlns:a16="http://schemas.microsoft.com/office/drawing/2014/main" id="{265ED9D1-1AD0-4F31-8CBF-76BEA74BACAB}"/>
              </a:ext>
            </a:extLst>
          </p:cNvPr>
          <p:cNvSpPr>
            <a:spLocks noChangeArrowheads="1"/>
          </p:cNvSpPr>
          <p:nvPr/>
        </p:nvSpPr>
        <p:spPr bwMode="auto">
          <a:xfrm>
            <a:off x="4440941" y="3764763"/>
            <a:ext cx="395473"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Seebri </a:t>
            </a:r>
          </a:p>
          <a:p>
            <a:pPr algn="ctr" fontAlgn="base">
              <a:spcBef>
                <a:spcPct val="0"/>
              </a:spcBef>
              <a:spcAft>
                <a:spcPct val="0"/>
              </a:spcAft>
            </a:pPr>
            <a:r>
              <a:rPr lang="nl-NL" altLang="nl-NL" sz="525">
                <a:solidFill>
                  <a:srgbClr val="376092"/>
                </a:solidFill>
                <a:latin typeface="Calibri" panose="020F0502020204030204" pitchFamily="34" charset="0"/>
              </a:rPr>
              <a:t>Breezhaler</a:t>
            </a:r>
            <a:endParaRPr lang="nl-NL" altLang="nl-NL" sz="525" i="1">
              <a:solidFill>
                <a:srgbClr val="376092"/>
              </a:solidFill>
              <a:latin typeface="Calibri" panose="020F0502020204030204" pitchFamily="34" charset="0"/>
            </a:endParaRPr>
          </a:p>
        </p:txBody>
      </p:sp>
      <p:sp>
        <p:nvSpPr>
          <p:cNvPr id="37974" name="Rectangle 100">
            <a:extLst>
              <a:ext uri="{FF2B5EF4-FFF2-40B4-BE49-F238E27FC236}">
                <a16:creationId xmlns:a16="http://schemas.microsoft.com/office/drawing/2014/main" id="{FEF8DE88-473A-4B33-956E-C55305849479}"/>
              </a:ext>
            </a:extLst>
          </p:cNvPr>
          <p:cNvSpPr>
            <a:spLocks noChangeArrowheads="1"/>
          </p:cNvSpPr>
          <p:nvPr/>
        </p:nvSpPr>
        <p:spPr bwMode="auto">
          <a:xfrm>
            <a:off x="3798698" y="3823101"/>
            <a:ext cx="365522"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Tiotrus</a:t>
            </a:r>
            <a:r>
              <a:rPr lang="nl-NL" altLang="nl-NL" sz="525" dirty="0">
                <a:solidFill>
                  <a:srgbClr val="376092"/>
                </a:solidFill>
                <a:latin typeface="Calibri" panose="020F0502020204030204" pitchFamily="34" charset="0"/>
              </a:rPr>
              <a:t> </a:t>
            </a:r>
          </a:p>
          <a:p>
            <a:pPr algn="ctr" fontAlgn="base">
              <a:spcBef>
                <a:spcPct val="0"/>
              </a:spcBef>
              <a:spcAft>
                <a:spcPct val="0"/>
              </a:spcAft>
            </a:pPr>
            <a:r>
              <a:rPr lang="nl-NL" altLang="nl-NL" sz="525" dirty="0" err="1">
                <a:solidFill>
                  <a:srgbClr val="376092"/>
                </a:solidFill>
                <a:latin typeface="Calibri" panose="020F0502020204030204" pitchFamily="34" charset="0"/>
              </a:rPr>
              <a:t>Zonda</a:t>
            </a:r>
            <a:endParaRPr lang="nl-NL" altLang="nl-NL" sz="525" i="1" dirty="0">
              <a:solidFill>
                <a:srgbClr val="376092"/>
              </a:solidFill>
              <a:latin typeface="Calibri" panose="020F0502020204030204" pitchFamily="34" charset="0"/>
            </a:endParaRPr>
          </a:p>
        </p:txBody>
      </p:sp>
      <p:pic>
        <p:nvPicPr>
          <p:cNvPr id="37975" name="Picture 3">
            <a:extLst>
              <a:ext uri="{FF2B5EF4-FFF2-40B4-BE49-F238E27FC236}">
                <a16:creationId xmlns:a16="http://schemas.microsoft.com/office/drawing/2014/main" id="{C4D66CCA-967B-45E2-897F-40BA3AB0BEF7}"/>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6500815" y="4094566"/>
            <a:ext cx="225029"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76" name="Picture 12">
            <a:extLst>
              <a:ext uri="{FF2B5EF4-FFF2-40B4-BE49-F238E27FC236}">
                <a16:creationId xmlns:a16="http://schemas.microsoft.com/office/drawing/2014/main" id="{96431943-D709-4E0D-A967-1503E506F37C}"/>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543432" y="4080282"/>
            <a:ext cx="184547" cy="239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77" name="Rectangle 105">
            <a:extLst>
              <a:ext uri="{FF2B5EF4-FFF2-40B4-BE49-F238E27FC236}">
                <a16:creationId xmlns:a16="http://schemas.microsoft.com/office/drawing/2014/main" id="{5B13BE5E-A88A-472B-B9AC-D09F6A18243C}"/>
              </a:ext>
            </a:extLst>
          </p:cNvPr>
          <p:cNvSpPr>
            <a:spLocks noChangeArrowheads="1"/>
          </p:cNvSpPr>
          <p:nvPr/>
        </p:nvSpPr>
        <p:spPr bwMode="auto">
          <a:xfrm>
            <a:off x="6487381" y="4324358"/>
            <a:ext cx="281659"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a:solidFill>
                  <a:srgbClr val="376092"/>
                </a:solidFill>
                <a:latin typeface="Calibri" panose="020F0502020204030204" pitchFamily="34" charset="0"/>
              </a:rPr>
              <a:t>Anoro</a:t>
            </a:r>
            <a:r>
              <a:rPr lang="nl-NL" altLang="nl-NL" sz="525">
                <a:solidFill>
                  <a:srgbClr val="376092"/>
                </a:solidFill>
                <a:latin typeface="Calibri" panose="020F0502020204030204" pitchFamily="34" charset="0"/>
              </a:rPr>
              <a:t> </a:t>
            </a:r>
          </a:p>
          <a:p>
            <a:pPr algn="ctr" fontAlgn="base">
              <a:spcBef>
                <a:spcPct val="0"/>
              </a:spcBef>
              <a:spcAft>
                <a:spcPct val="0"/>
              </a:spcAft>
            </a:pPr>
            <a:r>
              <a:rPr lang="en-GB" altLang="nl-NL" sz="525">
                <a:solidFill>
                  <a:srgbClr val="376092"/>
                </a:solidFill>
                <a:latin typeface="Calibri" panose="020F0502020204030204" pitchFamily="34" charset="0"/>
              </a:rPr>
              <a:t>Ellipta</a:t>
            </a:r>
          </a:p>
        </p:txBody>
      </p:sp>
      <p:sp>
        <p:nvSpPr>
          <p:cNvPr id="37978" name="Rectangle 106">
            <a:extLst>
              <a:ext uri="{FF2B5EF4-FFF2-40B4-BE49-F238E27FC236}">
                <a16:creationId xmlns:a16="http://schemas.microsoft.com/office/drawing/2014/main" id="{74894380-4683-489D-B36F-ED590361F620}"/>
              </a:ext>
            </a:extLst>
          </p:cNvPr>
          <p:cNvSpPr>
            <a:spLocks noChangeArrowheads="1"/>
          </p:cNvSpPr>
          <p:nvPr/>
        </p:nvSpPr>
        <p:spPr bwMode="auto">
          <a:xfrm>
            <a:off x="4450991" y="4324358"/>
            <a:ext cx="409900"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a:solidFill>
                  <a:srgbClr val="376092"/>
                </a:solidFill>
                <a:latin typeface="Calibri" panose="020F0502020204030204" pitchFamily="34" charset="0"/>
              </a:rPr>
              <a:t>Ultibro</a:t>
            </a:r>
            <a:r>
              <a:rPr lang="nl-NL" altLang="nl-NL" sz="525">
                <a:solidFill>
                  <a:srgbClr val="376092"/>
                </a:solidFill>
                <a:latin typeface="Calibri" panose="020F0502020204030204" pitchFamily="34" charset="0"/>
              </a:rPr>
              <a:t> </a:t>
            </a:r>
          </a:p>
          <a:p>
            <a:pPr algn="ctr" fontAlgn="base">
              <a:spcBef>
                <a:spcPct val="0"/>
              </a:spcBef>
              <a:spcAft>
                <a:spcPct val="0"/>
              </a:spcAft>
            </a:pPr>
            <a:r>
              <a:rPr lang="en-GB" altLang="nl-NL" sz="525">
                <a:solidFill>
                  <a:srgbClr val="376092"/>
                </a:solidFill>
                <a:latin typeface="Calibri" panose="020F0502020204030204" pitchFamily="34" charset="0"/>
              </a:rPr>
              <a:t>Breezhaler</a:t>
            </a:r>
            <a:r>
              <a:rPr lang="nl-NL" altLang="nl-NL" sz="525">
                <a:solidFill>
                  <a:srgbClr val="376092"/>
                </a:solidFill>
                <a:latin typeface="Calibri" panose="020F0502020204030204" pitchFamily="34" charset="0"/>
              </a:rPr>
              <a:t> </a:t>
            </a:r>
          </a:p>
        </p:txBody>
      </p:sp>
      <p:sp>
        <p:nvSpPr>
          <p:cNvPr id="37979" name="Rectangle 107">
            <a:extLst>
              <a:ext uri="{FF2B5EF4-FFF2-40B4-BE49-F238E27FC236}">
                <a16:creationId xmlns:a16="http://schemas.microsoft.com/office/drawing/2014/main" id="{9E886C2E-C09C-4CC3-BA23-F032CA8906C7}"/>
              </a:ext>
            </a:extLst>
          </p:cNvPr>
          <p:cNvSpPr>
            <a:spLocks noChangeArrowheads="1"/>
          </p:cNvSpPr>
          <p:nvPr/>
        </p:nvSpPr>
        <p:spPr bwMode="auto">
          <a:xfrm>
            <a:off x="5311275" y="4324358"/>
            <a:ext cx="316925"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a:solidFill>
                  <a:srgbClr val="376092"/>
                </a:solidFill>
                <a:latin typeface="Calibri" panose="020F0502020204030204" pitchFamily="34" charset="0"/>
              </a:rPr>
              <a:t>Duaklir </a:t>
            </a:r>
          </a:p>
          <a:p>
            <a:pPr algn="ctr" fontAlgn="base">
              <a:spcBef>
                <a:spcPct val="0"/>
              </a:spcBef>
              <a:spcAft>
                <a:spcPct val="0"/>
              </a:spcAft>
            </a:pPr>
            <a:r>
              <a:rPr lang="en-GB" altLang="nl-NL" sz="525">
                <a:solidFill>
                  <a:srgbClr val="376092"/>
                </a:solidFill>
                <a:latin typeface="Calibri" panose="020F0502020204030204" pitchFamily="34" charset="0"/>
              </a:rPr>
              <a:t>Genuair</a:t>
            </a:r>
          </a:p>
        </p:txBody>
      </p:sp>
      <p:sp>
        <p:nvSpPr>
          <p:cNvPr id="37980" name="TextBox 108">
            <a:extLst>
              <a:ext uri="{FF2B5EF4-FFF2-40B4-BE49-F238E27FC236}">
                <a16:creationId xmlns:a16="http://schemas.microsoft.com/office/drawing/2014/main" id="{A701B278-BA61-44E3-8DCD-8028DFE6F220}"/>
              </a:ext>
            </a:extLst>
          </p:cNvPr>
          <p:cNvSpPr txBox="1">
            <a:spLocks noChangeArrowheads="1"/>
          </p:cNvSpPr>
          <p:nvPr/>
        </p:nvSpPr>
        <p:spPr bwMode="auto">
          <a:xfrm>
            <a:off x="6685366" y="4038606"/>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sp>
        <p:nvSpPr>
          <p:cNvPr id="37981" name="TextBox 109">
            <a:extLst>
              <a:ext uri="{FF2B5EF4-FFF2-40B4-BE49-F238E27FC236}">
                <a16:creationId xmlns:a16="http://schemas.microsoft.com/office/drawing/2014/main" id="{3741FDEB-A3F4-4D25-9FAE-5A2A6108CF92}"/>
              </a:ext>
            </a:extLst>
          </p:cNvPr>
          <p:cNvSpPr txBox="1">
            <a:spLocks noChangeArrowheads="1"/>
          </p:cNvSpPr>
          <p:nvPr/>
        </p:nvSpPr>
        <p:spPr bwMode="auto">
          <a:xfrm>
            <a:off x="4692261" y="4038606"/>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sp>
        <p:nvSpPr>
          <p:cNvPr id="37982" name="TextBox 110">
            <a:extLst>
              <a:ext uri="{FF2B5EF4-FFF2-40B4-BE49-F238E27FC236}">
                <a16:creationId xmlns:a16="http://schemas.microsoft.com/office/drawing/2014/main" id="{BC2B4F90-F39C-4AFD-85EC-D259B87B0B20}"/>
              </a:ext>
            </a:extLst>
          </p:cNvPr>
          <p:cNvSpPr txBox="1">
            <a:spLocks noChangeArrowheads="1"/>
          </p:cNvSpPr>
          <p:nvPr/>
        </p:nvSpPr>
        <p:spPr bwMode="auto">
          <a:xfrm>
            <a:off x="5555466" y="4038606"/>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pic>
        <p:nvPicPr>
          <p:cNvPr id="37983" name="Picture 111" descr="Spiolto_Respimat_pack_shot_highres.jpg">
            <a:extLst>
              <a:ext uri="{FF2B5EF4-FFF2-40B4-BE49-F238E27FC236}">
                <a16:creationId xmlns:a16="http://schemas.microsoft.com/office/drawing/2014/main" id="{F978B8B7-5564-46D0-ABC5-CE6325C99736}"/>
              </a:ext>
            </a:extLst>
          </p:cNvPr>
          <p:cNvPicPr>
            <a:picLocks noChangeAspect="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3515916" y="4105277"/>
            <a:ext cx="108347" cy="23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84" name="Rectangle 112">
            <a:extLst>
              <a:ext uri="{FF2B5EF4-FFF2-40B4-BE49-F238E27FC236}">
                <a16:creationId xmlns:a16="http://schemas.microsoft.com/office/drawing/2014/main" id="{C02AA2CA-5701-4C48-B862-3282B4985639}"/>
              </a:ext>
            </a:extLst>
          </p:cNvPr>
          <p:cNvSpPr>
            <a:spLocks noChangeArrowheads="1"/>
          </p:cNvSpPr>
          <p:nvPr/>
        </p:nvSpPr>
        <p:spPr bwMode="auto">
          <a:xfrm>
            <a:off x="3370662" y="4324354"/>
            <a:ext cx="394097"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Spiolto  </a:t>
            </a:r>
          </a:p>
          <a:p>
            <a:pPr algn="ctr" fontAlgn="base">
              <a:spcBef>
                <a:spcPct val="0"/>
              </a:spcBef>
              <a:spcAft>
                <a:spcPct val="0"/>
              </a:spcAft>
            </a:pPr>
            <a:r>
              <a:rPr lang="nl-NL" altLang="nl-NL" sz="525">
                <a:solidFill>
                  <a:srgbClr val="376092"/>
                </a:solidFill>
                <a:latin typeface="Calibri" panose="020F0502020204030204" pitchFamily="34" charset="0"/>
              </a:rPr>
              <a:t>Respimat </a:t>
            </a:r>
          </a:p>
        </p:txBody>
      </p:sp>
      <p:sp>
        <p:nvSpPr>
          <p:cNvPr id="37985" name="TextBox 113">
            <a:extLst>
              <a:ext uri="{FF2B5EF4-FFF2-40B4-BE49-F238E27FC236}">
                <a16:creationId xmlns:a16="http://schemas.microsoft.com/office/drawing/2014/main" id="{E4142EA8-F9D8-44E6-B207-EB80AE63C60A}"/>
              </a:ext>
            </a:extLst>
          </p:cNvPr>
          <p:cNvSpPr txBox="1">
            <a:spLocks noChangeArrowheads="1"/>
          </p:cNvSpPr>
          <p:nvPr/>
        </p:nvSpPr>
        <p:spPr bwMode="auto">
          <a:xfrm>
            <a:off x="3606406" y="4038601"/>
            <a:ext cx="241697"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pic>
        <p:nvPicPr>
          <p:cNvPr id="37986" name="Picture 114" descr="Duaklir_oranje.jpg">
            <a:extLst>
              <a:ext uri="{FF2B5EF4-FFF2-40B4-BE49-F238E27FC236}">
                <a16:creationId xmlns:a16="http://schemas.microsoft.com/office/drawing/2014/main" id="{16E7316D-B3D6-4EE9-A4F8-3878A8512B46}"/>
              </a:ext>
            </a:extLst>
          </p:cNvPr>
          <p:cNvPicPr>
            <a:picLocks noChangeAspect="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5326856" y="4133860"/>
            <a:ext cx="276225" cy="21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87" name="Rectangle 116">
            <a:extLst>
              <a:ext uri="{FF2B5EF4-FFF2-40B4-BE49-F238E27FC236}">
                <a16:creationId xmlns:a16="http://schemas.microsoft.com/office/drawing/2014/main" id="{A6A80497-8D51-40D6-8E75-6FFE1BD41D1D}"/>
              </a:ext>
            </a:extLst>
          </p:cNvPr>
          <p:cNvSpPr>
            <a:spLocks noChangeArrowheads="1"/>
          </p:cNvSpPr>
          <p:nvPr/>
        </p:nvSpPr>
        <p:spPr bwMode="auto">
          <a:xfrm>
            <a:off x="1663307" y="4835132"/>
            <a:ext cx="710803"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a:solidFill>
                  <a:srgbClr val="376092"/>
                </a:solidFill>
                <a:latin typeface="Calibri" panose="020F0502020204030204" pitchFamily="34" charset="0"/>
              </a:rPr>
              <a:t>Bude-</a:t>
            </a:r>
          </a:p>
          <a:p>
            <a:pPr algn="ctr" fontAlgn="base">
              <a:spcBef>
                <a:spcPct val="0"/>
              </a:spcBef>
              <a:spcAft>
                <a:spcPct val="0"/>
              </a:spcAft>
            </a:pPr>
            <a:r>
              <a:rPr lang="nl-NL" altLang="nl-NL" sz="525" dirty="0">
                <a:solidFill>
                  <a:srgbClr val="376092"/>
                </a:solidFill>
                <a:latin typeface="Calibri" panose="020F0502020204030204" pitchFamily="34" charset="0"/>
              </a:rPr>
              <a:t>sonide</a:t>
            </a:r>
          </a:p>
        </p:txBody>
      </p:sp>
      <p:pic>
        <p:nvPicPr>
          <p:cNvPr id="37988" name="Picture 5">
            <a:extLst>
              <a:ext uri="{FF2B5EF4-FFF2-40B4-BE49-F238E27FC236}">
                <a16:creationId xmlns:a16="http://schemas.microsoft.com/office/drawing/2014/main" id="{FFC61C3E-5F43-41CD-8A87-E14F22C81D79}"/>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1894294" y="4593436"/>
            <a:ext cx="192881"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89" name="TextBox 119">
            <a:extLst>
              <a:ext uri="{FF2B5EF4-FFF2-40B4-BE49-F238E27FC236}">
                <a16:creationId xmlns:a16="http://schemas.microsoft.com/office/drawing/2014/main" id="{D0C117D7-7A35-4DE3-AD9A-C9E0AFF56B26}"/>
              </a:ext>
            </a:extLst>
          </p:cNvPr>
          <p:cNvSpPr txBox="1">
            <a:spLocks noChangeArrowheads="1"/>
          </p:cNvSpPr>
          <p:nvPr/>
        </p:nvSpPr>
        <p:spPr bwMode="auto">
          <a:xfrm>
            <a:off x="2034786" y="4519618"/>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pic>
        <p:nvPicPr>
          <p:cNvPr id="37990" name="Picture 2">
            <a:extLst>
              <a:ext uri="{FF2B5EF4-FFF2-40B4-BE49-F238E27FC236}">
                <a16:creationId xmlns:a16="http://schemas.microsoft.com/office/drawing/2014/main" id="{424E4EF7-C0B3-44DA-B1D2-CF8A3A178B13}"/>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149203" y="4535093"/>
            <a:ext cx="175022"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91" name="Rectangle 121">
            <a:extLst>
              <a:ext uri="{FF2B5EF4-FFF2-40B4-BE49-F238E27FC236}">
                <a16:creationId xmlns:a16="http://schemas.microsoft.com/office/drawing/2014/main" id="{D9DB6BCB-C2FA-4C85-80E5-470725A4B863}"/>
              </a:ext>
            </a:extLst>
          </p:cNvPr>
          <p:cNvSpPr>
            <a:spLocks noChangeArrowheads="1"/>
          </p:cNvSpPr>
          <p:nvPr/>
        </p:nvSpPr>
        <p:spPr bwMode="auto">
          <a:xfrm>
            <a:off x="2936081" y="4835132"/>
            <a:ext cx="585788"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Qvar</a:t>
            </a:r>
          </a:p>
          <a:p>
            <a:pPr algn="ctr" fontAlgn="base">
              <a:spcBef>
                <a:spcPct val="0"/>
              </a:spcBef>
              <a:spcAft>
                <a:spcPct val="0"/>
              </a:spcAft>
            </a:pPr>
            <a:r>
              <a:rPr lang="nl-NL" altLang="nl-NL" sz="525">
                <a:solidFill>
                  <a:srgbClr val="376092"/>
                </a:solidFill>
                <a:latin typeface="Calibri" panose="020F0502020204030204" pitchFamily="34" charset="0"/>
              </a:rPr>
              <a:t>Redihaler</a:t>
            </a:r>
          </a:p>
        </p:txBody>
      </p:sp>
      <p:sp>
        <p:nvSpPr>
          <p:cNvPr id="37992" name="TextBox 122">
            <a:extLst>
              <a:ext uri="{FF2B5EF4-FFF2-40B4-BE49-F238E27FC236}">
                <a16:creationId xmlns:a16="http://schemas.microsoft.com/office/drawing/2014/main" id="{215049B5-AF8B-4136-9EC3-A4C2480375AD}"/>
              </a:ext>
            </a:extLst>
          </p:cNvPr>
          <p:cNvSpPr txBox="1">
            <a:spLocks noChangeArrowheads="1"/>
          </p:cNvSpPr>
          <p:nvPr/>
        </p:nvSpPr>
        <p:spPr bwMode="auto">
          <a:xfrm>
            <a:off x="3293271" y="4519618"/>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pic>
        <p:nvPicPr>
          <p:cNvPr id="37993" name="Picture 2">
            <a:extLst>
              <a:ext uri="{FF2B5EF4-FFF2-40B4-BE49-F238E27FC236}">
                <a16:creationId xmlns:a16="http://schemas.microsoft.com/office/drawing/2014/main" id="{13CF01B7-AF1C-411C-95A9-79C75E35C213}"/>
              </a:ext>
            </a:extLst>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5270907" y="4567237"/>
            <a:ext cx="316706"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94" name="Rectangle 124">
            <a:extLst>
              <a:ext uri="{FF2B5EF4-FFF2-40B4-BE49-F238E27FC236}">
                <a16:creationId xmlns:a16="http://schemas.microsoft.com/office/drawing/2014/main" id="{32CEA256-0A29-4765-B03B-474BFD0C65D6}"/>
              </a:ext>
            </a:extLst>
          </p:cNvPr>
          <p:cNvSpPr>
            <a:spLocks noChangeArrowheads="1"/>
          </p:cNvSpPr>
          <p:nvPr/>
        </p:nvSpPr>
        <p:spPr bwMode="auto">
          <a:xfrm>
            <a:off x="5204334" y="4835138"/>
            <a:ext cx="435548"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a:solidFill>
                  <a:srgbClr val="376092"/>
                </a:solidFill>
                <a:latin typeface="Calibri" panose="020F0502020204030204" pitchFamily="34" charset="0"/>
              </a:rPr>
              <a:t>Budesonide </a:t>
            </a:r>
          </a:p>
          <a:p>
            <a:pPr algn="ctr" fontAlgn="base">
              <a:spcBef>
                <a:spcPct val="0"/>
              </a:spcBef>
              <a:spcAft>
                <a:spcPct val="0"/>
              </a:spcAft>
            </a:pPr>
            <a:r>
              <a:rPr lang="nl-NL" altLang="nl-NL" sz="525" dirty="0" err="1">
                <a:solidFill>
                  <a:srgbClr val="376092"/>
                </a:solidFill>
                <a:latin typeface="Calibri" panose="020F0502020204030204" pitchFamily="34" charset="0"/>
              </a:rPr>
              <a:t>Novolizer</a:t>
            </a:r>
            <a:endParaRPr lang="nl-NL" altLang="nl-NL" sz="525" dirty="0">
              <a:solidFill>
                <a:srgbClr val="376092"/>
              </a:solidFill>
              <a:latin typeface="Calibri" panose="020F0502020204030204" pitchFamily="34" charset="0"/>
            </a:endParaRPr>
          </a:p>
        </p:txBody>
      </p:sp>
      <p:sp>
        <p:nvSpPr>
          <p:cNvPr id="37995" name="Rectangle 125">
            <a:extLst>
              <a:ext uri="{FF2B5EF4-FFF2-40B4-BE49-F238E27FC236}">
                <a16:creationId xmlns:a16="http://schemas.microsoft.com/office/drawing/2014/main" id="{3A3DC187-06C3-422F-A4AC-371510C9E4A0}"/>
              </a:ext>
            </a:extLst>
          </p:cNvPr>
          <p:cNvSpPr>
            <a:spLocks noChangeArrowheads="1"/>
          </p:cNvSpPr>
          <p:nvPr/>
        </p:nvSpPr>
        <p:spPr bwMode="auto">
          <a:xfrm>
            <a:off x="2102766" y="4835137"/>
            <a:ext cx="352192"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a:solidFill>
                  <a:srgbClr val="376092"/>
                </a:solidFill>
                <a:latin typeface="Calibri" panose="020F0502020204030204" pitchFamily="34" charset="0"/>
              </a:rPr>
              <a:t>Beclo-</a:t>
            </a:r>
          </a:p>
          <a:p>
            <a:pPr algn="ctr" fontAlgn="base">
              <a:spcBef>
                <a:spcPct val="0"/>
              </a:spcBef>
              <a:spcAft>
                <a:spcPct val="0"/>
              </a:spcAft>
            </a:pPr>
            <a:r>
              <a:rPr lang="nl-NL" altLang="nl-NL" sz="525" dirty="0">
                <a:solidFill>
                  <a:srgbClr val="376092"/>
                </a:solidFill>
                <a:latin typeface="Calibri" panose="020F0502020204030204" pitchFamily="34" charset="0"/>
              </a:rPr>
              <a:t>metason </a:t>
            </a:r>
          </a:p>
        </p:txBody>
      </p:sp>
      <p:pic>
        <p:nvPicPr>
          <p:cNvPr id="37996" name="Picture 8">
            <a:extLst>
              <a:ext uri="{FF2B5EF4-FFF2-40B4-BE49-F238E27FC236}">
                <a16:creationId xmlns:a16="http://schemas.microsoft.com/office/drawing/2014/main" id="{CAEAE55E-B9D4-4171-96E8-CF53348F78DF}"/>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2135985" y="4556532"/>
            <a:ext cx="202406" cy="272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97" name="TextBox 127">
            <a:extLst>
              <a:ext uri="{FF2B5EF4-FFF2-40B4-BE49-F238E27FC236}">
                <a16:creationId xmlns:a16="http://schemas.microsoft.com/office/drawing/2014/main" id="{F78FDD3F-3E87-4B6D-B5A9-407111B8C631}"/>
              </a:ext>
            </a:extLst>
          </p:cNvPr>
          <p:cNvSpPr txBox="1">
            <a:spLocks noChangeArrowheads="1"/>
          </p:cNvSpPr>
          <p:nvPr/>
        </p:nvSpPr>
        <p:spPr bwMode="auto">
          <a:xfrm>
            <a:off x="2278865" y="4519618"/>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pic>
        <p:nvPicPr>
          <p:cNvPr id="37998" name="Picture 2">
            <a:extLst>
              <a:ext uri="{FF2B5EF4-FFF2-40B4-BE49-F238E27FC236}">
                <a16:creationId xmlns:a16="http://schemas.microsoft.com/office/drawing/2014/main" id="{43012741-2868-47F3-8A7D-84E60DCA1D88}"/>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2820601" y="4563676"/>
            <a:ext cx="154781" cy="288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99" name="Rectangle 129">
            <a:extLst>
              <a:ext uri="{FF2B5EF4-FFF2-40B4-BE49-F238E27FC236}">
                <a16:creationId xmlns:a16="http://schemas.microsoft.com/office/drawing/2014/main" id="{34CB7C0F-7245-49AF-A860-CB87EB7EC082}"/>
              </a:ext>
            </a:extLst>
          </p:cNvPr>
          <p:cNvSpPr>
            <a:spLocks noChangeArrowheads="1"/>
          </p:cNvSpPr>
          <p:nvPr/>
        </p:nvSpPr>
        <p:spPr bwMode="auto">
          <a:xfrm>
            <a:off x="2618185" y="4835132"/>
            <a:ext cx="585788"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Qvar</a:t>
            </a:r>
          </a:p>
          <a:p>
            <a:pPr algn="ctr" fontAlgn="base">
              <a:spcBef>
                <a:spcPct val="0"/>
              </a:spcBef>
              <a:spcAft>
                <a:spcPct val="0"/>
              </a:spcAft>
            </a:pPr>
            <a:r>
              <a:rPr lang="nl-NL" altLang="nl-NL" sz="525">
                <a:solidFill>
                  <a:srgbClr val="376092"/>
                </a:solidFill>
                <a:latin typeface="Calibri" panose="020F0502020204030204" pitchFamily="34" charset="0"/>
              </a:rPr>
              <a:t>Autohaler</a:t>
            </a:r>
          </a:p>
        </p:txBody>
      </p:sp>
      <p:sp>
        <p:nvSpPr>
          <p:cNvPr id="38000" name="TextBox 130">
            <a:extLst>
              <a:ext uri="{FF2B5EF4-FFF2-40B4-BE49-F238E27FC236}">
                <a16:creationId xmlns:a16="http://schemas.microsoft.com/office/drawing/2014/main" id="{B74DAD58-D920-488D-A1E5-F8F4992943B7}"/>
              </a:ext>
            </a:extLst>
          </p:cNvPr>
          <p:cNvSpPr txBox="1">
            <a:spLocks noChangeArrowheads="1"/>
          </p:cNvSpPr>
          <p:nvPr/>
        </p:nvSpPr>
        <p:spPr bwMode="auto">
          <a:xfrm>
            <a:off x="2957522" y="4519618"/>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sp>
        <p:nvSpPr>
          <p:cNvPr id="38001" name="TextBox 133">
            <a:extLst>
              <a:ext uri="{FF2B5EF4-FFF2-40B4-BE49-F238E27FC236}">
                <a16:creationId xmlns:a16="http://schemas.microsoft.com/office/drawing/2014/main" id="{7D8B6316-C89E-418F-AE9D-7822BF6FF58C}"/>
              </a:ext>
            </a:extLst>
          </p:cNvPr>
          <p:cNvSpPr txBox="1">
            <a:spLocks noChangeArrowheads="1"/>
          </p:cNvSpPr>
          <p:nvPr/>
        </p:nvSpPr>
        <p:spPr bwMode="auto">
          <a:xfrm>
            <a:off x="4110047" y="4519618"/>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sp>
        <p:nvSpPr>
          <p:cNvPr id="38002" name="Rectangle 134">
            <a:extLst>
              <a:ext uri="{FF2B5EF4-FFF2-40B4-BE49-F238E27FC236}">
                <a16:creationId xmlns:a16="http://schemas.microsoft.com/office/drawing/2014/main" id="{F496D90C-AE64-4290-9E71-C082B77F170F}"/>
              </a:ext>
            </a:extLst>
          </p:cNvPr>
          <p:cNvSpPr>
            <a:spLocks noChangeArrowheads="1"/>
          </p:cNvSpPr>
          <p:nvPr/>
        </p:nvSpPr>
        <p:spPr bwMode="auto">
          <a:xfrm>
            <a:off x="3680230" y="4835132"/>
            <a:ext cx="710803"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Beclometason</a:t>
            </a:r>
            <a:r>
              <a:rPr lang="nl-NL" altLang="nl-NL" sz="525" dirty="0">
                <a:solidFill>
                  <a:srgbClr val="376092"/>
                </a:solidFill>
                <a:latin typeface="Calibri" panose="020F0502020204030204" pitchFamily="34" charset="0"/>
              </a:rPr>
              <a:t> </a:t>
            </a:r>
          </a:p>
          <a:p>
            <a:pPr algn="ctr" fontAlgn="base">
              <a:spcBef>
                <a:spcPct val="0"/>
              </a:spcBef>
              <a:spcAft>
                <a:spcPct val="0"/>
              </a:spcAft>
            </a:pPr>
            <a:r>
              <a:rPr lang="nl-NL" altLang="nl-NL" sz="525" dirty="0" err="1">
                <a:solidFill>
                  <a:srgbClr val="376092"/>
                </a:solidFill>
                <a:latin typeface="Calibri" panose="020F0502020204030204" pitchFamily="34" charset="0"/>
              </a:rPr>
              <a:t>Cyclohaler</a:t>
            </a:r>
            <a:endParaRPr lang="nl-NL" altLang="nl-NL" sz="525" dirty="0">
              <a:solidFill>
                <a:srgbClr val="376092"/>
              </a:solidFill>
              <a:latin typeface="Calibri" panose="020F0502020204030204" pitchFamily="34" charset="0"/>
            </a:endParaRPr>
          </a:p>
        </p:txBody>
      </p:sp>
      <p:sp>
        <p:nvSpPr>
          <p:cNvPr id="38003" name="Rectangle 135">
            <a:extLst>
              <a:ext uri="{FF2B5EF4-FFF2-40B4-BE49-F238E27FC236}">
                <a16:creationId xmlns:a16="http://schemas.microsoft.com/office/drawing/2014/main" id="{A70C7591-C03A-4892-95FB-EBE2B8A56D54}"/>
              </a:ext>
            </a:extLst>
          </p:cNvPr>
          <p:cNvSpPr>
            <a:spLocks noChangeArrowheads="1"/>
          </p:cNvSpPr>
          <p:nvPr/>
        </p:nvSpPr>
        <p:spPr bwMode="auto">
          <a:xfrm>
            <a:off x="1647699" y="4832748"/>
            <a:ext cx="321735"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Alvesco </a:t>
            </a:r>
          </a:p>
        </p:txBody>
      </p:sp>
      <p:pic>
        <p:nvPicPr>
          <p:cNvPr id="38004" name="Picture 4">
            <a:extLst>
              <a:ext uri="{FF2B5EF4-FFF2-40B4-BE49-F238E27FC236}">
                <a16:creationId xmlns:a16="http://schemas.microsoft.com/office/drawing/2014/main" id="{02E11AD1-46D9-4C92-A516-C14CA2133E26}"/>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707356" y="4583906"/>
            <a:ext cx="2143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05" name="TextBox 137">
            <a:extLst>
              <a:ext uri="{FF2B5EF4-FFF2-40B4-BE49-F238E27FC236}">
                <a16:creationId xmlns:a16="http://schemas.microsoft.com/office/drawing/2014/main" id="{6A8BD699-ACFA-42BF-AED9-75518DA81561}"/>
              </a:ext>
            </a:extLst>
          </p:cNvPr>
          <p:cNvSpPr txBox="1">
            <a:spLocks noChangeArrowheads="1"/>
          </p:cNvSpPr>
          <p:nvPr/>
        </p:nvSpPr>
        <p:spPr bwMode="auto">
          <a:xfrm>
            <a:off x="1790707" y="4519618"/>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sp>
        <p:nvSpPr>
          <p:cNvPr id="38006" name="TextBox 139">
            <a:extLst>
              <a:ext uri="{FF2B5EF4-FFF2-40B4-BE49-F238E27FC236}">
                <a16:creationId xmlns:a16="http://schemas.microsoft.com/office/drawing/2014/main" id="{BA312D45-CA05-4889-9CFA-3D0DA16E8BCB}"/>
              </a:ext>
            </a:extLst>
          </p:cNvPr>
          <p:cNvSpPr txBox="1">
            <a:spLocks noChangeArrowheads="1"/>
          </p:cNvSpPr>
          <p:nvPr/>
        </p:nvSpPr>
        <p:spPr bwMode="auto">
          <a:xfrm>
            <a:off x="4563666" y="4519618"/>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sp>
        <p:nvSpPr>
          <p:cNvPr id="38007" name="Rectangle 140">
            <a:extLst>
              <a:ext uri="{FF2B5EF4-FFF2-40B4-BE49-F238E27FC236}">
                <a16:creationId xmlns:a16="http://schemas.microsoft.com/office/drawing/2014/main" id="{0C8E1077-5776-40CF-B7BC-5007DA25D094}"/>
              </a:ext>
            </a:extLst>
          </p:cNvPr>
          <p:cNvSpPr>
            <a:spLocks noChangeArrowheads="1"/>
          </p:cNvSpPr>
          <p:nvPr/>
        </p:nvSpPr>
        <p:spPr bwMode="auto">
          <a:xfrm>
            <a:off x="4276242" y="4835138"/>
            <a:ext cx="435548"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a:solidFill>
                  <a:srgbClr val="376092"/>
                </a:solidFill>
                <a:latin typeface="Calibri" panose="020F0502020204030204" pitchFamily="34" charset="0"/>
              </a:rPr>
              <a:t>Budesonide </a:t>
            </a:r>
            <a:endParaRPr lang="nl-NL" altLang="nl-NL" sz="525" i="1" dirty="0">
              <a:solidFill>
                <a:srgbClr val="376092"/>
              </a:solidFill>
              <a:latin typeface="Calibri" panose="020F0502020204030204" pitchFamily="34" charset="0"/>
            </a:endParaRPr>
          </a:p>
          <a:p>
            <a:pPr algn="ctr" fontAlgn="base">
              <a:spcBef>
                <a:spcPct val="0"/>
              </a:spcBef>
              <a:spcAft>
                <a:spcPct val="0"/>
              </a:spcAft>
            </a:pPr>
            <a:r>
              <a:rPr lang="nl-NL" altLang="nl-NL" sz="525" dirty="0" err="1">
                <a:solidFill>
                  <a:srgbClr val="376092"/>
                </a:solidFill>
                <a:latin typeface="Calibri" panose="020F0502020204030204" pitchFamily="34" charset="0"/>
              </a:rPr>
              <a:t>Cyclohaler</a:t>
            </a:r>
            <a:endParaRPr lang="nl-NL" altLang="nl-NL" sz="525" dirty="0">
              <a:solidFill>
                <a:srgbClr val="376092"/>
              </a:solidFill>
              <a:latin typeface="Calibri" panose="020F0502020204030204" pitchFamily="34" charset="0"/>
            </a:endParaRPr>
          </a:p>
        </p:txBody>
      </p:sp>
      <p:pic>
        <p:nvPicPr>
          <p:cNvPr id="38008" name="Picture 15">
            <a:extLst>
              <a:ext uri="{FF2B5EF4-FFF2-40B4-BE49-F238E27FC236}">
                <a16:creationId xmlns:a16="http://schemas.microsoft.com/office/drawing/2014/main" id="{B5E6DD34-16CA-431D-9D09-BFC0669E800C}"/>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4997054" y="4537475"/>
            <a:ext cx="141684"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09" name="Rectangle 142">
            <a:extLst>
              <a:ext uri="{FF2B5EF4-FFF2-40B4-BE49-F238E27FC236}">
                <a16:creationId xmlns:a16="http://schemas.microsoft.com/office/drawing/2014/main" id="{DCE8ECCC-7DEB-4E81-BD56-0919F45FAC75}"/>
              </a:ext>
            </a:extLst>
          </p:cNvPr>
          <p:cNvSpPr>
            <a:spLocks noChangeArrowheads="1"/>
          </p:cNvSpPr>
          <p:nvPr/>
        </p:nvSpPr>
        <p:spPr bwMode="auto">
          <a:xfrm>
            <a:off x="4861602" y="4835137"/>
            <a:ext cx="401885"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Pulmicort </a:t>
            </a:r>
          </a:p>
          <a:p>
            <a:pPr algn="ctr" fontAlgn="base">
              <a:spcBef>
                <a:spcPct val="0"/>
              </a:spcBef>
              <a:spcAft>
                <a:spcPct val="0"/>
              </a:spcAft>
            </a:pPr>
            <a:r>
              <a:rPr lang="nl-NL" altLang="nl-NL" sz="525">
                <a:solidFill>
                  <a:srgbClr val="376092"/>
                </a:solidFill>
                <a:latin typeface="Calibri" panose="020F0502020204030204" pitchFamily="34" charset="0"/>
              </a:rPr>
              <a:t>Turbuhaler</a:t>
            </a:r>
          </a:p>
        </p:txBody>
      </p:sp>
      <p:sp>
        <p:nvSpPr>
          <p:cNvPr id="38010" name="TextBox 143">
            <a:extLst>
              <a:ext uri="{FF2B5EF4-FFF2-40B4-BE49-F238E27FC236}">
                <a16:creationId xmlns:a16="http://schemas.microsoft.com/office/drawing/2014/main" id="{16B99119-B133-4C71-9DF0-45746668D646}"/>
              </a:ext>
            </a:extLst>
          </p:cNvPr>
          <p:cNvSpPr txBox="1">
            <a:spLocks noChangeArrowheads="1"/>
          </p:cNvSpPr>
          <p:nvPr/>
        </p:nvSpPr>
        <p:spPr bwMode="auto">
          <a:xfrm>
            <a:off x="5200660" y="4519618"/>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pic>
        <p:nvPicPr>
          <p:cNvPr id="38011" name="Picture 5">
            <a:extLst>
              <a:ext uri="{FF2B5EF4-FFF2-40B4-BE49-F238E27FC236}">
                <a16:creationId xmlns:a16="http://schemas.microsoft.com/office/drawing/2014/main" id="{E74CD2DD-A8CB-49A7-BFCA-1B530D19F600}"/>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2427694" y="4591058"/>
            <a:ext cx="202406" cy="29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12" name="TextBox 148">
            <a:extLst>
              <a:ext uri="{FF2B5EF4-FFF2-40B4-BE49-F238E27FC236}">
                <a16:creationId xmlns:a16="http://schemas.microsoft.com/office/drawing/2014/main" id="{6CF61EAF-AC7F-44C1-926F-5B82EE191E5A}"/>
              </a:ext>
            </a:extLst>
          </p:cNvPr>
          <p:cNvSpPr txBox="1">
            <a:spLocks noChangeArrowheads="1"/>
          </p:cNvSpPr>
          <p:nvPr/>
        </p:nvSpPr>
        <p:spPr bwMode="auto">
          <a:xfrm>
            <a:off x="2543185" y="4519618"/>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sp>
        <p:nvSpPr>
          <p:cNvPr id="38013" name="Rectangle 149">
            <a:extLst>
              <a:ext uri="{FF2B5EF4-FFF2-40B4-BE49-F238E27FC236}">
                <a16:creationId xmlns:a16="http://schemas.microsoft.com/office/drawing/2014/main" id="{4568AB51-FBEC-4CB5-85BF-9FCE9E1531A1}"/>
              </a:ext>
            </a:extLst>
          </p:cNvPr>
          <p:cNvSpPr>
            <a:spLocks noChangeArrowheads="1"/>
          </p:cNvSpPr>
          <p:nvPr/>
        </p:nvSpPr>
        <p:spPr bwMode="auto">
          <a:xfrm>
            <a:off x="2138365" y="4875610"/>
            <a:ext cx="753666"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Qvar</a:t>
            </a:r>
            <a:r>
              <a:rPr lang="nl-NL" altLang="nl-NL" sz="525" i="1">
                <a:solidFill>
                  <a:srgbClr val="376092"/>
                </a:solidFill>
                <a:latin typeface="Calibri" panose="020F0502020204030204" pitchFamily="34" charset="0"/>
              </a:rPr>
              <a:t> </a:t>
            </a:r>
          </a:p>
        </p:txBody>
      </p:sp>
      <p:pic>
        <p:nvPicPr>
          <p:cNvPr id="38014" name="Picture 2">
            <a:extLst>
              <a:ext uri="{FF2B5EF4-FFF2-40B4-BE49-F238E27FC236}">
                <a16:creationId xmlns:a16="http://schemas.microsoft.com/office/drawing/2014/main" id="{D5CB95A6-8693-436B-9C61-EBAE41ACF7C0}"/>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459706" y="4605342"/>
            <a:ext cx="185738" cy="244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15" name="TextBox 151">
            <a:extLst>
              <a:ext uri="{FF2B5EF4-FFF2-40B4-BE49-F238E27FC236}">
                <a16:creationId xmlns:a16="http://schemas.microsoft.com/office/drawing/2014/main" id="{A4835153-ED04-4AFC-A470-56EDDD81EFC1}"/>
              </a:ext>
            </a:extLst>
          </p:cNvPr>
          <p:cNvSpPr txBox="1">
            <a:spLocks noChangeArrowheads="1"/>
          </p:cNvSpPr>
          <p:nvPr/>
        </p:nvSpPr>
        <p:spPr bwMode="auto">
          <a:xfrm>
            <a:off x="1531147" y="4519618"/>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8016" name="Rectangle 152">
            <a:extLst>
              <a:ext uri="{FF2B5EF4-FFF2-40B4-BE49-F238E27FC236}">
                <a16:creationId xmlns:a16="http://schemas.microsoft.com/office/drawing/2014/main" id="{BDC9A1F0-0A07-4450-8528-B50693F61676}"/>
              </a:ext>
            </a:extLst>
          </p:cNvPr>
          <p:cNvSpPr>
            <a:spLocks noChangeArrowheads="1"/>
          </p:cNvSpPr>
          <p:nvPr/>
        </p:nvSpPr>
        <p:spPr bwMode="auto">
          <a:xfrm>
            <a:off x="1409700" y="4917286"/>
            <a:ext cx="334566"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Flixotide</a:t>
            </a:r>
          </a:p>
        </p:txBody>
      </p:sp>
      <p:pic>
        <p:nvPicPr>
          <p:cNvPr id="38017" name="Picture 3">
            <a:extLst>
              <a:ext uri="{FF2B5EF4-FFF2-40B4-BE49-F238E27FC236}">
                <a16:creationId xmlns:a16="http://schemas.microsoft.com/office/drawing/2014/main" id="{5CCD4DB1-5133-4E00-AA73-BB5886FD3B98}"/>
              </a:ext>
            </a:extLst>
          </p:cNvPr>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5722153" y="4564866"/>
            <a:ext cx="270272" cy="30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18" name="TextBox 154">
            <a:extLst>
              <a:ext uri="{FF2B5EF4-FFF2-40B4-BE49-F238E27FC236}">
                <a16:creationId xmlns:a16="http://schemas.microsoft.com/office/drawing/2014/main" id="{F855414B-06F7-4745-9E8D-404236B3B762}"/>
              </a:ext>
            </a:extLst>
          </p:cNvPr>
          <p:cNvSpPr txBox="1">
            <a:spLocks noChangeArrowheads="1"/>
          </p:cNvSpPr>
          <p:nvPr/>
        </p:nvSpPr>
        <p:spPr bwMode="auto">
          <a:xfrm>
            <a:off x="5923360" y="4519618"/>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8019" name="Rectangle 155">
            <a:extLst>
              <a:ext uri="{FF2B5EF4-FFF2-40B4-BE49-F238E27FC236}">
                <a16:creationId xmlns:a16="http://schemas.microsoft.com/office/drawing/2014/main" id="{72AB3804-E735-4C1F-BB42-330F1A8618C4}"/>
              </a:ext>
            </a:extLst>
          </p:cNvPr>
          <p:cNvSpPr>
            <a:spLocks noChangeArrowheads="1"/>
          </p:cNvSpPr>
          <p:nvPr/>
        </p:nvSpPr>
        <p:spPr bwMode="auto">
          <a:xfrm>
            <a:off x="5699143" y="4835137"/>
            <a:ext cx="332956"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Flixotide</a:t>
            </a:r>
          </a:p>
          <a:p>
            <a:pPr algn="ctr" fontAlgn="base">
              <a:spcBef>
                <a:spcPct val="0"/>
              </a:spcBef>
              <a:spcAft>
                <a:spcPct val="0"/>
              </a:spcAft>
            </a:pPr>
            <a:r>
              <a:rPr lang="nl-NL" altLang="nl-NL" sz="525">
                <a:solidFill>
                  <a:srgbClr val="376092"/>
                </a:solidFill>
                <a:latin typeface="Calibri" panose="020F0502020204030204" pitchFamily="34" charset="0"/>
              </a:rPr>
              <a:t>Diskus</a:t>
            </a:r>
          </a:p>
        </p:txBody>
      </p:sp>
      <p:sp>
        <p:nvSpPr>
          <p:cNvPr id="38020" name="Rectangle 156">
            <a:extLst>
              <a:ext uri="{FF2B5EF4-FFF2-40B4-BE49-F238E27FC236}">
                <a16:creationId xmlns:a16="http://schemas.microsoft.com/office/drawing/2014/main" id="{579BA06F-1A8A-419C-81E9-3F6E429F29CE}"/>
              </a:ext>
            </a:extLst>
          </p:cNvPr>
          <p:cNvSpPr>
            <a:spLocks noChangeArrowheads="1"/>
          </p:cNvSpPr>
          <p:nvPr/>
        </p:nvSpPr>
        <p:spPr bwMode="auto">
          <a:xfrm>
            <a:off x="6041343" y="4835138"/>
            <a:ext cx="435548"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a:solidFill>
                  <a:srgbClr val="376092"/>
                </a:solidFill>
                <a:latin typeface="Calibri" panose="020F0502020204030204" pitchFamily="34" charset="0"/>
              </a:rPr>
              <a:t>Budesonide </a:t>
            </a:r>
          </a:p>
          <a:p>
            <a:pPr algn="ctr" fontAlgn="base">
              <a:spcBef>
                <a:spcPct val="0"/>
              </a:spcBef>
              <a:spcAft>
                <a:spcPct val="0"/>
              </a:spcAft>
            </a:pPr>
            <a:r>
              <a:rPr lang="nl-NL" altLang="nl-NL" sz="525" dirty="0" err="1">
                <a:solidFill>
                  <a:srgbClr val="376092"/>
                </a:solidFill>
                <a:latin typeface="Calibri" panose="020F0502020204030204" pitchFamily="34" charset="0"/>
              </a:rPr>
              <a:t>Easyhaler</a:t>
            </a:r>
            <a:endParaRPr lang="nl-NL" altLang="nl-NL" sz="525" dirty="0">
              <a:solidFill>
                <a:srgbClr val="376092"/>
              </a:solidFill>
              <a:latin typeface="Calibri" panose="020F0502020204030204" pitchFamily="34" charset="0"/>
            </a:endParaRPr>
          </a:p>
        </p:txBody>
      </p:sp>
      <p:sp>
        <p:nvSpPr>
          <p:cNvPr id="38021" name="TextBox 157">
            <a:extLst>
              <a:ext uri="{FF2B5EF4-FFF2-40B4-BE49-F238E27FC236}">
                <a16:creationId xmlns:a16="http://schemas.microsoft.com/office/drawing/2014/main" id="{58A0D64B-4131-45A7-B99E-D37E723CAF0C}"/>
              </a:ext>
            </a:extLst>
          </p:cNvPr>
          <p:cNvSpPr txBox="1">
            <a:spLocks noChangeArrowheads="1"/>
          </p:cNvSpPr>
          <p:nvPr/>
        </p:nvSpPr>
        <p:spPr bwMode="auto">
          <a:xfrm>
            <a:off x="6325798" y="4519618"/>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sp>
        <p:nvSpPr>
          <p:cNvPr id="38022" name="TextBox 158">
            <a:extLst>
              <a:ext uri="{FF2B5EF4-FFF2-40B4-BE49-F238E27FC236}">
                <a16:creationId xmlns:a16="http://schemas.microsoft.com/office/drawing/2014/main" id="{D4ADF6B0-AD5B-4B25-9A08-1318FD8BE275}"/>
              </a:ext>
            </a:extLst>
          </p:cNvPr>
          <p:cNvSpPr txBox="1">
            <a:spLocks noChangeArrowheads="1"/>
          </p:cNvSpPr>
          <p:nvPr/>
        </p:nvSpPr>
        <p:spPr bwMode="auto">
          <a:xfrm>
            <a:off x="5567372" y="4519618"/>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pic>
        <p:nvPicPr>
          <p:cNvPr id="38023" name="Picture 159" descr="easyhaler budesonide.bmp">
            <a:extLst>
              <a:ext uri="{FF2B5EF4-FFF2-40B4-BE49-F238E27FC236}">
                <a16:creationId xmlns:a16="http://schemas.microsoft.com/office/drawing/2014/main" id="{5A96EEB2-1D1C-428C-A82B-AA3AA37DD5D3}"/>
              </a:ext>
            </a:extLst>
          </p:cNvPr>
          <p:cNvPicPr>
            <a:picLocks noChangeAspect="1"/>
          </p:cNvPicPr>
          <p:nvPr/>
        </p:nvPicPr>
        <p:blipFill>
          <a:blip r:embed="rId43" cstate="print">
            <a:extLst>
              <a:ext uri="{28A0092B-C50C-407E-A947-70E740481C1C}">
                <a14:useLocalDpi xmlns:a14="http://schemas.microsoft.com/office/drawing/2010/main" val="0"/>
              </a:ext>
            </a:extLst>
          </a:blip>
          <a:srcRect l="13715" t="4504" r="10786" b="9921"/>
          <a:stretch>
            <a:fillRect/>
          </a:stretch>
        </p:blipFill>
        <p:spPr bwMode="auto">
          <a:xfrm rot="786672" flipH="1">
            <a:off x="6166247" y="4589861"/>
            <a:ext cx="1619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24" name="Picture 2">
            <a:extLst>
              <a:ext uri="{FF2B5EF4-FFF2-40B4-BE49-F238E27FC236}">
                <a16:creationId xmlns:a16="http://schemas.microsoft.com/office/drawing/2014/main" id="{5F37F6EC-B4ED-402D-9567-DA883036339E}"/>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904069" y="4583911"/>
            <a:ext cx="154781" cy="225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25" name="Picture 2">
            <a:extLst>
              <a:ext uri="{FF2B5EF4-FFF2-40B4-BE49-F238E27FC236}">
                <a16:creationId xmlns:a16="http://schemas.microsoft.com/office/drawing/2014/main" id="{3373E94E-4FBA-47D4-948A-8FEC3CB3E55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82691" y="4580341"/>
            <a:ext cx="155972" cy="22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26" name="Picture 5">
            <a:extLst>
              <a:ext uri="{FF2B5EF4-FFF2-40B4-BE49-F238E27FC236}">
                <a16:creationId xmlns:a16="http://schemas.microsoft.com/office/drawing/2014/main" id="{195285CE-69A0-44AA-8DE7-631D54A14A97}"/>
              </a:ext>
            </a:extLst>
          </p:cNvPr>
          <p:cNvPicPr>
            <a:picLocks noChangeAspect="1" noChangeArrowheads="1"/>
          </p:cNvPicPr>
          <p:nvPr/>
        </p:nvPicPr>
        <p:blipFill>
          <a:blip r:embed="rId44" cstate="print">
            <a:extLst>
              <a:ext uri="{28A0092B-C50C-407E-A947-70E740481C1C}">
                <a14:useLocalDpi xmlns:a14="http://schemas.microsoft.com/office/drawing/2010/main" val="0"/>
              </a:ext>
            </a:extLst>
          </a:blip>
          <a:srcRect l="12991" r="22047"/>
          <a:stretch>
            <a:fillRect/>
          </a:stretch>
        </p:blipFill>
        <p:spPr bwMode="auto">
          <a:xfrm>
            <a:off x="6905627" y="5083976"/>
            <a:ext cx="144066" cy="32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27" name="Picture 6">
            <a:extLst>
              <a:ext uri="{FF2B5EF4-FFF2-40B4-BE49-F238E27FC236}">
                <a16:creationId xmlns:a16="http://schemas.microsoft.com/office/drawing/2014/main" id="{9B500688-8137-479B-92A9-6DE4D82038E5}"/>
              </a:ext>
            </a:extLst>
          </p:cNvPr>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6521059" y="5078018"/>
            <a:ext cx="183356"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28" name="Picture 8">
            <a:extLst>
              <a:ext uri="{FF2B5EF4-FFF2-40B4-BE49-F238E27FC236}">
                <a16:creationId xmlns:a16="http://schemas.microsoft.com/office/drawing/2014/main" id="{B6B71F9C-9C35-4F22-A54A-E3872EE30BFF}"/>
              </a:ext>
            </a:extLst>
          </p:cNvPr>
          <p:cNvPicPr>
            <a:picLocks noChangeAspect="1" noChangeArrowheads="1"/>
          </p:cNvPicPr>
          <p:nvPr/>
        </p:nvPicPr>
        <p:blipFill>
          <a:blip r:embed="rId46" cstate="print">
            <a:extLst>
              <a:ext uri="{28A0092B-C50C-407E-A947-70E740481C1C}">
                <a14:useLocalDpi xmlns:a14="http://schemas.microsoft.com/office/drawing/2010/main" val="0"/>
              </a:ext>
            </a:extLst>
          </a:blip>
          <a:srcRect r="6375"/>
          <a:stretch>
            <a:fillRect/>
          </a:stretch>
        </p:blipFill>
        <p:spPr bwMode="auto">
          <a:xfrm>
            <a:off x="1969296" y="5072068"/>
            <a:ext cx="201216" cy="34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29" name="Picture 10">
            <a:extLst>
              <a:ext uri="{FF2B5EF4-FFF2-40B4-BE49-F238E27FC236}">
                <a16:creationId xmlns:a16="http://schemas.microsoft.com/office/drawing/2014/main" id="{6F7009ED-2E65-4869-820F-FC3AA75AB043}"/>
              </a:ext>
            </a:extLst>
          </p:cNvPr>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1454953" y="5150654"/>
            <a:ext cx="198835" cy="25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30" name="Picture 11">
            <a:extLst>
              <a:ext uri="{FF2B5EF4-FFF2-40B4-BE49-F238E27FC236}">
                <a16:creationId xmlns:a16="http://schemas.microsoft.com/office/drawing/2014/main" id="{C4839FB8-1E6E-4ACE-8669-89EF0FF8CD01}"/>
              </a:ext>
            </a:extLst>
          </p:cNvPr>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1683552" y="5101829"/>
            <a:ext cx="208360" cy="28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31" name="Picture 13">
            <a:extLst>
              <a:ext uri="{FF2B5EF4-FFF2-40B4-BE49-F238E27FC236}">
                <a16:creationId xmlns:a16="http://schemas.microsoft.com/office/drawing/2014/main" id="{5AB474F6-5C91-4A29-BDC4-5F8E87902F22}"/>
              </a:ext>
            </a:extLst>
          </p:cNvPr>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5004197" y="5075635"/>
            <a:ext cx="17621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32" name="Rectangle 169">
            <a:extLst>
              <a:ext uri="{FF2B5EF4-FFF2-40B4-BE49-F238E27FC236}">
                <a16:creationId xmlns:a16="http://schemas.microsoft.com/office/drawing/2014/main" id="{51088D12-5B33-4DE9-B105-0C666085F53F}"/>
              </a:ext>
            </a:extLst>
          </p:cNvPr>
          <p:cNvSpPr>
            <a:spLocks noChangeArrowheads="1"/>
          </p:cNvSpPr>
          <p:nvPr/>
        </p:nvSpPr>
        <p:spPr bwMode="auto">
          <a:xfrm>
            <a:off x="7349845" y="5354249"/>
            <a:ext cx="352192"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a:solidFill>
                  <a:srgbClr val="376092"/>
                </a:solidFill>
                <a:latin typeface="Calibri" panose="020F0502020204030204" pitchFamily="34" charset="0"/>
              </a:rPr>
              <a:t>AirFluSal</a:t>
            </a:r>
            <a:r>
              <a:rPr lang="nl-NL" altLang="nl-NL" sz="525">
                <a:solidFill>
                  <a:srgbClr val="376092"/>
                </a:solidFill>
                <a:latin typeface="Calibri" panose="020F0502020204030204" pitchFamily="34" charset="0"/>
              </a:rPr>
              <a:t> </a:t>
            </a:r>
          </a:p>
          <a:p>
            <a:pPr algn="ctr" fontAlgn="base">
              <a:spcBef>
                <a:spcPct val="0"/>
              </a:spcBef>
              <a:spcAft>
                <a:spcPct val="0"/>
              </a:spcAft>
            </a:pPr>
            <a:r>
              <a:rPr lang="en-GB" altLang="nl-NL" sz="525">
                <a:solidFill>
                  <a:srgbClr val="376092"/>
                </a:solidFill>
                <a:latin typeface="Calibri" panose="020F0502020204030204" pitchFamily="34" charset="0"/>
              </a:rPr>
              <a:t>Forspiro</a:t>
            </a:r>
          </a:p>
        </p:txBody>
      </p:sp>
      <p:pic>
        <p:nvPicPr>
          <p:cNvPr id="38033" name="Picture 2">
            <a:extLst>
              <a:ext uri="{FF2B5EF4-FFF2-40B4-BE49-F238E27FC236}">
                <a16:creationId xmlns:a16="http://schemas.microsoft.com/office/drawing/2014/main" id="{D8067D00-610D-42DF-A366-6FE8554AFF40}"/>
              </a:ext>
            </a:extLst>
          </p:cNvPr>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5729288" y="5093495"/>
            <a:ext cx="247650"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34" name="Rectangle 171">
            <a:extLst>
              <a:ext uri="{FF2B5EF4-FFF2-40B4-BE49-F238E27FC236}">
                <a16:creationId xmlns:a16="http://schemas.microsoft.com/office/drawing/2014/main" id="{6A3F7582-DE32-49FD-B3EE-231B76BC596E}"/>
              </a:ext>
            </a:extLst>
          </p:cNvPr>
          <p:cNvSpPr>
            <a:spLocks noChangeArrowheads="1"/>
          </p:cNvSpPr>
          <p:nvPr/>
        </p:nvSpPr>
        <p:spPr bwMode="auto">
          <a:xfrm>
            <a:off x="6731798" y="5345915"/>
            <a:ext cx="665560" cy="291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a:solidFill>
                  <a:srgbClr val="376092"/>
                </a:solidFill>
                <a:latin typeface="Calibri" panose="020F0502020204030204" pitchFamily="34" charset="0"/>
              </a:rPr>
              <a:t>DuoResp en Aerivio</a:t>
            </a:r>
          </a:p>
          <a:p>
            <a:pPr algn="ctr" fontAlgn="base">
              <a:spcBef>
                <a:spcPct val="0"/>
              </a:spcBef>
              <a:spcAft>
                <a:spcPct val="0"/>
              </a:spcAft>
            </a:pPr>
            <a:r>
              <a:rPr lang="nl-NL" altLang="nl-NL" sz="525">
                <a:solidFill>
                  <a:srgbClr val="376092"/>
                </a:solidFill>
                <a:latin typeface="Calibri" panose="020F0502020204030204" pitchFamily="34" charset="0"/>
              </a:rPr>
              <a:t>Spiromax</a:t>
            </a:r>
          </a:p>
          <a:p>
            <a:pPr algn="ctr" fontAlgn="base">
              <a:spcBef>
                <a:spcPct val="0"/>
              </a:spcBef>
              <a:spcAft>
                <a:spcPct val="0"/>
              </a:spcAft>
            </a:pPr>
            <a:r>
              <a:rPr lang="nl-NL" altLang="nl-NL" sz="525" i="1">
                <a:solidFill>
                  <a:srgbClr val="376092"/>
                </a:solidFill>
                <a:latin typeface="Calibri" panose="020F0502020204030204" pitchFamily="34" charset="0"/>
              </a:rPr>
              <a:t> </a:t>
            </a:r>
          </a:p>
        </p:txBody>
      </p:sp>
      <p:sp>
        <p:nvSpPr>
          <p:cNvPr id="38035" name="Rectangle 172">
            <a:extLst>
              <a:ext uri="{FF2B5EF4-FFF2-40B4-BE49-F238E27FC236}">
                <a16:creationId xmlns:a16="http://schemas.microsoft.com/office/drawing/2014/main" id="{2849CADF-D2C7-46CD-9F83-D276D6F4FF68}"/>
              </a:ext>
            </a:extLst>
          </p:cNvPr>
          <p:cNvSpPr>
            <a:spLocks noChangeArrowheads="1"/>
          </p:cNvSpPr>
          <p:nvPr/>
        </p:nvSpPr>
        <p:spPr bwMode="auto">
          <a:xfrm>
            <a:off x="1872699" y="5372101"/>
            <a:ext cx="36822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a:solidFill>
                  <a:srgbClr val="376092"/>
                </a:solidFill>
                <a:latin typeface="Calibri" panose="020F0502020204030204" pitchFamily="34" charset="0"/>
              </a:rPr>
              <a:t>Flutiform</a:t>
            </a:r>
            <a:r>
              <a:rPr lang="nl-NL" altLang="nl-NL" sz="525">
                <a:solidFill>
                  <a:srgbClr val="376092"/>
                </a:solidFill>
                <a:latin typeface="Calibri" panose="020F0502020204030204" pitchFamily="34" charset="0"/>
              </a:rPr>
              <a:t> </a:t>
            </a:r>
          </a:p>
        </p:txBody>
      </p:sp>
      <p:sp>
        <p:nvSpPr>
          <p:cNvPr id="38036" name="Rectangle 173">
            <a:extLst>
              <a:ext uri="{FF2B5EF4-FFF2-40B4-BE49-F238E27FC236}">
                <a16:creationId xmlns:a16="http://schemas.microsoft.com/office/drawing/2014/main" id="{4BB2A03A-A502-42A9-A460-B4753071CE5F}"/>
              </a:ext>
            </a:extLst>
          </p:cNvPr>
          <p:cNvSpPr>
            <a:spLocks noChangeArrowheads="1"/>
          </p:cNvSpPr>
          <p:nvPr/>
        </p:nvSpPr>
        <p:spPr bwMode="auto">
          <a:xfrm>
            <a:off x="1686368" y="5378053"/>
            <a:ext cx="284865"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dirty="0">
                <a:solidFill>
                  <a:srgbClr val="376092"/>
                </a:solidFill>
                <a:latin typeface="Calibri" panose="020F0502020204030204" pitchFamily="34" charset="0"/>
              </a:rPr>
              <a:t>Foster</a:t>
            </a:r>
            <a:r>
              <a:rPr lang="nl-NL" altLang="nl-NL" sz="525" dirty="0">
                <a:solidFill>
                  <a:srgbClr val="376092"/>
                </a:solidFill>
                <a:latin typeface="Calibri" panose="020F0502020204030204" pitchFamily="34" charset="0"/>
              </a:rPr>
              <a:t> </a:t>
            </a:r>
          </a:p>
        </p:txBody>
      </p:sp>
      <p:sp>
        <p:nvSpPr>
          <p:cNvPr id="38037" name="Rectangle 174">
            <a:extLst>
              <a:ext uri="{FF2B5EF4-FFF2-40B4-BE49-F238E27FC236}">
                <a16:creationId xmlns:a16="http://schemas.microsoft.com/office/drawing/2014/main" id="{6C3E320A-C738-4FE4-BB0A-ED589533C4D4}"/>
              </a:ext>
            </a:extLst>
          </p:cNvPr>
          <p:cNvSpPr>
            <a:spLocks noChangeArrowheads="1"/>
          </p:cNvSpPr>
          <p:nvPr/>
        </p:nvSpPr>
        <p:spPr bwMode="auto">
          <a:xfrm>
            <a:off x="6479618" y="5319721"/>
            <a:ext cx="286468"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dirty="0" err="1">
                <a:solidFill>
                  <a:srgbClr val="376092"/>
                </a:solidFill>
                <a:latin typeface="Calibri" panose="020F0502020204030204" pitchFamily="34" charset="0"/>
              </a:rPr>
              <a:t>Relvar</a:t>
            </a:r>
            <a:r>
              <a:rPr lang="nl-NL" altLang="nl-NL" sz="525" dirty="0">
                <a:solidFill>
                  <a:srgbClr val="376092"/>
                </a:solidFill>
                <a:latin typeface="Calibri" panose="020F0502020204030204" pitchFamily="34" charset="0"/>
              </a:rPr>
              <a:t> </a:t>
            </a:r>
          </a:p>
          <a:p>
            <a:pPr algn="ctr" fontAlgn="base">
              <a:spcBef>
                <a:spcPct val="0"/>
              </a:spcBef>
              <a:spcAft>
                <a:spcPct val="0"/>
              </a:spcAft>
            </a:pPr>
            <a:r>
              <a:rPr lang="en-GB" altLang="nl-NL" sz="525" dirty="0" err="1">
                <a:solidFill>
                  <a:srgbClr val="376092"/>
                </a:solidFill>
                <a:latin typeface="Calibri" panose="020F0502020204030204" pitchFamily="34" charset="0"/>
              </a:rPr>
              <a:t>Ellipta</a:t>
            </a:r>
            <a:endParaRPr lang="en-GB" altLang="nl-NL" sz="525" dirty="0">
              <a:solidFill>
                <a:srgbClr val="376092"/>
              </a:solidFill>
              <a:latin typeface="Calibri" panose="020F0502020204030204" pitchFamily="34" charset="0"/>
            </a:endParaRPr>
          </a:p>
        </p:txBody>
      </p:sp>
      <p:sp>
        <p:nvSpPr>
          <p:cNvPr id="38038" name="Rectangle 175">
            <a:extLst>
              <a:ext uri="{FF2B5EF4-FFF2-40B4-BE49-F238E27FC236}">
                <a16:creationId xmlns:a16="http://schemas.microsoft.com/office/drawing/2014/main" id="{34F32117-2D8D-40F9-B9B4-DB3A13A67682}"/>
              </a:ext>
            </a:extLst>
          </p:cNvPr>
          <p:cNvSpPr>
            <a:spLocks noChangeArrowheads="1"/>
          </p:cNvSpPr>
          <p:nvPr/>
        </p:nvSpPr>
        <p:spPr bwMode="auto">
          <a:xfrm>
            <a:off x="4924704" y="5304243"/>
            <a:ext cx="401885"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dirty="0" err="1">
                <a:solidFill>
                  <a:srgbClr val="376092"/>
                </a:solidFill>
                <a:latin typeface="Calibri" panose="020F0502020204030204" pitchFamily="34" charset="0"/>
              </a:rPr>
              <a:t>Symbicort</a:t>
            </a:r>
            <a:r>
              <a:rPr lang="nl-NL" altLang="nl-NL" sz="525" dirty="0">
                <a:solidFill>
                  <a:srgbClr val="376092"/>
                </a:solidFill>
                <a:latin typeface="Calibri" panose="020F0502020204030204" pitchFamily="34" charset="0"/>
              </a:rPr>
              <a:t> </a:t>
            </a:r>
          </a:p>
          <a:p>
            <a:pPr algn="ctr" fontAlgn="base">
              <a:spcBef>
                <a:spcPct val="0"/>
              </a:spcBef>
              <a:spcAft>
                <a:spcPct val="0"/>
              </a:spcAft>
            </a:pPr>
            <a:r>
              <a:rPr lang="en-GB" altLang="nl-NL" sz="525" dirty="0">
                <a:solidFill>
                  <a:srgbClr val="376092"/>
                </a:solidFill>
                <a:latin typeface="Calibri" panose="020F0502020204030204" pitchFamily="34" charset="0"/>
              </a:rPr>
              <a:t>Turbuhaler</a:t>
            </a:r>
          </a:p>
        </p:txBody>
      </p:sp>
      <p:sp>
        <p:nvSpPr>
          <p:cNvPr id="38039" name="Rectangle 176">
            <a:extLst>
              <a:ext uri="{FF2B5EF4-FFF2-40B4-BE49-F238E27FC236}">
                <a16:creationId xmlns:a16="http://schemas.microsoft.com/office/drawing/2014/main" id="{13616C9E-D71A-430D-B195-773E6CA3A568}"/>
              </a:ext>
            </a:extLst>
          </p:cNvPr>
          <p:cNvSpPr>
            <a:spLocks noChangeArrowheads="1"/>
          </p:cNvSpPr>
          <p:nvPr/>
        </p:nvSpPr>
        <p:spPr bwMode="auto">
          <a:xfrm>
            <a:off x="1437249" y="5376862"/>
            <a:ext cx="342573"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a:solidFill>
                  <a:srgbClr val="376092"/>
                </a:solidFill>
                <a:latin typeface="Calibri" panose="020F0502020204030204" pitchFamily="34" charset="0"/>
              </a:rPr>
              <a:t>Seretide</a:t>
            </a:r>
            <a:r>
              <a:rPr lang="nl-NL" altLang="nl-NL" sz="525">
                <a:solidFill>
                  <a:srgbClr val="376092"/>
                </a:solidFill>
                <a:latin typeface="Calibri" panose="020F0502020204030204" pitchFamily="34" charset="0"/>
              </a:rPr>
              <a:t> </a:t>
            </a:r>
          </a:p>
        </p:txBody>
      </p:sp>
      <p:sp>
        <p:nvSpPr>
          <p:cNvPr id="38040" name="Rectangle 177">
            <a:extLst>
              <a:ext uri="{FF2B5EF4-FFF2-40B4-BE49-F238E27FC236}">
                <a16:creationId xmlns:a16="http://schemas.microsoft.com/office/drawing/2014/main" id="{F7C44556-7D33-46A0-8F80-10988F56E01B}"/>
              </a:ext>
            </a:extLst>
          </p:cNvPr>
          <p:cNvSpPr>
            <a:spLocks noChangeArrowheads="1"/>
          </p:cNvSpPr>
          <p:nvPr/>
        </p:nvSpPr>
        <p:spPr bwMode="auto">
          <a:xfrm>
            <a:off x="5567362" y="5303048"/>
            <a:ext cx="585788"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a:solidFill>
                  <a:srgbClr val="376092"/>
                </a:solidFill>
                <a:latin typeface="Calibri" panose="020F0502020204030204" pitchFamily="34" charset="0"/>
              </a:rPr>
              <a:t>Seretide</a:t>
            </a:r>
            <a:r>
              <a:rPr lang="nl-NL" altLang="nl-NL" sz="525">
                <a:solidFill>
                  <a:srgbClr val="376092"/>
                </a:solidFill>
                <a:latin typeface="Calibri" panose="020F0502020204030204" pitchFamily="34" charset="0"/>
              </a:rPr>
              <a:t> </a:t>
            </a:r>
          </a:p>
          <a:p>
            <a:pPr algn="ctr" fontAlgn="base">
              <a:spcBef>
                <a:spcPct val="0"/>
              </a:spcBef>
              <a:spcAft>
                <a:spcPct val="0"/>
              </a:spcAft>
            </a:pPr>
            <a:r>
              <a:rPr lang="nl-NL" altLang="nl-NL" sz="525">
                <a:solidFill>
                  <a:srgbClr val="376092"/>
                </a:solidFill>
                <a:latin typeface="Calibri" panose="020F0502020204030204" pitchFamily="34" charset="0"/>
              </a:rPr>
              <a:t>Diskus</a:t>
            </a:r>
          </a:p>
        </p:txBody>
      </p:sp>
      <p:sp>
        <p:nvSpPr>
          <p:cNvPr id="38041" name="TextBox 178">
            <a:extLst>
              <a:ext uri="{FF2B5EF4-FFF2-40B4-BE49-F238E27FC236}">
                <a16:creationId xmlns:a16="http://schemas.microsoft.com/office/drawing/2014/main" id="{A4A4F3E4-F96A-4287-A9D6-F16CB3748D31}"/>
              </a:ext>
            </a:extLst>
          </p:cNvPr>
          <p:cNvSpPr txBox="1">
            <a:spLocks noChangeArrowheads="1"/>
          </p:cNvSpPr>
          <p:nvPr/>
        </p:nvSpPr>
        <p:spPr bwMode="auto">
          <a:xfrm>
            <a:off x="1579960" y="5072068"/>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sp>
        <p:nvSpPr>
          <p:cNvPr id="38042" name="TextBox 179">
            <a:extLst>
              <a:ext uri="{FF2B5EF4-FFF2-40B4-BE49-F238E27FC236}">
                <a16:creationId xmlns:a16="http://schemas.microsoft.com/office/drawing/2014/main" id="{02FB993E-71AE-461F-B0AA-C1C06F30574D}"/>
              </a:ext>
            </a:extLst>
          </p:cNvPr>
          <p:cNvSpPr txBox="1">
            <a:spLocks noChangeArrowheads="1"/>
          </p:cNvSpPr>
          <p:nvPr/>
        </p:nvSpPr>
        <p:spPr bwMode="auto">
          <a:xfrm>
            <a:off x="7055651" y="5061348"/>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8043" name="TextBox 180">
            <a:extLst>
              <a:ext uri="{FF2B5EF4-FFF2-40B4-BE49-F238E27FC236}">
                <a16:creationId xmlns:a16="http://schemas.microsoft.com/office/drawing/2014/main" id="{D3C37AB8-1BDB-41A1-8B41-6C5A80B48131}"/>
              </a:ext>
            </a:extLst>
          </p:cNvPr>
          <p:cNvSpPr txBox="1">
            <a:spLocks noChangeArrowheads="1"/>
          </p:cNvSpPr>
          <p:nvPr/>
        </p:nvSpPr>
        <p:spPr bwMode="auto">
          <a:xfrm>
            <a:off x="1808560" y="5063734"/>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8044" name="TextBox 181">
            <a:extLst>
              <a:ext uri="{FF2B5EF4-FFF2-40B4-BE49-F238E27FC236}">
                <a16:creationId xmlns:a16="http://schemas.microsoft.com/office/drawing/2014/main" id="{26D86A6F-0302-4691-9DEE-344428BA0858}"/>
              </a:ext>
            </a:extLst>
          </p:cNvPr>
          <p:cNvSpPr txBox="1">
            <a:spLocks noChangeArrowheads="1"/>
          </p:cNvSpPr>
          <p:nvPr/>
        </p:nvSpPr>
        <p:spPr bwMode="auto">
          <a:xfrm>
            <a:off x="7562857" y="5057781"/>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8045" name="TextBox 182">
            <a:extLst>
              <a:ext uri="{FF2B5EF4-FFF2-40B4-BE49-F238E27FC236}">
                <a16:creationId xmlns:a16="http://schemas.microsoft.com/office/drawing/2014/main" id="{D99FA5E7-6630-498C-9F50-DD7B1B54A840}"/>
              </a:ext>
            </a:extLst>
          </p:cNvPr>
          <p:cNvSpPr txBox="1">
            <a:spLocks noChangeArrowheads="1"/>
          </p:cNvSpPr>
          <p:nvPr/>
        </p:nvSpPr>
        <p:spPr bwMode="auto">
          <a:xfrm>
            <a:off x="5147072" y="5050636"/>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8046" name="TextBox 183">
            <a:extLst>
              <a:ext uri="{FF2B5EF4-FFF2-40B4-BE49-F238E27FC236}">
                <a16:creationId xmlns:a16="http://schemas.microsoft.com/office/drawing/2014/main" id="{6450F28B-BC7F-455C-B053-601D2E3054F2}"/>
              </a:ext>
            </a:extLst>
          </p:cNvPr>
          <p:cNvSpPr txBox="1">
            <a:spLocks noChangeArrowheads="1"/>
          </p:cNvSpPr>
          <p:nvPr/>
        </p:nvSpPr>
        <p:spPr bwMode="auto">
          <a:xfrm>
            <a:off x="2140751" y="5038731"/>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8047" name="TextBox 184">
            <a:extLst>
              <a:ext uri="{FF2B5EF4-FFF2-40B4-BE49-F238E27FC236}">
                <a16:creationId xmlns:a16="http://schemas.microsoft.com/office/drawing/2014/main" id="{4F58A719-12D1-46E8-A758-77AC13933FF6}"/>
              </a:ext>
            </a:extLst>
          </p:cNvPr>
          <p:cNvSpPr txBox="1">
            <a:spLocks noChangeArrowheads="1"/>
          </p:cNvSpPr>
          <p:nvPr/>
        </p:nvSpPr>
        <p:spPr bwMode="auto">
          <a:xfrm>
            <a:off x="5972179" y="5045875"/>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8048" name="TextBox 185">
            <a:extLst>
              <a:ext uri="{FF2B5EF4-FFF2-40B4-BE49-F238E27FC236}">
                <a16:creationId xmlns:a16="http://schemas.microsoft.com/office/drawing/2014/main" id="{E56A16AA-1D72-4761-9AB3-EFE5134A1A37}"/>
              </a:ext>
            </a:extLst>
          </p:cNvPr>
          <p:cNvSpPr txBox="1">
            <a:spLocks noChangeArrowheads="1"/>
          </p:cNvSpPr>
          <p:nvPr/>
        </p:nvSpPr>
        <p:spPr bwMode="auto">
          <a:xfrm>
            <a:off x="6673453" y="5056585"/>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8049" name="Rectangle 186">
            <a:extLst>
              <a:ext uri="{FF2B5EF4-FFF2-40B4-BE49-F238E27FC236}">
                <a16:creationId xmlns:a16="http://schemas.microsoft.com/office/drawing/2014/main" id="{3125F53E-053F-4F28-82F0-982A438A7F27}"/>
              </a:ext>
            </a:extLst>
          </p:cNvPr>
          <p:cNvSpPr>
            <a:spLocks noChangeArrowheads="1"/>
          </p:cNvSpPr>
          <p:nvPr/>
        </p:nvSpPr>
        <p:spPr bwMode="auto">
          <a:xfrm>
            <a:off x="5928132" y="5322098"/>
            <a:ext cx="667940" cy="291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Bufoler </a:t>
            </a:r>
          </a:p>
          <a:p>
            <a:pPr algn="ctr" fontAlgn="base">
              <a:spcBef>
                <a:spcPct val="0"/>
              </a:spcBef>
              <a:spcAft>
                <a:spcPct val="0"/>
              </a:spcAft>
            </a:pPr>
            <a:r>
              <a:rPr lang="en-GB" altLang="nl-NL" sz="525">
                <a:solidFill>
                  <a:srgbClr val="376092"/>
                </a:solidFill>
                <a:latin typeface="Calibri" panose="020F0502020204030204" pitchFamily="34" charset="0"/>
              </a:rPr>
              <a:t>Easyhaler</a:t>
            </a:r>
            <a:r>
              <a:rPr lang="nl-NL" altLang="nl-NL" sz="525">
                <a:solidFill>
                  <a:srgbClr val="376092"/>
                </a:solidFill>
                <a:latin typeface="Calibri" panose="020F0502020204030204" pitchFamily="34" charset="0"/>
              </a:rPr>
              <a:t> </a:t>
            </a:r>
          </a:p>
          <a:p>
            <a:pPr algn="ctr" fontAlgn="base">
              <a:spcBef>
                <a:spcPct val="0"/>
              </a:spcBef>
              <a:spcAft>
                <a:spcPct val="0"/>
              </a:spcAft>
            </a:pPr>
            <a:endParaRPr lang="nl-NL" altLang="nl-NL" sz="525" i="1">
              <a:solidFill>
                <a:srgbClr val="376092"/>
              </a:solidFill>
              <a:latin typeface="Calibri Light" panose="020F0302020204030204" pitchFamily="34" charset="0"/>
            </a:endParaRPr>
          </a:p>
        </p:txBody>
      </p:sp>
      <p:sp>
        <p:nvSpPr>
          <p:cNvPr id="38050" name="TextBox 187">
            <a:extLst>
              <a:ext uri="{FF2B5EF4-FFF2-40B4-BE49-F238E27FC236}">
                <a16:creationId xmlns:a16="http://schemas.microsoft.com/office/drawing/2014/main" id="{880114FB-26F1-4790-841F-073141D4B7BA}"/>
              </a:ext>
            </a:extLst>
          </p:cNvPr>
          <p:cNvSpPr txBox="1">
            <a:spLocks noChangeArrowheads="1"/>
          </p:cNvSpPr>
          <p:nvPr/>
        </p:nvSpPr>
        <p:spPr bwMode="auto">
          <a:xfrm>
            <a:off x="6338897" y="5057781"/>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8051" name="Rectangle 188">
            <a:extLst>
              <a:ext uri="{FF2B5EF4-FFF2-40B4-BE49-F238E27FC236}">
                <a16:creationId xmlns:a16="http://schemas.microsoft.com/office/drawing/2014/main" id="{D4F0A50B-6DC9-4C0D-B699-08371BA45EAA}"/>
              </a:ext>
            </a:extLst>
          </p:cNvPr>
          <p:cNvSpPr>
            <a:spLocks noChangeArrowheads="1"/>
          </p:cNvSpPr>
          <p:nvPr/>
        </p:nvSpPr>
        <p:spPr bwMode="auto">
          <a:xfrm>
            <a:off x="7567612" y="5322098"/>
            <a:ext cx="433388"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a:solidFill>
                  <a:srgbClr val="376092"/>
                </a:solidFill>
                <a:latin typeface="Calibri" panose="020F0502020204030204" pitchFamily="34" charset="0"/>
              </a:rPr>
              <a:t>Foster </a:t>
            </a:r>
          </a:p>
          <a:p>
            <a:pPr algn="ctr" fontAlgn="base">
              <a:spcBef>
                <a:spcPct val="0"/>
              </a:spcBef>
              <a:spcAft>
                <a:spcPct val="0"/>
              </a:spcAft>
            </a:pPr>
            <a:r>
              <a:rPr lang="nl-NL" altLang="nl-NL" sz="525" dirty="0" err="1">
                <a:solidFill>
                  <a:srgbClr val="376092"/>
                </a:solidFill>
                <a:latin typeface="Calibri" panose="020F0502020204030204" pitchFamily="34" charset="0"/>
              </a:rPr>
              <a:t>Nexthaler</a:t>
            </a:r>
            <a:r>
              <a:rPr lang="nl-NL" altLang="nl-NL" sz="525" i="1" dirty="0">
                <a:solidFill>
                  <a:srgbClr val="376092"/>
                </a:solidFill>
                <a:latin typeface="Calibri" panose="020F0502020204030204" pitchFamily="34" charset="0"/>
              </a:rPr>
              <a:t> </a:t>
            </a:r>
          </a:p>
        </p:txBody>
      </p:sp>
      <p:pic>
        <p:nvPicPr>
          <p:cNvPr id="38052" name="Picture 11">
            <a:extLst>
              <a:ext uri="{FF2B5EF4-FFF2-40B4-BE49-F238E27FC236}">
                <a16:creationId xmlns:a16="http://schemas.microsoft.com/office/drawing/2014/main" id="{DD9FF315-DB30-40F2-8AF1-5DD79ECC93C5}"/>
              </a:ext>
            </a:extLst>
          </p:cNvPr>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7673588" y="5087543"/>
            <a:ext cx="301228" cy="27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53" name="TextBox 190">
            <a:extLst>
              <a:ext uri="{FF2B5EF4-FFF2-40B4-BE49-F238E27FC236}">
                <a16:creationId xmlns:a16="http://schemas.microsoft.com/office/drawing/2014/main" id="{1BC52C06-74C2-450F-9832-17B65506B99E}"/>
              </a:ext>
            </a:extLst>
          </p:cNvPr>
          <p:cNvSpPr txBox="1">
            <a:spLocks noChangeArrowheads="1"/>
          </p:cNvSpPr>
          <p:nvPr/>
        </p:nvSpPr>
        <p:spPr bwMode="auto">
          <a:xfrm>
            <a:off x="7817653" y="5064925"/>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8054" name="Rectangle 191">
            <a:extLst>
              <a:ext uri="{FF2B5EF4-FFF2-40B4-BE49-F238E27FC236}">
                <a16:creationId xmlns:a16="http://schemas.microsoft.com/office/drawing/2014/main" id="{28006C2B-2799-4B06-B885-4EB4F2398E54}"/>
              </a:ext>
            </a:extLst>
          </p:cNvPr>
          <p:cNvSpPr>
            <a:spLocks noChangeArrowheads="1"/>
          </p:cNvSpPr>
          <p:nvPr/>
        </p:nvSpPr>
        <p:spPr bwMode="auto">
          <a:xfrm>
            <a:off x="3921925" y="5298285"/>
            <a:ext cx="731044"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Busalair </a:t>
            </a:r>
          </a:p>
          <a:p>
            <a:pPr algn="ctr" fontAlgn="base">
              <a:spcBef>
                <a:spcPct val="0"/>
              </a:spcBef>
              <a:spcAft>
                <a:spcPct val="0"/>
              </a:spcAft>
            </a:pPr>
            <a:r>
              <a:rPr lang="nl-NL" altLang="nl-NL" sz="525">
                <a:solidFill>
                  <a:srgbClr val="376092"/>
                </a:solidFill>
                <a:latin typeface="Calibri" panose="020F0502020204030204" pitchFamily="34" charset="0"/>
              </a:rPr>
              <a:t>Axahaler </a:t>
            </a:r>
            <a:r>
              <a:rPr lang="nl-NL" altLang="nl-NL" sz="525" i="1">
                <a:solidFill>
                  <a:srgbClr val="376092"/>
                </a:solidFill>
                <a:latin typeface="Calibri" panose="020F0502020204030204" pitchFamily="34" charset="0"/>
              </a:rPr>
              <a:t> </a:t>
            </a:r>
          </a:p>
        </p:txBody>
      </p:sp>
      <p:sp>
        <p:nvSpPr>
          <p:cNvPr id="38055" name="TextBox 192">
            <a:extLst>
              <a:ext uri="{FF2B5EF4-FFF2-40B4-BE49-F238E27FC236}">
                <a16:creationId xmlns:a16="http://schemas.microsoft.com/office/drawing/2014/main" id="{0814421C-0B41-4934-AA92-EE16B0C62107}"/>
              </a:ext>
            </a:extLst>
          </p:cNvPr>
          <p:cNvSpPr txBox="1">
            <a:spLocks noChangeArrowheads="1"/>
          </p:cNvSpPr>
          <p:nvPr/>
        </p:nvSpPr>
        <p:spPr bwMode="auto">
          <a:xfrm>
            <a:off x="4392216" y="5032773"/>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sp>
        <p:nvSpPr>
          <p:cNvPr id="38056" name="Rectangle 193">
            <a:extLst>
              <a:ext uri="{FF2B5EF4-FFF2-40B4-BE49-F238E27FC236}">
                <a16:creationId xmlns:a16="http://schemas.microsoft.com/office/drawing/2014/main" id="{74CD00E7-E2D2-4158-B2C9-31FB2FC4DBCB}"/>
              </a:ext>
            </a:extLst>
          </p:cNvPr>
          <p:cNvSpPr>
            <a:spLocks noChangeArrowheads="1"/>
          </p:cNvSpPr>
          <p:nvPr/>
        </p:nvSpPr>
        <p:spPr bwMode="auto">
          <a:xfrm>
            <a:off x="1988352" y="5376868"/>
            <a:ext cx="731044"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Symbicort</a:t>
            </a:r>
            <a:endParaRPr lang="nl-NL" altLang="nl-NL" sz="525" i="1">
              <a:solidFill>
                <a:srgbClr val="376092"/>
              </a:solidFill>
              <a:latin typeface="Calibri" panose="020F0502020204030204" pitchFamily="34" charset="0"/>
            </a:endParaRPr>
          </a:p>
        </p:txBody>
      </p:sp>
      <p:sp>
        <p:nvSpPr>
          <p:cNvPr id="38057" name="TextBox 194">
            <a:extLst>
              <a:ext uri="{FF2B5EF4-FFF2-40B4-BE49-F238E27FC236}">
                <a16:creationId xmlns:a16="http://schemas.microsoft.com/office/drawing/2014/main" id="{8CC37C60-CB02-4366-B5E7-98F66F18E652}"/>
              </a:ext>
            </a:extLst>
          </p:cNvPr>
          <p:cNvSpPr txBox="1">
            <a:spLocks noChangeArrowheads="1"/>
          </p:cNvSpPr>
          <p:nvPr/>
        </p:nvSpPr>
        <p:spPr bwMode="auto">
          <a:xfrm>
            <a:off x="2409835" y="5031586"/>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pic>
        <p:nvPicPr>
          <p:cNvPr id="38058" name="Picture 5">
            <a:extLst>
              <a:ext uri="{FF2B5EF4-FFF2-40B4-BE49-F238E27FC236}">
                <a16:creationId xmlns:a16="http://schemas.microsoft.com/office/drawing/2014/main" id="{10A9DCE9-BFEE-4AEF-8505-8BCF9972A288}"/>
              </a:ext>
            </a:extLst>
          </p:cNvPr>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4523789" y="5042300"/>
            <a:ext cx="258365" cy="30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59" name="Rectangle 196">
            <a:extLst>
              <a:ext uri="{FF2B5EF4-FFF2-40B4-BE49-F238E27FC236}">
                <a16:creationId xmlns:a16="http://schemas.microsoft.com/office/drawing/2014/main" id="{941289AB-DFC3-402D-B6FA-88977623B8FB}"/>
              </a:ext>
            </a:extLst>
          </p:cNvPr>
          <p:cNvSpPr>
            <a:spLocks noChangeArrowheads="1"/>
          </p:cNvSpPr>
          <p:nvPr/>
        </p:nvSpPr>
        <p:spPr bwMode="auto">
          <a:xfrm>
            <a:off x="4438650" y="5335790"/>
            <a:ext cx="439341"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a:solidFill>
                  <a:srgbClr val="376092"/>
                </a:solidFill>
                <a:latin typeface="Calibri" panose="020F0502020204030204" pitchFamily="34" charset="0"/>
              </a:rPr>
              <a:t>FP/SAL</a:t>
            </a:r>
          </a:p>
          <a:p>
            <a:pPr algn="ctr" fontAlgn="base">
              <a:spcBef>
                <a:spcPct val="0"/>
              </a:spcBef>
              <a:spcAft>
                <a:spcPct val="0"/>
              </a:spcAft>
            </a:pPr>
            <a:r>
              <a:rPr lang="nl-NL" altLang="nl-NL" sz="525" dirty="0" err="1">
                <a:solidFill>
                  <a:srgbClr val="376092"/>
                </a:solidFill>
                <a:latin typeface="Calibri" panose="020F0502020204030204" pitchFamily="34" charset="0"/>
              </a:rPr>
              <a:t>Elpenhaler</a:t>
            </a:r>
            <a:endParaRPr lang="nl-NL" altLang="nl-NL" sz="525" dirty="0">
              <a:solidFill>
                <a:srgbClr val="376092"/>
              </a:solidFill>
              <a:latin typeface="Calibri" panose="020F0502020204030204" pitchFamily="34" charset="0"/>
            </a:endParaRPr>
          </a:p>
        </p:txBody>
      </p:sp>
      <p:sp>
        <p:nvSpPr>
          <p:cNvPr id="38060" name="TextBox 197">
            <a:extLst>
              <a:ext uri="{FF2B5EF4-FFF2-40B4-BE49-F238E27FC236}">
                <a16:creationId xmlns:a16="http://schemas.microsoft.com/office/drawing/2014/main" id="{A4B958A4-28B7-4DAB-A01E-446C9054FFFC}"/>
              </a:ext>
            </a:extLst>
          </p:cNvPr>
          <p:cNvSpPr txBox="1">
            <a:spLocks noChangeArrowheads="1"/>
          </p:cNvSpPr>
          <p:nvPr/>
        </p:nvSpPr>
        <p:spPr bwMode="auto">
          <a:xfrm>
            <a:off x="4692253" y="5052424"/>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8061" name="Rectangle 198">
            <a:extLst>
              <a:ext uri="{FF2B5EF4-FFF2-40B4-BE49-F238E27FC236}">
                <a16:creationId xmlns:a16="http://schemas.microsoft.com/office/drawing/2014/main" id="{2AF6110F-FBB1-4003-A5C3-9CFA29F18B4E}"/>
              </a:ext>
            </a:extLst>
          </p:cNvPr>
          <p:cNvSpPr>
            <a:spLocks noChangeArrowheads="1"/>
          </p:cNvSpPr>
          <p:nvPr/>
        </p:nvSpPr>
        <p:spPr bwMode="auto">
          <a:xfrm>
            <a:off x="2207419" y="5385202"/>
            <a:ext cx="815579"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FP/SAL </a:t>
            </a:r>
          </a:p>
        </p:txBody>
      </p:sp>
      <p:pic>
        <p:nvPicPr>
          <p:cNvPr id="38062" name="Picture 203" descr="SB TB pMDI met kapje (branded) AZ0635.tif">
            <a:extLst>
              <a:ext uri="{FF2B5EF4-FFF2-40B4-BE49-F238E27FC236}">
                <a16:creationId xmlns:a16="http://schemas.microsoft.com/office/drawing/2014/main" id="{190ED645-599E-41EB-8CF2-908AE08227A7}"/>
              </a:ext>
            </a:extLst>
          </p:cNvPr>
          <p:cNvPicPr>
            <a:picLocks noChangeAspect="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2262192" y="5048258"/>
            <a:ext cx="198835" cy="36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63" name="Picture 2">
            <a:extLst>
              <a:ext uri="{FF2B5EF4-FFF2-40B4-BE49-F238E27FC236}">
                <a16:creationId xmlns:a16="http://schemas.microsoft.com/office/drawing/2014/main" id="{2D9F2CC8-8E6F-447D-B91F-CB4D64D960F6}"/>
              </a:ext>
            </a:extLst>
          </p:cNvPr>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4196954" y="5057785"/>
            <a:ext cx="190500" cy="26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64" name="Picture 205">
            <a:extLst>
              <a:ext uri="{FF2B5EF4-FFF2-40B4-BE49-F238E27FC236}">
                <a16:creationId xmlns:a16="http://schemas.microsoft.com/office/drawing/2014/main" id="{5FA8727A-056F-41CB-9A5B-A73BAF3C9F15}"/>
              </a:ext>
            </a:extLst>
          </p:cNvPr>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2501504" y="5087543"/>
            <a:ext cx="2190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65" name="TextBox 199">
            <a:extLst>
              <a:ext uri="{FF2B5EF4-FFF2-40B4-BE49-F238E27FC236}">
                <a16:creationId xmlns:a16="http://schemas.microsoft.com/office/drawing/2014/main" id="{D49733C1-2503-42E0-9FB1-A76E2DAB0230}"/>
              </a:ext>
            </a:extLst>
          </p:cNvPr>
          <p:cNvSpPr txBox="1">
            <a:spLocks noChangeArrowheads="1"/>
          </p:cNvSpPr>
          <p:nvPr/>
        </p:nvSpPr>
        <p:spPr bwMode="auto">
          <a:xfrm>
            <a:off x="2632472" y="5048256"/>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sp>
        <p:nvSpPr>
          <p:cNvPr id="38066" name="Rectangle 188">
            <a:extLst>
              <a:ext uri="{FF2B5EF4-FFF2-40B4-BE49-F238E27FC236}">
                <a16:creationId xmlns:a16="http://schemas.microsoft.com/office/drawing/2014/main" id="{D8BCDD7B-CE4B-42C9-8B47-9C1D46DB9B6A}"/>
              </a:ext>
            </a:extLst>
          </p:cNvPr>
          <p:cNvSpPr>
            <a:spLocks noChangeArrowheads="1"/>
          </p:cNvSpPr>
          <p:nvPr/>
        </p:nvSpPr>
        <p:spPr bwMode="auto">
          <a:xfrm>
            <a:off x="4500567" y="3002760"/>
            <a:ext cx="617935"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p>
            <a:pPr algn="ctr" fontAlgn="base">
              <a:spcBef>
                <a:spcPct val="0"/>
              </a:spcBef>
              <a:spcAft>
                <a:spcPct val="0"/>
              </a:spcAft>
            </a:pPr>
            <a:r>
              <a:rPr lang="nl-NL" altLang="nl-NL" sz="525" dirty="0" err="1">
                <a:solidFill>
                  <a:srgbClr val="376092"/>
                </a:solidFill>
                <a:latin typeface="Calibri" panose="020F0502020204030204" pitchFamily="34" charset="0"/>
                <a:ea typeface="MS PGothic" panose="020B0600070205080204" pitchFamily="34" charset="-128"/>
              </a:rPr>
              <a:t>Formoterol</a:t>
            </a:r>
            <a:r>
              <a:rPr lang="nl-NL" altLang="nl-NL" sz="525" dirty="0">
                <a:solidFill>
                  <a:srgbClr val="376092"/>
                </a:solidFill>
                <a:latin typeface="Calibri" panose="020F0502020204030204" pitchFamily="34" charset="0"/>
                <a:ea typeface="MS PGothic" panose="020B0600070205080204" pitchFamily="34" charset="-128"/>
              </a:rPr>
              <a:t> </a:t>
            </a:r>
          </a:p>
          <a:p>
            <a:pPr algn="ctr" fontAlgn="base">
              <a:spcBef>
                <a:spcPct val="0"/>
              </a:spcBef>
              <a:spcAft>
                <a:spcPct val="0"/>
              </a:spcAft>
            </a:pPr>
            <a:r>
              <a:rPr lang="nl-NL" altLang="nl-NL" sz="525" dirty="0" err="1">
                <a:solidFill>
                  <a:srgbClr val="376092"/>
                </a:solidFill>
                <a:latin typeface="Calibri" panose="020F0502020204030204" pitchFamily="34" charset="0"/>
                <a:ea typeface="MS PGothic" panose="020B0600070205080204" pitchFamily="34" charset="-128"/>
              </a:rPr>
              <a:t>Axahaler</a:t>
            </a:r>
            <a:r>
              <a:rPr lang="nl-NL" altLang="nl-NL" sz="525" dirty="0">
                <a:solidFill>
                  <a:srgbClr val="376092"/>
                </a:solidFill>
                <a:latin typeface="Calibri" panose="020F0502020204030204" pitchFamily="34" charset="0"/>
                <a:ea typeface="MS PGothic" panose="020B0600070205080204" pitchFamily="34" charset="-128"/>
              </a:rPr>
              <a:t>  </a:t>
            </a:r>
          </a:p>
        </p:txBody>
      </p:sp>
      <p:sp>
        <p:nvSpPr>
          <p:cNvPr id="38067" name="TextBox 189">
            <a:extLst>
              <a:ext uri="{FF2B5EF4-FFF2-40B4-BE49-F238E27FC236}">
                <a16:creationId xmlns:a16="http://schemas.microsoft.com/office/drawing/2014/main" id="{4C28B3A7-D798-485A-A32A-3461EC4C3D24}"/>
              </a:ext>
            </a:extLst>
          </p:cNvPr>
          <p:cNvSpPr txBox="1">
            <a:spLocks noChangeArrowheads="1"/>
          </p:cNvSpPr>
          <p:nvPr/>
        </p:nvSpPr>
        <p:spPr bwMode="auto">
          <a:xfrm>
            <a:off x="4797036" y="3171831"/>
            <a:ext cx="292894"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p>
            <a:pPr fontAlgn="base">
              <a:spcBef>
                <a:spcPct val="0"/>
              </a:spcBef>
              <a:spcAft>
                <a:spcPct val="0"/>
              </a:spcAft>
            </a:pPr>
            <a:r>
              <a:rPr lang="nl-NL" altLang="nl-NL" sz="525" b="1">
                <a:solidFill>
                  <a:srgbClr val="E46C0A"/>
                </a:solidFill>
                <a:latin typeface="Geneva"/>
                <a:ea typeface="MS PGothic" panose="020B0600070205080204" pitchFamily="34" charset="-128"/>
              </a:rPr>
              <a:t>AC</a:t>
            </a:r>
          </a:p>
        </p:txBody>
      </p:sp>
      <p:pic>
        <p:nvPicPr>
          <p:cNvPr id="38068" name="Picture 2">
            <a:extLst>
              <a:ext uri="{FF2B5EF4-FFF2-40B4-BE49-F238E27FC236}">
                <a16:creationId xmlns:a16="http://schemas.microsoft.com/office/drawing/2014/main" id="{42574AC6-072D-4D28-A767-8EF597E81630}"/>
              </a:ext>
            </a:extLst>
          </p:cNvPr>
          <p:cNvPicPr>
            <a:picLocks noChangeAspect="1"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4661299" y="3183741"/>
            <a:ext cx="191690" cy="26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69" name="Picture 191">
            <a:extLst>
              <a:ext uri="{FF2B5EF4-FFF2-40B4-BE49-F238E27FC236}">
                <a16:creationId xmlns:a16="http://schemas.microsoft.com/office/drawing/2014/main" id="{69E78056-84C9-48CF-A6AB-95337D7F3097}"/>
              </a:ext>
            </a:extLst>
          </p:cNvPr>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6094810" y="3063479"/>
            <a:ext cx="213122"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070" name="Picture 192">
            <a:extLst>
              <a:ext uri="{FF2B5EF4-FFF2-40B4-BE49-F238E27FC236}">
                <a16:creationId xmlns:a16="http://schemas.microsoft.com/office/drawing/2014/main" id="{2ECB13CD-FC40-4257-92FF-4402F152C4C7}"/>
              </a:ext>
            </a:extLst>
          </p:cNvPr>
          <p:cNvPicPr>
            <a:picLocks noChangeAspect="1" noChangeArrowheads="1"/>
          </p:cNvPicPr>
          <p:nvPr/>
        </p:nvPicPr>
        <p:blipFill>
          <a:blip r:embed="rId58" cstate="print">
            <a:extLst>
              <a:ext uri="{28A0092B-C50C-407E-A947-70E740481C1C}">
                <a14:useLocalDpi xmlns:a14="http://schemas.microsoft.com/office/drawing/2010/main" val="0"/>
              </a:ext>
            </a:extLst>
          </a:blip>
          <a:srcRect/>
          <a:stretch>
            <a:fillRect/>
          </a:stretch>
        </p:blipFill>
        <p:spPr bwMode="auto">
          <a:xfrm>
            <a:off x="6124584" y="5061357"/>
            <a:ext cx="245269" cy="288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071" name="Picture 193">
            <a:extLst>
              <a:ext uri="{FF2B5EF4-FFF2-40B4-BE49-F238E27FC236}">
                <a16:creationId xmlns:a16="http://schemas.microsoft.com/office/drawing/2014/main" id="{07A78E51-17B5-4414-A88D-C4E3B469B114}"/>
              </a:ext>
            </a:extLst>
          </p:cNvPr>
          <p:cNvPicPr>
            <a:picLocks noChangeAspect="1" noChangeArrowheads="1"/>
          </p:cNvPicPr>
          <p:nvPr/>
        </p:nvPicPr>
        <p:blipFill>
          <a:blip r:embed="rId5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40966" y="3523061"/>
            <a:ext cx="327422" cy="327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072" name="TextBox 101">
            <a:extLst>
              <a:ext uri="{FF2B5EF4-FFF2-40B4-BE49-F238E27FC236}">
                <a16:creationId xmlns:a16="http://schemas.microsoft.com/office/drawing/2014/main" id="{6F3EE838-2FD9-49BB-9642-CFBE45E04978}"/>
              </a:ext>
            </a:extLst>
          </p:cNvPr>
          <p:cNvSpPr txBox="1">
            <a:spLocks noChangeArrowheads="1"/>
          </p:cNvSpPr>
          <p:nvPr/>
        </p:nvSpPr>
        <p:spPr bwMode="auto">
          <a:xfrm>
            <a:off x="4073138" y="3508773"/>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pic>
        <p:nvPicPr>
          <p:cNvPr id="38073" name="Picture 3">
            <a:extLst>
              <a:ext uri="{FF2B5EF4-FFF2-40B4-BE49-F238E27FC236}">
                <a16:creationId xmlns:a16="http://schemas.microsoft.com/office/drawing/2014/main" id="{5703C7F6-B82C-4DDD-81B5-7955AC8AFA0F}"/>
              </a:ext>
            </a:extLst>
          </p:cNvPr>
          <p:cNvPicPr>
            <a:picLocks noChangeAspect="1" noChangeArrowheads="1"/>
          </p:cNvPicPr>
          <p:nvPr/>
        </p:nvPicPr>
        <p:blipFill>
          <a:blip r:embed="rId60" cstate="print">
            <a:extLst>
              <a:ext uri="{28A0092B-C50C-407E-A947-70E740481C1C}">
                <a14:useLocalDpi xmlns:a14="http://schemas.microsoft.com/office/drawing/2010/main" val="0"/>
              </a:ext>
            </a:extLst>
          </a:blip>
          <a:srcRect/>
          <a:stretch>
            <a:fillRect/>
          </a:stretch>
        </p:blipFill>
        <p:spPr bwMode="auto">
          <a:xfrm>
            <a:off x="2800357" y="2025257"/>
            <a:ext cx="183356" cy="29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0" name="Picture 2"/>
          <p:cNvPicPr>
            <a:picLocks noChangeAspect="1" noChangeArrowheads="1"/>
          </p:cNvPicPr>
          <p:nvPr/>
        </p:nvPicPr>
        <p:blipFill>
          <a:blip r:embed="rId61" cstate="print">
            <a:extLst>
              <a:ext uri="{28A0092B-C50C-407E-A947-70E740481C1C}">
                <a14:useLocalDpi xmlns:a14="http://schemas.microsoft.com/office/drawing/2010/main" val="0"/>
              </a:ext>
            </a:extLst>
          </a:blip>
          <a:srcRect/>
          <a:stretch>
            <a:fillRect/>
          </a:stretch>
        </p:blipFill>
        <p:spPr bwMode="auto">
          <a:xfrm>
            <a:off x="6359131" y="5574175"/>
            <a:ext cx="508391"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8" name="Rectangle 174">
            <a:extLst>
              <a:ext uri="{FF2B5EF4-FFF2-40B4-BE49-F238E27FC236}">
                <a16:creationId xmlns:a16="http://schemas.microsoft.com/office/drawing/2014/main" id="{6C3E320A-C738-4FE4-BB0A-ED589533C4D4}"/>
              </a:ext>
            </a:extLst>
          </p:cNvPr>
          <p:cNvSpPr>
            <a:spLocks noChangeArrowheads="1"/>
          </p:cNvSpPr>
          <p:nvPr/>
        </p:nvSpPr>
        <p:spPr bwMode="auto">
          <a:xfrm>
            <a:off x="6307931" y="5855994"/>
            <a:ext cx="681038"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dirty="0" err="1">
                <a:solidFill>
                  <a:srgbClr val="376092"/>
                </a:solidFill>
                <a:latin typeface="Calibri" panose="020F0502020204030204" pitchFamily="34" charset="0"/>
              </a:rPr>
              <a:t>Trelegy</a:t>
            </a:r>
            <a:r>
              <a:rPr lang="en-GB" altLang="nl-NL" sz="525" dirty="0">
                <a:solidFill>
                  <a:srgbClr val="376092"/>
                </a:solidFill>
                <a:latin typeface="Calibri" panose="020F0502020204030204" pitchFamily="34" charset="0"/>
              </a:rPr>
              <a:t> </a:t>
            </a:r>
            <a:r>
              <a:rPr lang="en-GB" altLang="nl-NL" sz="525" dirty="0" err="1">
                <a:solidFill>
                  <a:srgbClr val="376092"/>
                </a:solidFill>
                <a:latin typeface="Calibri" panose="020F0502020204030204" pitchFamily="34" charset="0"/>
              </a:rPr>
              <a:t>Ellipta</a:t>
            </a:r>
            <a:endParaRPr lang="en-GB" altLang="nl-NL" sz="525" dirty="0">
              <a:solidFill>
                <a:srgbClr val="376092"/>
              </a:solidFill>
              <a:latin typeface="Calibri" panose="020F0502020204030204" pitchFamily="34" charset="0"/>
            </a:endParaRPr>
          </a:p>
        </p:txBody>
      </p:sp>
      <p:sp>
        <p:nvSpPr>
          <p:cNvPr id="189" name="TextBox 92">
            <a:extLst>
              <a:ext uri="{FF2B5EF4-FFF2-40B4-BE49-F238E27FC236}">
                <a16:creationId xmlns:a16="http://schemas.microsoft.com/office/drawing/2014/main" id="{B4202625-25C7-407A-80F1-78AF0EC6D55C}"/>
              </a:ext>
            </a:extLst>
          </p:cNvPr>
          <p:cNvSpPr txBox="1">
            <a:spLocks noChangeArrowheads="1"/>
          </p:cNvSpPr>
          <p:nvPr/>
        </p:nvSpPr>
        <p:spPr bwMode="auto">
          <a:xfrm>
            <a:off x="6685965" y="5553081"/>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pic>
        <p:nvPicPr>
          <p:cNvPr id="150532" name="Picture 4"/>
          <p:cNvPicPr>
            <a:picLocks noChangeAspect="1" noChangeArrowheads="1"/>
          </p:cNvPicPr>
          <p:nvPr/>
        </p:nvPicPr>
        <p:blipFill>
          <a:blip r:embed="rId62" cstate="print">
            <a:extLst>
              <a:ext uri="{28A0092B-C50C-407E-A947-70E740481C1C}">
                <a14:useLocalDpi xmlns:a14="http://schemas.microsoft.com/office/drawing/2010/main" val="0"/>
              </a:ext>
            </a:extLst>
          </a:blip>
          <a:srcRect/>
          <a:stretch>
            <a:fillRect/>
          </a:stretch>
        </p:blipFill>
        <p:spPr bwMode="auto">
          <a:xfrm>
            <a:off x="1446719" y="5553084"/>
            <a:ext cx="308272" cy="345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2" name="TextBox 92">
            <a:extLst>
              <a:ext uri="{FF2B5EF4-FFF2-40B4-BE49-F238E27FC236}">
                <a16:creationId xmlns:a16="http://schemas.microsoft.com/office/drawing/2014/main" id="{B4202625-25C7-407A-80F1-78AF0EC6D55C}"/>
              </a:ext>
            </a:extLst>
          </p:cNvPr>
          <p:cNvSpPr txBox="1">
            <a:spLocks noChangeArrowheads="1"/>
          </p:cNvSpPr>
          <p:nvPr/>
        </p:nvSpPr>
        <p:spPr bwMode="auto">
          <a:xfrm>
            <a:off x="1720462" y="5546767"/>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sp>
        <p:nvSpPr>
          <p:cNvPr id="193" name="Rectangle 173">
            <a:extLst>
              <a:ext uri="{FF2B5EF4-FFF2-40B4-BE49-F238E27FC236}">
                <a16:creationId xmlns:a16="http://schemas.microsoft.com/office/drawing/2014/main" id="{4BB2A03A-A502-42A9-A460-B4753071CE5F}"/>
              </a:ext>
            </a:extLst>
          </p:cNvPr>
          <p:cNvSpPr>
            <a:spLocks noChangeArrowheads="1"/>
          </p:cNvSpPr>
          <p:nvPr/>
        </p:nvSpPr>
        <p:spPr bwMode="auto">
          <a:xfrm>
            <a:off x="1496531" y="5858194"/>
            <a:ext cx="344177"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dirty="0">
                <a:solidFill>
                  <a:srgbClr val="376092"/>
                </a:solidFill>
                <a:latin typeface="Calibri" panose="020F0502020204030204" pitchFamily="34" charset="0"/>
              </a:rPr>
              <a:t>Trimbow</a:t>
            </a:r>
            <a:endParaRPr lang="nl-NL" altLang="nl-NL" sz="525" dirty="0">
              <a:solidFill>
                <a:srgbClr val="376092"/>
              </a:solidFill>
              <a:latin typeface="Calibri" panose="020F0502020204030204" pitchFamily="34" charset="0"/>
            </a:endParaRPr>
          </a:p>
        </p:txBody>
      </p:sp>
      <p:pic>
        <p:nvPicPr>
          <p:cNvPr id="191" name="Afbeelding 190"/>
          <p:cNvPicPr>
            <a:picLocks noChangeAspect="1"/>
          </p:cNvPicPr>
          <p:nvPr/>
        </p:nvPicPr>
        <p:blipFill>
          <a:blip r:embed="rId63"/>
          <a:stretch>
            <a:fillRect/>
          </a:stretch>
        </p:blipFill>
        <p:spPr>
          <a:xfrm>
            <a:off x="7114254" y="585204"/>
            <a:ext cx="1721123" cy="578480"/>
          </a:xfrm>
          <a:prstGeom prst="rect">
            <a:avLst/>
          </a:prstGeom>
        </p:spPr>
      </p:pic>
    </p:spTree>
    <p:extLst>
      <p:ext uri="{BB962C8B-B14F-4D97-AF65-F5344CB8AC3E}">
        <p14:creationId xmlns:p14="http://schemas.microsoft.com/office/powerpoint/2010/main" val="210231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88">
            <a:extLst>
              <a:ext uri="{FF2B5EF4-FFF2-40B4-BE49-F238E27FC236}">
                <a16:creationId xmlns:a16="http://schemas.microsoft.com/office/drawing/2014/main" id="{D25F6742-131C-4DCE-8E07-59AAB8365A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8978" y="5093495"/>
            <a:ext cx="498872"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1" name="Picture 190">
            <a:extLst>
              <a:ext uri="{FF2B5EF4-FFF2-40B4-BE49-F238E27FC236}">
                <a16:creationId xmlns:a16="http://schemas.microsoft.com/office/drawing/2014/main" id="{B337B7C8-0C22-4247-B1B3-390D578E34B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9963" y="5094692"/>
            <a:ext cx="438150" cy="286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3">
            <a:extLst>
              <a:ext uri="{FF2B5EF4-FFF2-40B4-BE49-F238E27FC236}">
                <a16:creationId xmlns:a16="http://schemas.microsoft.com/office/drawing/2014/main" id="{169FFFE9-9C25-456F-8EC0-06895077B2D5}"/>
              </a:ext>
            </a:extLst>
          </p:cNvPr>
          <p:cNvGraphicFramePr>
            <a:graphicFrameLocks noGrp="1"/>
          </p:cNvGraphicFramePr>
          <p:nvPr/>
        </p:nvGraphicFramePr>
        <p:xfrm>
          <a:off x="1153424" y="1594902"/>
          <a:ext cx="6847584" cy="4449578"/>
        </p:xfrm>
        <a:graphic>
          <a:graphicData uri="http://schemas.openxmlformats.org/drawingml/2006/table">
            <a:tbl>
              <a:tblPr firstRow="1" bandRow="1">
                <a:tableStyleId>{5C22544A-7EE6-4342-B048-85BDC9FD1C3A}</a:tableStyleId>
              </a:tblPr>
              <a:tblGrid>
                <a:gridCol w="288468">
                  <a:extLst>
                    <a:ext uri="{9D8B030D-6E8A-4147-A177-3AD203B41FA5}">
                      <a16:colId xmlns:a16="http://schemas.microsoft.com/office/drawing/2014/main" val="20000"/>
                    </a:ext>
                  </a:extLst>
                </a:gridCol>
                <a:gridCol w="1287095">
                  <a:extLst>
                    <a:ext uri="{9D8B030D-6E8A-4147-A177-3AD203B41FA5}">
                      <a16:colId xmlns:a16="http://schemas.microsoft.com/office/drawing/2014/main" val="20001"/>
                    </a:ext>
                  </a:extLst>
                </a:gridCol>
                <a:gridCol w="669969">
                  <a:extLst>
                    <a:ext uri="{9D8B030D-6E8A-4147-A177-3AD203B41FA5}">
                      <a16:colId xmlns:a16="http://schemas.microsoft.com/office/drawing/2014/main" val="20002"/>
                    </a:ext>
                  </a:extLst>
                </a:gridCol>
                <a:gridCol w="406800">
                  <a:extLst>
                    <a:ext uri="{9D8B030D-6E8A-4147-A177-3AD203B41FA5}">
                      <a16:colId xmlns:a16="http://schemas.microsoft.com/office/drawing/2014/main" val="20003"/>
                    </a:ext>
                  </a:extLst>
                </a:gridCol>
                <a:gridCol w="1098211">
                  <a:extLst>
                    <a:ext uri="{9D8B030D-6E8A-4147-A177-3AD203B41FA5}">
                      <a16:colId xmlns:a16="http://schemas.microsoft.com/office/drawing/2014/main" val="20004"/>
                    </a:ext>
                  </a:extLst>
                </a:gridCol>
                <a:gridCol w="3097041">
                  <a:extLst>
                    <a:ext uri="{9D8B030D-6E8A-4147-A177-3AD203B41FA5}">
                      <a16:colId xmlns:a16="http://schemas.microsoft.com/office/drawing/2014/main" val="20005"/>
                    </a:ext>
                  </a:extLst>
                </a:gridCol>
              </a:tblGrid>
              <a:tr h="406754">
                <a:tc>
                  <a:txBody>
                    <a:bodyPr/>
                    <a:lstStyle/>
                    <a:p>
                      <a:pPr algn="ctr"/>
                      <a:endParaRPr lang="nl-NL" sz="700" dirty="0">
                        <a:solidFill>
                          <a:srgbClr val="00B050"/>
                        </a:solidFill>
                      </a:endParaRPr>
                    </a:p>
                  </a:txBody>
                  <a:tcPr marL="53068" marR="53068" marT="26534" marB="26534">
                    <a:lnL w="12700" cap="flat" cmpd="sng" algn="ctr">
                      <a:no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ct val="115000"/>
                        </a:lnSpc>
                        <a:spcAft>
                          <a:spcPts val="0"/>
                        </a:spcAft>
                      </a:pPr>
                      <a:r>
                        <a:rPr lang="nl-NL" sz="800" b="1" i="0" dirty="0">
                          <a:solidFill>
                            <a:schemeClr val="tx1"/>
                          </a:solidFill>
                          <a:latin typeface="Calibri" panose="020F0502020204030204" pitchFamily="34" charset="0"/>
                          <a:ea typeface="Calibri"/>
                          <a:cs typeface="Times New Roman"/>
                        </a:rPr>
                        <a:t>Aerosol</a:t>
                      </a:r>
                    </a:p>
                  </a:txBody>
                  <a:tcPr marL="53068" marR="53068" marT="26534" marB="26534"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hMerge="1">
                  <a:txBody>
                    <a:bodyPr/>
                    <a:lstStyle/>
                    <a:p>
                      <a:pPr marL="0" marR="0" indent="0" algn="ctr" defTabSz="914377" rtl="0" eaLnBrk="1" fontAlgn="auto" latinLnBrk="0" hangingPunct="1">
                        <a:lnSpc>
                          <a:spcPct val="100000"/>
                        </a:lnSpc>
                        <a:spcBef>
                          <a:spcPts val="0"/>
                        </a:spcBef>
                        <a:spcAft>
                          <a:spcPts val="0"/>
                        </a:spcAft>
                        <a:buClrTx/>
                        <a:buSzTx/>
                        <a:buFontTx/>
                        <a:buNone/>
                        <a:tabLst/>
                        <a:defRPr/>
                      </a:pPr>
                      <a:endParaRPr lang="nl-NL" sz="1300" dirty="0">
                        <a:solidFill>
                          <a:schemeClr val="accent6">
                            <a:lumMod val="75000"/>
                          </a:schemeClr>
                        </a:solidFill>
                        <a:latin typeface="+mn-lt"/>
                        <a:ea typeface="Calibri"/>
                        <a:cs typeface="Times New Roman"/>
                      </a:endParaRPr>
                    </a:p>
                  </a:txBody>
                  <a:tcPr marL="99060" marR="99060" marT="49530" marB="4953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nl-NL" sz="800" b="1" i="0" dirty="0">
                          <a:solidFill>
                            <a:schemeClr val="tx1"/>
                          </a:solidFill>
                          <a:latin typeface="Calibri" panose="020F0502020204030204" pitchFamily="34" charset="0"/>
                          <a:ea typeface="Calibri"/>
                          <a:cs typeface="Times New Roman"/>
                        </a:rPr>
                        <a:t>SMI</a:t>
                      </a:r>
                      <a:endParaRPr lang="nl-NL" sz="800" i="0" dirty="0">
                        <a:solidFill>
                          <a:schemeClr val="tx1"/>
                        </a:solidFill>
                        <a:latin typeface="Calibri" panose="020F0502020204030204" pitchFamily="34" charset="0"/>
                        <a:ea typeface="Calibri"/>
                        <a:cs typeface="Times New Roman"/>
                      </a:endParaRPr>
                    </a:p>
                  </a:txBody>
                  <a:tcPr marL="53068" marR="53068" marT="26534" marB="26534"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pPr algn="ctr">
                        <a:lnSpc>
                          <a:spcPct val="115000"/>
                        </a:lnSpc>
                        <a:spcAft>
                          <a:spcPts val="0"/>
                        </a:spcAft>
                      </a:pPr>
                      <a:r>
                        <a:rPr lang="nl-NL" sz="800" b="1" i="0" dirty="0">
                          <a:solidFill>
                            <a:schemeClr val="tx1"/>
                          </a:solidFill>
                          <a:latin typeface="Calibri" panose="020F0502020204030204" pitchFamily="34" charset="0"/>
                          <a:ea typeface="Calibri"/>
                          <a:cs typeface="Times New Roman"/>
                        </a:rPr>
                        <a:t>DPI </a:t>
                      </a:r>
                    </a:p>
                    <a:p>
                      <a:pPr algn="ctr">
                        <a:lnSpc>
                          <a:spcPct val="115000"/>
                        </a:lnSpc>
                        <a:spcAft>
                          <a:spcPts val="0"/>
                        </a:spcAft>
                      </a:pPr>
                      <a:r>
                        <a:rPr lang="nl-NL" sz="800" b="1" i="0" dirty="0">
                          <a:solidFill>
                            <a:schemeClr val="tx1"/>
                          </a:solidFill>
                          <a:latin typeface="Calibri" panose="020F0502020204030204" pitchFamily="34" charset="0"/>
                          <a:ea typeface="Calibri"/>
                          <a:cs typeface="Times New Roman"/>
                        </a:rPr>
                        <a:t>Single </a:t>
                      </a:r>
                      <a:r>
                        <a:rPr lang="nl-NL" sz="800" b="1" i="0" dirty="0" err="1">
                          <a:solidFill>
                            <a:schemeClr val="tx1"/>
                          </a:solidFill>
                          <a:latin typeface="Calibri" panose="020F0502020204030204" pitchFamily="34" charset="0"/>
                          <a:ea typeface="Calibri"/>
                          <a:cs typeface="Times New Roman"/>
                        </a:rPr>
                        <a:t>Dose</a:t>
                      </a:r>
                      <a:endParaRPr lang="nl-NL" sz="800" i="0" dirty="0">
                        <a:solidFill>
                          <a:schemeClr val="tx1"/>
                        </a:solidFill>
                        <a:latin typeface="Calibri" panose="020F0502020204030204" pitchFamily="34" charset="0"/>
                        <a:ea typeface="Calibri"/>
                        <a:cs typeface="Times New Roman"/>
                      </a:endParaRPr>
                    </a:p>
                  </a:txBody>
                  <a:tcPr marL="53068" marR="53068" marT="26534" marB="26534"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pPr algn="ctr">
                        <a:lnSpc>
                          <a:spcPct val="115000"/>
                        </a:lnSpc>
                        <a:spcAft>
                          <a:spcPts val="0"/>
                        </a:spcAft>
                      </a:pPr>
                      <a:r>
                        <a:rPr lang="nl-NL" sz="800" b="1" i="0" dirty="0">
                          <a:solidFill>
                            <a:schemeClr val="tx1"/>
                          </a:solidFill>
                          <a:latin typeface="Calibri" panose="020F0502020204030204" pitchFamily="34" charset="0"/>
                          <a:ea typeface="Calibri"/>
                          <a:cs typeface="Times New Roman"/>
                        </a:rPr>
                        <a:t>DPI </a:t>
                      </a:r>
                      <a:endParaRPr lang="nl-NL" sz="800" i="0" dirty="0">
                        <a:solidFill>
                          <a:schemeClr val="tx1"/>
                        </a:solidFill>
                        <a:latin typeface="Calibri" panose="020F0502020204030204" pitchFamily="34" charset="0"/>
                        <a:ea typeface="Calibri"/>
                        <a:cs typeface="Times New Roman"/>
                      </a:endParaRPr>
                    </a:p>
                    <a:p>
                      <a:pPr algn="ctr">
                        <a:lnSpc>
                          <a:spcPct val="115000"/>
                        </a:lnSpc>
                        <a:spcAft>
                          <a:spcPts val="0"/>
                        </a:spcAft>
                      </a:pPr>
                      <a:r>
                        <a:rPr lang="nl-NL" sz="800" b="1" i="0" dirty="0">
                          <a:solidFill>
                            <a:schemeClr val="tx1"/>
                          </a:solidFill>
                          <a:latin typeface="Calibri" panose="020F0502020204030204" pitchFamily="34" charset="0"/>
                          <a:ea typeface="Calibri"/>
                          <a:cs typeface="Times New Roman"/>
                        </a:rPr>
                        <a:t>Multi </a:t>
                      </a:r>
                      <a:r>
                        <a:rPr lang="nl-NL" sz="800" b="1" i="0" dirty="0" err="1">
                          <a:solidFill>
                            <a:schemeClr val="tx1"/>
                          </a:solidFill>
                          <a:latin typeface="Calibri" panose="020F0502020204030204" pitchFamily="34" charset="0"/>
                          <a:ea typeface="Calibri"/>
                          <a:cs typeface="Times New Roman"/>
                        </a:rPr>
                        <a:t>Dose</a:t>
                      </a:r>
                      <a:endParaRPr lang="nl-NL" sz="800" i="0" dirty="0">
                        <a:solidFill>
                          <a:schemeClr val="tx1"/>
                        </a:solidFill>
                        <a:latin typeface="Calibri" panose="020F0502020204030204" pitchFamily="34" charset="0"/>
                        <a:ea typeface="Calibri"/>
                        <a:cs typeface="Times New Roman"/>
                      </a:endParaRPr>
                    </a:p>
                  </a:txBody>
                  <a:tcPr marL="53068" marR="53068" marT="26534" marB="26534"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extLst>
                  <a:ext uri="{0D108BD9-81ED-4DB2-BD59-A6C34878D82A}">
                    <a16:rowId xmlns:a16="http://schemas.microsoft.com/office/drawing/2014/main" val="10000"/>
                  </a:ext>
                </a:extLst>
              </a:tr>
              <a:tr h="509245">
                <a:tc>
                  <a:txBody>
                    <a:bodyPr/>
                    <a:lstStyle/>
                    <a:p>
                      <a:pPr algn="ctr"/>
                      <a:r>
                        <a:rPr lang="nl-NL" sz="800" b="0" dirty="0">
                          <a:solidFill>
                            <a:schemeClr val="tx1"/>
                          </a:solidFill>
                          <a:latin typeface="Calibri" panose="020F0502020204030204" pitchFamily="34" charset="0"/>
                        </a:rPr>
                        <a:t>SABA</a:t>
                      </a:r>
                    </a:p>
                  </a:txBody>
                  <a:tcPr marL="53068" marR="53068" marT="26534" marB="26534" vert="vert27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4797">
                <a:tc>
                  <a:txBody>
                    <a:bodyPr/>
                    <a:lstStyle/>
                    <a:p>
                      <a:pPr algn="ctr"/>
                      <a:r>
                        <a:rPr lang="nl-NL" sz="800" b="0" dirty="0">
                          <a:solidFill>
                            <a:schemeClr val="tx1"/>
                          </a:solidFill>
                          <a:latin typeface="Calibri" panose="020F0502020204030204" pitchFamily="34" charset="0"/>
                        </a:rPr>
                        <a:t>SAMA</a:t>
                      </a:r>
                    </a:p>
                  </a:txBody>
                  <a:tcPr marL="53068" marR="53068" marT="26534" marB="26534" vert="vert27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4797">
                <a:tc>
                  <a:txBody>
                    <a:bodyPr/>
                    <a:lstStyle/>
                    <a:p>
                      <a:pPr algn="ctr"/>
                      <a:r>
                        <a:rPr lang="nl-NL" sz="800" b="0" dirty="0">
                          <a:solidFill>
                            <a:schemeClr val="tx1"/>
                          </a:solidFill>
                          <a:latin typeface="Calibri" panose="020F0502020204030204" pitchFamily="34" charset="0"/>
                        </a:rPr>
                        <a:t>LABA</a:t>
                      </a:r>
                    </a:p>
                  </a:txBody>
                  <a:tcPr marL="53068" marR="53068" marT="26534" marB="26534" vert="vert27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04797">
                <a:tc>
                  <a:txBody>
                    <a:bodyPr/>
                    <a:lstStyle/>
                    <a:p>
                      <a:pPr algn="ctr"/>
                      <a:r>
                        <a:rPr lang="nl-NL" sz="800" b="0" dirty="0">
                          <a:solidFill>
                            <a:schemeClr val="tx1"/>
                          </a:solidFill>
                          <a:latin typeface="Calibri" panose="020F0502020204030204" pitchFamily="34" charset="0"/>
                        </a:rPr>
                        <a:t>LAMA</a:t>
                      </a:r>
                    </a:p>
                  </a:txBody>
                  <a:tcPr marL="53068" marR="53068" marT="26534" marB="26534" vert="vert27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04797">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LAMA/</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LABA</a:t>
                      </a:r>
                      <a:endParaRPr lang="nl-NL" sz="1500" b="0" dirty="0">
                        <a:solidFill>
                          <a:schemeClr val="tx1"/>
                        </a:solidFill>
                        <a:latin typeface="Calibri" panose="020F0502020204030204" pitchFamily="34" charset="0"/>
                      </a:endParaRPr>
                    </a:p>
                  </a:txBody>
                  <a:tcPr marL="53068" marR="53068" marT="26534" marB="26534" vert="vert27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04797">
                <a:tc>
                  <a:txBody>
                    <a:bodyPr/>
                    <a:lstStyle/>
                    <a:p>
                      <a:pPr algn="ctr"/>
                      <a:r>
                        <a:rPr lang="nl-NL" sz="800" b="0" dirty="0">
                          <a:solidFill>
                            <a:schemeClr val="tx1"/>
                          </a:solidFill>
                          <a:latin typeface="Calibri" panose="020F0502020204030204" pitchFamily="34" charset="0"/>
                        </a:rPr>
                        <a:t>ICS</a:t>
                      </a:r>
                    </a:p>
                  </a:txBody>
                  <a:tcPr marL="53068" marR="53068" marT="26534" marB="26534" vert="vert27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04797">
                <a:tc>
                  <a:txBody>
                    <a:bodyPr/>
                    <a:lstStyle/>
                    <a:p>
                      <a:pPr algn="ctr"/>
                      <a:r>
                        <a:rPr lang="nl-NL" sz="800" b="0" dirty="0">
                          <a:solidFill>
                            <a:schemeClr val="tx1"/>
                          </a:solidFill>
                          <a:latin typeface="Calibri" panose="020F0502020204030204" pitchFamily="34" charset="0"/>
                        </a:rPr>
                        <a:t>ICS/LABA</a:t>
                      </a:r>
                    </a:p>
                  </a:txBody>
                  <a:tcPr marL="53068" marR="53068" marT="26534" marB="26534" vert="vert27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04797">
                <a:tc>
                  <a:txBody>
                    <a:bodyPr/>
                    <a:lstStyle/>
                    <a:p>
                      <a:pPr algn="ctr"/>
                      <a:r>
                        <a:rPr lang="nl-NL" sz="800" b="0" dirty="0">
                          <a:solidFill>
                            <a:schemeClr val="tx1"/>
                          </a:solidFill>
                          <a:latin typeface="Calibri" panose="020F0502020204030204" pitchFamily="34" charset="0"/>
                        </a:rPr>
                        <a:t>ICS/LABA/LAMA</a:t>
                      </a:r>
                    </a:p>
                  </a:txBody>
                  <a:tcPr marL="53068" marR="53068" marT="26534" marB="26534" vert="vert27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pic>
        <p:nvPicPr>
          <p:cNvPr id="37893" name="Picture 5">
            <a:extLst>
              <a:ext uri="{FF2B5EF4-FFF2-40B4-BE49-F238E27FC236}">
                <a16:creationId xmlns:a16="http://schemas.microsoft.com/office/drawing/2014/main" id="{4650518B-B2FC-4778-8756-1E4E147F5C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69714" y="2066930"/>
            <a:ext cx="336947"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Box 8">
            <a:extLst>
              <a:ext uri="{FF2B5EF4-FFF2-40B4-BE49-F238E27FC236}">
                <a16:creationId xmlns:a16="http://schemas.microsoft.com/office/drawing/2014/main" id="{E69B93BD-3FE0-4CC1-A218-4EB49F3ED6E3}"/>
              </a:ext>
            </a:extLst>
          </p:cNvPr>
          <p:cNvSpPr txBox="1">
            <a:spLocks noChangeArrowheads="1"/>
          </p:cNvSpPr>
          <p:nvPr/>
        </p:nvSpPr>
        <p:spPr bwMode="auto">
          <a:xfrm>
            <a:off x="5575707" y="2012161"/>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7895" name="Rectangle 9">
            <a:extLst>
              <a:ext uri="{FF2B5EF4-FFF2-40B4-BE49-F238E27FC236}">
                <a16:creationId xmlns:a16="http://schemas.microsoft.com/office/drawing/2014/main" id="{E03AAB93-7AE8-4C50-9806-B02E3A3B3AAC}"/>
              </a:ext>
            </a:extLst>
          </p:cNvPr>
          <p:cNvSpPr>
            <a:spLocks noChangeArrowheads="1"/>
          </p:cNvSpPr>
          <p:nvPr/>
        </p:nvSpPr>
        <p:spPr bwMode="auto">
          <a:xfrm>
            <a:off x="5228044" y="2296720"/>
            <a:ext cx="473869"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a:solidFill>
                  <a:srgbClr val="376092"/>
                </a:solidFill>
                <a:latin typeface="Calibri" panose="020F0502020204030204" pitchFamily="34" charset="0"/>
              </a:rPr>
              <a:t>Salbutamol  </a:t>
            </a:r>
          </a:p>
          <a:p>
            <a:pPr algn="ctr" fontAlgn="base">
              <a:spcBef>
                <a:spcPct val="0"/>
              </a:spcBef>
              <a:spcAft>
                <a:spcPct val="0"/>
              </a:spcAft>
            </a:pPr>
            <a:r>
              <a:rPr lang="nl-NL" altLang="nl-NL" sz="525" dirty="0" err="1">
                <a:solidFill>
                  <a:srgbClr val="376092"/>
                </a:solidFill>
                <a:latin typeface="Calibri" panose="020F0502020204030204" pitchFamily="34" charset="0"/>
              </a:rPr>
              <a:t>Novolizer</a:t>
            </a:r>
            <a:r>
              <a:rPr lang="nl-NL" altLang="nl-NL" sz="525" dirty="0">
                <a:solidFill>
                  <a:srgbClr val="376092"/>
                </a:solidFill>
                <a:latin typeface="Calibri" panose="020F0502020204030204" pitchFamily="34" charset="0"/>
              </a:rPr>
              <a:t> </a:t>
            </a:r>
          </a:p>
        </p:txBody>
      </p:sp>
      <p:sp>
        <p:nvSpPr>
          <p:cNvPr id="37896" name="Rectangle 10">
            <a:extLst>
              <a:ext uri="{FF2B5EF4-FFF2-40B4-BE49-F238E27FC236}">
                <a16:creationId xmlns:a16="http://schemas.microsoft.com/office/drawing/2014/main" id="{9D45ADFD-823F-4DFF-8D29-2A083B06EEED}"/>
              </a:ext>
            </a:extLst>
          </p:cNvPr>
          <p:cNvSpPr>
            <a:spLocks noChangeArrowheads="1"/>
          </p:cNvSpPr>
          <p:nvPr/>
        </p:nvSpPr>
        <p:spPr bwMode="auto">
          <a:xfrm>
            <a:off x="1464290" y="2378869"/>
            <a:ext cx="331353"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Ventolin</a:t>
            </a:r>
          </a:p>
        </p:txBody>
      </p:sp>
      <p:pic>
        <p:nvPicPr>
          <p:cNvPr id="37897" name="Picture 4">
            <a:extLst>
              <a:ext uri="{FF2B5EF4-FFF2-40B4-BE49-F238E27FC236}">
                <a16:creationId xmlns:a16="http://schemas.microsoft.com/office/drawing/2014/main" id="{FD90C645-053A-4EEF-A79B-353E065D6DA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5195" y="2068118"/>
            <a:ext cx="202406" cy="284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8" name="TextBox 12">
            <a:extLst>
              <a:ext uri="{FF2B5EF4-FFF2-40B4-BE49-F238E27FC236}">
                <a16:creationId xmlns:a16="http://schemas.microsoft.com/office/drawing/2014/main" id="{091C3CFD-DE60-4EC7-962E-813E978037C1}"/>
              </a:ext>
            </a:extLst>
          </p:cNvPr>
          <p:cNvSpPr txBox="1">
            <a:spLocks noChangeArrowheads="1"/>
          </p:cNvSpPr>
          <p:nvPr/>
        </p:nvSpPr>
        <p:spPr bwMode="auto">
          <a:xfrm>
            <a:off x="1659736" y="2012161"/>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7901" name="TextBox 14">
            <a:extLst>
              <a:ext uri="{FF2B5EF4-FFF2-40B4-BE49-F238E27FC236}">
                <a16:creationId xmlns:a16="http://schemas.microsoft.com/office/drawing/2014/main" id="{033B2F10-993D-41AB-AB75-0F7201E4DCA4}"/>
              </a:ext>
            </a:extLst>
          </p:cNvPr>
          <p:cNvSpPr txBox="1">
            <a:spLocks noChangeArrowheads="1"/>
          </p:cNvSpPr>
          <p:nvPr/>
        </p:nvSpPr>
        <p:spPr bwMode="auto">
          <a:xfrm>
            <a:off x="2968238" y="2012161"/>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dirty="0">
                <a:solidFill>
                  <a:srgbClr val="E46C0A"/>
                </a:solidFill>
                <a:latin typeface="Calibri" panose="020F0502020204030204" pitchFamily="34" charset="0"/>
              </a:rPr>
              <a:t>AC</a:t>
            </a:r>
          </a:p>
        </p:txBody>
      </p:sp>
      <p:sp>
        <p:nvSpPr>
          <p:cNvPr id="37902" name="Rectangle 15">
            <a:extLst>
              <a:ext uri="{FF2B5EF4-FFF2-40B4-BE49-F238E27FC236}">
                <a16:creationId xmlns:a16="http://schemas.microsoft.com/office/drawing/2014/main" id="{243AE95A-FF6D-43A4-B180-FAFE1072E40A}"/>
              </a:ext>
            </a:extLst>
          </p:cNvPr>
          <p:cNvSpPr>
            <a:spLocks noChangeArrowheads="1"/>
          </p:cNvSpPr>
          <p:nvPr/>
        </p:nvSpPr>
        <p:spPr bwMode="auto">
          <a:xfrm>
            <a:off x="2699103" y="2296722"/>
            <a:ext cx="385855"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dirty="0" err="1">
                <a:solidFill>
                  <a:srgbClr val="376092"/>
                </a:solidFill>
                <a:latin typeface="Calibri" panose="020F0502020204030204" pitchFamily="34" charset="0"/>
              </a:rPr>
              <a:t>Airomir</a:t>
            </a:r>
            <a:r>
              <a:rPr lang="nl-NL" altLang="nl-NL" sz="525" dirty="0">
                <a:solidFill>
                  <a:srgbClr val="376092"/>
                </a:solidFill>
                <a:latin typeface="Calibri" panose="020F0502020204030204" pitchFamily="34" charset="0"/>
              </a:rPr>
              <a:t> </a:t>
            </a:r>
          </a:p>
          <a:p>
            <a:pPr algn="ctr" fontAlgn="base">
              <a:spcBef>
                <a:spcPct val="0"/>
              </a:spcBef>
              <a:spcAft>
                <a:spcPct val="0"/>
              </a:spcAft>
            </a:pPr>
            <a:r>
              <a:rPr lang="en-GB" altLang="nl-NL" sz="525" dirty="0" err="1">
                <a:solidFill>
                  <a:srgbClr val="376092"/>
                </a:solidFill>
                <a:latin typeface="Calibri" panose="020F0502020204030204" pitchFamily="34" charset="0"/>
              </a:rPr>
              <a:t>Autohaler</a:t>
            </a:r>
            <a:r>
              <a:rPr lang="nl-NL" altLang="nl-NL" sz="525" dirty="0">
                <a:solidFill>
                  <a:srgbClr val="376092"/>
                </a:solidFill>
                <a:latin typeface="Calibri" panose="020F0502020204030204" pitchFamily="34" charset="0"/>
              </a:rPr>
              <a:t> </a:t>
            </a:r>
          </a:p>
        </p:txBody>
      </p:sp>
      <p:pic>
        <p:nvPicPr>
          <p:cNvPr id="37903" name="Picture 2">
            <a:extLst>
              <a:ext uri="{FF2B5EF4-FFF2-40B4-BE49-F238E27FC236}">
                <a16:creationId xmlns:a16="http://schemas.microsoft.com/office/drawing/2014/main" id="{A2A07966-E80B-46B1-BB30-BC9E01F91EC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45956" y="2070497"/>
            <a:ext cx="214313" cy="22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4" name="Rectangle 17">
            <a:extLst>
              <a:ext uri="{FF2B5EF4-FFF2-40B4-BE49-F238E27FC236}">
                <a16:creationId xmlns:a16="http://schemas.microsoft.com/office/drawing/2014/main" id="{5C953090-2BD8-4AED-9526-CACF1E37AD1C}"/>
              </a:ext>
            </a:extLst>
          </p:cNvPr>
          <p:cNvSpPr>
            <a:spLocks noChangeArrowheads="1"/>
          </p:cNvSpPr>
          <p:nvPr/>
        </p:nvSpPr>
        <p:spPr bwMode="auto">
          <a:xfrm>
            <a:off x="5656660" y="2296720"/>
            <a:ext cx="365522"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Ventolin</a:t>
            </a:r>
          </a:p>
          <a:p>
            <a:pPr algn="ctr" fontAlgn="base">
              <a:spcBef>
                <a:spcPct val="0"/>
              </a:spcBef>
              <a:spcAft>
                <a:spcPct val="0"/>
              </a:spcAft>
            </a:pPr>
            <a:r>
              <a:rPr lang="nl-NL" altLang="nl-NL" sz="525">
                <a:solidFill>
                  <a:srgbClr val="376092"/>
                </a:solidFill>
                <a:latin typeface="Calibri" panose="020F0502020204030204" pitchFamily="34" charset="0"/>
              </a:rPr>
              <a:t>Diskus </a:t>
            </a:r>
          </a:p>
        </p:txBody>
      </p:sp>
      <p:sp>
        <p:nvSpPr>
          <p:cNvPr id="37905" name="TextBox 18">
            <a:extLst>
              <a:ext uri="{FF2B5EF4-FFF2-40B4-BE49-F238E27FC236}">
                <a16:creationId xmlns:a16="http://schemas.microsoft.com/office/drawing/2014/main" id="{90F2DD4A-EF3E-472B-93B0-0AC5E2796C1D}"/>
              </a:ext>
            </a:extLst>
          </p:cNvPr>
          <p:cNvSpPr txBox="1">
            <a:spLocks noChangeArrowheads="1"/>
          </p:cNvSpPr>
          <p:nvPr/>
        </p:nvSpPr>
        <p:spPr bwMode="auto">
          <a:xfrm>
            <a:off x="5937647" y="2012161"/>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pic>
        <p:nvPicPr>
          <p:cNvPr id="37906" name="Picture 2">
            <a:extLst>
              <a:ext uri="{FF2B5EF4-FFF2-40B4-BE49-F238E27FC236}">
                <a16:creationId xmlns:a16="http://schemas.microsoft.com/office/drawing/2014/main" id="{A125436B-4962-47A3-8EC7-F3CDED62BA6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88333" y="2095502"/>
            <a:ext cx="166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7" name="TextBox 20">
            <a:extLst>
              <a:ext uri="{FF2B5EF4-FFF2-40B4-BE49-F238E27FC236}">
                <a16:creationId xmlns:a16="http://schemas.microsoft.com/office/drawing/2014/main" id="{89BCFC80-D42D-4B24-ABB9-41BD96701D5A}"/>
              </a:ext>
            </a:extLst>
          </p:cNvPr>
          <p:cNvSpPr txBox="1">
            <a:spLocks noChangeArrowheads="1"/>
          </p:cNvSpPr>
          <p:nvPr/>
        </p:nvSpPr>
        <p:spPr bwMode="auto">
          <a:xfrm>
            <a:off x="2007403" y="2012161"/>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7908" name="Rectangle 21">
            <a:extLst>
              <a:ext uri="{FF2B5EF4-FFF2-40B4-BE49-F238E27FC236}">
                <a16:creationId xmlns:a16="http://schemas.microsoft.com/office/drawing/2014/main" id="{2FA22862-E2BF-4E25-932D-BF45D04711C0}"/>
              </a:ext>
            </a:extLst>
          </p:cNvPr>
          <p:cNvSpPr>
            <a:spLocks noChangeArrowheads="1"/>
          </p:cNvSpPr>
          <p:nvPr/>
        </p:nvSpPr>
        <p:spPr bwMode="auto">
          <a:xfrm>
            <a:off x="1828670" y="2378869"/>
            <a:ext cx="321735"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a:solidFill>
                  <a:srgbClr val="376092"/>
                </a:solidFill>
                <a:latin typeface="Calibri" panose="020F0502020204030204" pitchFamily="34" charset="0"/>
              </a:rPr>
              <a:t>Airomir</a:t>
            </a:r>
            <a:r>
              <a:rPr lang="nl-NL" altLang="nl-NL" sz="525">
                <a:solidFill>
                  <a:srgbClr val="376092"/>
                </a:solidFill>
                <a:latin typeface="Calibri" panose="020F0502020204030204" pitchFamily="34" charset="0"/>
              </a:rPr>
              <a:t> </a:t>
            </a:r>
          </a:p>
        </p:txBody>
      </p:sp>
      <p:sp>
        <p:nvSpPr>
          <p:cNvPr id="37909" name="Rectangle 22">
            <a:extLst>
              <a:ext uri="{FF2B5EF4-FFF2-40B4-BE49-F238E27FC236}">
                <a16:creationId xmlns:a16="http://schemas.microsoft.com/office/drawing/2014/main" id="{8859EF60-E326-4DB8-A414-58030873E1D8}"/>
              </a:ext>
            </a:extLst>
          </p:cNvPr>
          <p:cNvSpPr>
            <a:spLocks noChangeArrowheads="1"/>
          </p:cNvSpPr>
          <p:nvPr/>
        </p:nvSpPr>
        <p:spPr bwMode="auto">
          <a:xfrm>
            <a:off x="3764756" y="2296720"/>
            <a:ext cx="457200"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a:solidFill>
                  <a:srgbClr val="376092"/>
                </a:solidFill>
                <a:latin typeface="Calibri" panose="020F0502020204030204" pitchFamily="34" charset="0"/>
              </a:rPr>
              <a:t>Salbutamol </a:t>
            </a:r>
          </a:p>
          <a:p>
            <a:pPr algn="ctr" fontAlgn="base">
              <a:spcBef>
                <a:spcPct val="0"/>
              </a:spcBef>
              <a:spcAft>
                <a:spcPct val="0"/>
              </a:spcAft>
            </a:pPr>
            <a:r>
              <a:rPr lang="nl-NL" altLang="nl-NL" sz="525" dirty="0" err="1">
                <a:solidFill>
                  <a:srgbClr val="376092"/>
                </a:solidFill>
                <a:latin typeface="Calibri" panose="020F0502020204030204" pitchFamily="34" charset="0"/>
              </a:rPr>
              <a:t>Cyclohaler</a:t>
            </a:r>
            <a:r>
              <a:rPr lang="nl-NL" altLang="nl-NL" sz="525" dirty="0">
                <a:solidFill>
                  <a:srgbClr val="376092"/>
                </a:solidFill>
                <a:latin typeface="Calibri" panose="020F0502020204030204" pitchFamily="34" charset="0"/>
              </a:rPr>
              <a:t> </a:t>
            </a:r>
          </a:p>
        </p:txBody>
      </p:sp>
      <p:pic>
        <p:nvPicPr>
          <p:cNvPr id="37910" name="Picture 2">
            <a:extLst>
              <a:ext uri="{FF2B5EF4-FFF2-40B4-BE49-F238E27FC236}">
                <a16:creationId xmlns:a16="http://schemas.microsoft.com/office/drawing/2014/main" id="{44B6A3CB-19EF-4D83-83FF-430EB94316C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82628" y="2085980"/>
            <a:ext cx="155972" cy="225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1" name="TextBox 24">
            <a:extLst>
              <a:ext uri="{FF2B5EF4-FFF2-40B4-BE49-F238E27FC236}">
                <a16:creationId xmlns:a16="http://schemas.microsoft.com/office/drawing/2014/main" id="{2D7CD424-6235-4044-BCF2-FF2F91A650CE}"/>
              </a:ext>
            </a:extLst>
          </p:cNvPr>
          <p:cNvSpPr txBox="1">
            <a:spLocks noChangeArrowheads="1"/>
          </p:cNvSpPr>
          <p:nvPr/>
        </p:nvSpPr>
        <p:spPr bwMode="auto">
          <a:xfrm>
            <a:off x="4011216" y="2012161"/>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7912" name="Rectangle 25">
            <a:extLst>
              <a:ext uri="{FF2B5EF4-FFF2-40B4-BE49-F238E27FC236}">
                <a16:creationId xmlns:a16="http://schemas.microsoft.com/office/drawing/2014/main" id="{ABA1D39B-0C28-428A-B758-76A4662AC8D1}"/>
              </a:ext>
            </a:extLst>
          </p:cNvPr>
          <p:cNvSpPr>
            <a:spLocks noChangeArrowheads="1"/>
          </p:cNvSpPr>
          <p:nvPr/>
        </p:nvSpPr>
        <p:spPr bwMode="auto">
          <a:xfrm>
            <a:off x="2997973" y="2296722"/>
            <a:ext cx="422723"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a:solidFill>
                  <a:srgbClr val="376092"/>
                </a:solidFill>
                <a:latin typeface="Calibri" panose="020F0502020204030204" pitchFamily="34" charset="0"/>
              </a:rPr>
              <a:t>Salbutamol </a:t>
            </a:r>
          </a:p>
          <a:p>
            <a:pPr algn="ctr" fontAlgn="base">
              <a:spcBef>
                <a:spcPct val="0"/>
              </a:spcBef>
              <a:spcAft>
                <a:spcPct val="0"/>
              </a:spcAft>
            </a:pPr>
            <a:r>
              <a:rPr lang="en-GB" altLang="nl-NL" sz="525" dirty="0" err="1">
                <a:solidFill>
                  <a:srgbClr val="376092"/>
                </a:solidFill>
                <a:latin typeface="Calibri" panose="020F0502020204030204" pitchFamily="34" charset="0"/>
              </a:rPr>
              <a:t>Redihaler</a:t>
            </a:r>
            <a:r>
              <a:rPr lang="nl-NL" altLang="nl-NL" sz="525" dirty="0">
                <a:solidFill>
                  <a:srgbClr val="376092"/>
                </a:solidFill>
                <a:latin typeface="Calibri" panose="020F0502020204030204" pitchFamily="34" charset="0"/>
              </a:rPr>
              <a:t> </a:t>
            </a:r>
          </a:p>
        </p:txBody>
      </p:sp>
      <p:pic>
        <p:nvPicPr>
          <p:cNvPr id="37913" name="Picture 2">
            <a:extLst>
              <a:ext uri="{FF2B5EF4-FFF2-40B4-BE49-F238E27FC236}">
                <a16:creationId xmlns:a16="http://schemas.microsoft.com/office/drawing/2014/main" id="{DE3D063D-1E1D-4996-A67C-664EF0DA8E7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37304" y="2010968"/>
            <a:ext cx="140494" cy="320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4" name="TextBox 27">
            <a:extLst>
              <a:ext uri="{FF2B5EF4-FFF2-40B4-BE49-F238E27FC236}">
                <a16:creationId xmlns:a16="http://schemas.microsoft.com/office/drawing/2014/main" id="{5539634F-4401-46F7-9C4A-4715AA375D68}"/>
              </a:ext>
            </a:extLst>
          </p:cNvPr>
          <p:cNvSpPr txBox="1">
            <a:spLocks noChangeArrowheads="1"/>
          </p:cNvSpPr>
          <p:nvPr/>
        </p:nvSpPr>
        <p:spPr bwMode="auto">
          <a:xfrm>
            <a:off x="3237314" y="2012161"/>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dirty="0">
                <a:solidFill>
                  <a:srgbClr val="E46C0A"/>
                </a:solidFill>
                <a:latin typeface="Calibri" panose="020F0502020204030204" pitchFamily="34" charset="0"/>
              </a:rPr>
              <a:t>AC</a:t>
            </a:r>
          </a:p>
        </p:txBody>
      </p:sp>
      <p:sp>
        <p:nvSpPr>
          <p:cNvPr id="37915" name="Rectangle 28">
            <a:extLst>
              <a:ext uri="{FF2B5EF4-FFF2-40B4-BE49-F238E27FC236}">
                <a16:creationId xmlns:a16="http://schemas.microsoft.com/office/drawing/2014/main" id="{864C508E-6F58-4BA2-954A-20F09A79CD4C}"/>
              </a:ext>
            </a:extLst>
          </p:cNvPr>
          <p:cNvSpPr>
            <a:spLocks noChangeArrowheads="1"/>
          </p:cNvSpPr>
          <p:nvPr/>
        </p:nvSpPr>
        <p:spPr bwMode="auto">
          <a:xfrm>
            <a:off x="2132414" y="2378869"/>
            <a:ext cx="417915"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salbutamol </a:t>
            </a:r>
          </a:p>
        </p:txBody>
      </p:sp>
      <p:pic>
        <p:nvPicPr>
          <p:cNvPr id="37916" name="Picture 6">
            <a:extLst>
              <a:ext uri="{FF2B5EF4-FFF2-40B4-BE49-F238E27FC236}">
                <a16:creationId xmlns:a16="http://schemas.microsoft.com/office/drawing/2014/main" id="{F6E241BD-68B7-41D9-874D-FF58DF79D92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95522" y="2094310"/>
            <a:ext cx="17026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7" name="TextBox 30">
            <a:extLst>
              <a:ext uri="{FF2B5EF4-FFF2-40B4-BE49-F238E27FC236}">
                <a16:creationId xmlns:a16="http://schemas.microsoft.com/office/drawing/2014/main" id="{DF6D6EE6-3F26-4832-9990-2C3A8D2DF02E}"/>
              </a:ext>
            </a:extLst>
          </p:cNvPr>
          <p:cNvSpPr txBox="1">
            <a:spLocks noChangeArrowheads="1"/>
          </p:cNvSpPr>
          <p:nvPr/>
        </p:nvSpPr>
        <p:spPr bwMode="auto">
          <a:xfrm>
            <a:off x="2287199" y="2012161"/>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dirty="0">
                <a:solidFill>
                  <a:srgbClr val="E46C0A"/>
                </a:solidFill>
                <a:latin typeface="Calibri" panose="020F0502020204030204" pitchFamily="34" charset="0"/>
              </a:rPr>
              <a:t>AC</a:t>
            </a:r>
          </a:p>
        </p:txBody>
      </p:sp>
      <p:pic>
        <p:nvPicPr>
          <p:cNvPr id="37918" name="Picture 17">
            <a:extLst>
              <a:ext uri="{FF2B5EF4-FFF2-40B4-BE49-F238E27FC236}">
                <a16:creationId xmlns:a16="http://schemas.microsoft.com/office/drawing/2014/main" id="{AD9208EE-1540-4D40-8480-865C6FE07C6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14920" y="2041924"/>
            <a:ext cx="135731" cy="26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9" name="TextBox 32">
            <a:extLst>
              <a:ext uri="{FF2B5EF4-FFF2-40B4-BE49-F238E27FC236}">
                <a16:creationId xmlns:a16="http://schemas.microsoft.com/office/drawing/2014/main" id="{D78A0F6F-6CE4-4148-A73B-CB144555636A}"/>
              </a:ext>
            </a:extLst>
          </p:cNvPr>
          <p:cNvSpPr txBox="1">
            <a:spLocks noChangeArrowheads="1"/>
          </p:cNvSpPr>
          <p:nvPr/>
        </p:nvSpPr>
        <p:spPr bwMode="auto">
          <a:xfrm>
            <a:off x="5141127" y="2012161"/>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7920" name="Rectangle 33">
            <a:extLst>
              <a:ext uri="{FF2B5EF4-FFF2-40B4-BE49-F238E27FC236}">
                <a16:creationId xmlns:a16="http://schemas.microsoft.com/office/drawing/2014/main" id="{F776F3FE-6947-4EA2-8EF0-4837D5AD1611}"/>
              </a:ext>
            </a:extLst>
          </p:cNvPr>
          <p:cNvSpPr>
            <a:spLocks noChangeArrowheads="1"/>
          </p:cNvSpPr>
          <p:nvPr/>
        </p:nvSpPr>
        <p:spPr bwMode="auto">
          <a:xfrm>
            <a:off x="4896724" y="2296722"/>
            <a:ext cx="401885"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Bricanyl </a:t>
            </a:r>
          </a:p>
          <a:p>
            <a:pPr algn="ctr" fontAlgn="base">
              <a:spcBef>
                <a:spcPct val="0"/>
              </a:spcBef>
              <a:spcAft>
                <a:spcPct val="0"/>
              </a:spcAft>
            </a:pPr>
            <a:r>
              <a:rPr lang="nl-NL" altLang="nl-NL" sz="525">
                <a:solidFill>
                  <a:srgbClr val="376092"/>
                </a:solidFill>
                <a:latin typeface="Calibri" panose="020F0502020204030204" pitchFamily="34" charset="0"/>
              </a:rPr>
              <a:t>Turbuhaler</a:t>
            </a:r>
          </a:p>
        </p:txBody>
      </p:sp>
      <p:sp>
        <p:nvSpPr>
          <p:cNvPr id="37921" name="Rectangle 36">
            <a:extLst>
              <a:ext uri="{FF2B5EF4-FFF2-40B4-BE49-F238E27FC236}">
                <a16:creationId xmlns:a16="http://schemas.microsoft.com/office/drawing/2014/main" id="{C2FD0C8E-0340-4C97-AD8C-5F38B8C4B9C7}"/>
              </a:ext>
            </a:extLst>
          </p:cNvPr>
          <p:cNvSpPr>
            <a:spLocks noChangeArrowheads="1"/>
          </p:cNvSpPr>
          <p:nvPr/>
        </p:nvSpPr>
        <p:spPr bwMode="auto">
          <a:xfrm>
            <a:off x="3733800" y="3278985"/>
            <a:ext cx="457200"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Formoterol</a:t>
            </a:r>
            <a:r>
              <a:rPr lang="nl-NL" altLang="nl-NL" sz="525" i="1" dirty="0">
                <a:solidFill>
                  <a:srgbClr val="376092"/>
                </a:solidFill>
                <a:latin typeface="Calibri" panose="020F0502020204030204" pitchFamily="34" charset="0"/>
              </a:rPr>
              <a:t> </a:t>
            </a:r>
          </a:p>
          <a:p>
            <a:pPr algn="ctr" fontAlgn="base">
              <a:spcBef>
                <a:spcPct val="0"/>
              </a:spcBef>
              <a:spcAft>
                <a:spcPct val="0"/>
              </a:spcAft>
            </a:pPr>
            <a:r>
              <a:rPr lang="nl-NL" altLang="nl-NL" sz="525" dirty="0" err="1">
                <a:solidFill>
                  <a:srgbClr val="376092"/>
                </a:solidFill>
                <a:latin typeface="Calibri" panose="020F0502020204030204" pitchFamily="34" charset="0"/>
              </a:rPr>
              <a:t>Cyclohaler</a:t>
            </a:r>
            <a:endParaRPr lang="nl-NL" altLang="nl-NL" sz="525" dirty="0">
              <a:solidFill>
                <a:srgbClr val="376092"/>
              </a:solidFill>
              <a:latin typeface="Calibri" panose="020F0502020204030204" pitchFamily="34" charset="0"/>
            </a:endParaRPr>
          </a:p>
        </p:txBody>
      </p:sp>
      <p:sp>
        <p:nvSpPr>
          <p:cNvPr id="37922" name="TextBox 38">
            <a:extLst>
              <a:ext uri="{FF2B5EF4-FFF2-40B4-BE49-F238E27FC236}">
                <a16:creationId xmlns:a16="http://schemas.microsoft.com/office/drawing/2014/main" id="{4419A03A-5B58-4373-BF5D-1963A1CD6FEF}"/>
              </a:ext>
            </a:extLst>
          </p:cNvPr>
          <p:cNvSpPr txBox="1">
            <a:spLocks noChangeArrowheads="1"/>
          </p:cNvSpPr>
          <p:nvPr/>
        </p:nvSpPr>
        <p:spPr bwMode="auto">
          <a:xfrm>
            <a:off x="3985022" y="3023002"/>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pic>
        <p:nvPicPr>
          <p:cNvPr id="37923" name="Picture 20">
            <a:extLst>
              <a:ext uri="{FF2B5EF4-FFF2-40B4-BE49-F238E27FC236}">
                <a16:creationId xmlns:a16="http://schemas.microsoft.com/office/drawing/2014/main" id="{70D4C81A-9178-4AD6-8A66-47ED157DED0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86150" y="3021814"/>
            <a:ext cx="138113" cy="26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4" name="Rectangle 40">
            <a:extLst>
              <a:ext uri="{FF2B5EF4-FFF2-40B4-BE49-F238E27FC236}">
                <a16:creationId xmlns:a16="http://schemas.microsoft.com/office/drawing/2014/main" id="{7E87382A-BA0E-46CD-8A67-981C14A168D1}"/>
              </a:ext>
            </a:extLst>
          </p:cNvPr>
          <p:cNvSpPr>
            <a:spLocks noChangeArrowheads="1"/>
          </p:cNvSpPr>
          <p:nvPr/>
        </p:nvSpPr>
        <p:spPr bwMode="auto">
          <a:xfrm>
            <a:off x="3369478" y="3268270"/>
            <a:ext cx="375047"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Striverdi </a:t>
            </a:r>
          </a:p>
          <a:p>
            <a:pPr algn="ctr" fontAlgn="base">
              <a:spcBef>
                <a:spcPct val="0"/>
              </a:spcBef>
              <a:spcAft>
                <a:spcPct val="0"/>
              </a:spcAft>
            </a:pPr>
            <a:r>
              <a:rPr lang="nl-NL" altLang="nl-NL" sz="525">
                <a:solidFill>
                  <a:srgbClr val="376092"/>
                </a:solidFill>
                <a:latin typeface="Calibri" panose="020F0502020204030204" pitchFamily="34" charset="0"/>
              </a:rPr>
              <a:t>Respimat</a:t>
            </a:r>
            <a:r>
              <a:rPr lang="nl-NL" altLang="nl-NL" sz="525" i="1">
                <a:solidFill>
                  <a:srgbClr val="376092"/>
                </a:solidFill>
                <a:latin typeface="Calibri" panose="020F0502020204030204" pitchFamily="34" charset="0"/>
              </a:rPr>
              <a:t> </a:t>
            </a:r>
          </a:p>
        </p:txBody>
      </p:sp>
      <p:sp>
        <p:nvSpPr>
          <p:cNvPr id="37925" name="Rectangle 41">
            <a:extLst>
              <a:ext uri="{FF2B5EF4-FFF2-40B4-BE49-F238E27FC236}">
                <a16:creationId xmlns:a16="http://schemas.microsoft.com/office/drawing/2014/main" id="{D0AF9CBC-30C1-4AC0-B54D-708E7B3A86E0}"/>
              </a:ext>
            </a:extLst>
          </p:cNvPr>
          <p:cNvSpPr>
            <a:spLocks noChangeArrowheads="1"/>
          </p:cNvSpPr>
          <p:nvPr/>
        </p:nvSpPr>
        <p:spPr bwMode="auto">
          <a:xfrm>
            <a:off x="4826796" y="3261126"/>
            <a:ext cx="453629"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Oxis</a:t>
            </a:r>
          </a:p>
          <a:p>
            <a:pPr algn="ctr" fontAlgn="base">
              <a:spcBef>
                <a:spcPct val="0"/>
              </a:spcBef>
              <a:spcAft>
                <a:spcPct val="0"/>
              </a:spcAft>
            </a:pPr>
            <a:r>
              <a:rPr lang="nl-NL" altLang="nl-NL" sz="525">
                <a:solidFill>
                  <a:srgbClr val="376092"/>
                </a:solidFill>
                <a:latin typeface="Calibri" panose="020F0502020204030204" pitchFamily="34" charset="0"/>
              </a:rPr>
              <a:t>Turbuhaler</a:t>
            </a:r>
            <a:r>
              <a:rPr lang="nl-NL" altLang="nl-NL" sz="525" i="1">
                <a:solidFill>
                  <a:srgbClr val="376092"/>
                </a:solidFill>
                <a:latin typeface="Calibri" panose="020F0502020204030204" pitchFamily="34" charset="0"/>
              </a:rPr>
              <a:t> </a:t>
            </a:r>
          </a:p>
        </p:txBody>
      </p:sp>
      <p:pic>
        <p:nvPicPr>
          <p:cNvPr id="37926" name="Picture 4">
            <a:extLst>
              <a:ext uri="{FF2B5EF4-FFF2-40B4-BE49-F238E27FC236}">
                <a16:creationId xmlns:a16="http://schemas.microsoft.com/office/drawing/2014/main" id="{4193D111-A43D-491C-ADCA-0FF72DC9608D}"/>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75622" y="3019430"/>
            <a:ext cx="13811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7" name="TextBox 43">
            <a:extLst>
              <a:ext uri="{FF2B5EF4-FFF2-40B4-BE49-F238E27FC236}">
                <a16:creationId xmlns:a16="http://schemas.microsoft.com/office/drawing/2014/main" id="{ED2F79B2-367C-4D4F-870F-69B5CB0C4907}"/>
              </a:ext>
            </a:extLst>
          </p:cNvPr>
          <p:cNvSpPr txBox="1">
            <a:spLocks noChangeArrowheads="1"/>
          </p:cNvSpPr>
          <p:nvPr/>
        </p:nvSpPr>
        <p:spPr bwMode="auto">
          <a:xfrm>
            <a:off x="5086360" y="3017050"/>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pic>
        <p:nvPicPr>
          <p:cNvPr id="37928" name="Picture 18">
            <a:extLst>
              <a:ext uri="{FF2B5EF4-FFF2-40B4-BE49-F238E27FC236}">
                <a16:creationId xmlns:a16="http://schemas.microsoft.com/office/drawing/2014/main" id="{74DA3D2F-5B0A-4383-9B18-BEC0D28E0E4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376747" y="3028952"/>
            <a:ext cx="202406"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9" name="Rectangle 48">
            <a:extLst>
              <a:ext uri="{FF2B5EF4-FFF2-40B4-BE49-F238E27FC236}">
                <a16:creationId xmlns:a16="http://schemas.microsoft.com/office/drawing/2014/main" id="{9903883D-CC36-42DF-840E-988C3824C388}"/>
              </a:ext>
            </a:extLst>
          </p:cNvPr>
          <p:cNvSpPr>
            <a:spLocks noChangeArrowheads="1"/>
          </p:cNvSpPr>
          <p:nvPr/>
        </p:nvSpPr>
        <p:spPr bwMode="auto">
          <a:xfrm>
            <a:off x="4312955" y="3276608"/>
            <a:ext cx="395473"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Onbrez </a:t>
            </a:r>
          </a:p>
          <a:p>
            <a:pPr algn="ctr" fontAlgn="base">
              <a:spcBef>
                <a:spcPct val="0"/>
              </a:spcBef>
              <a:spcAft>
                <a:spcPct val="0"/>
              </a:spcAft>
            </a:pPr>
            <a:r>
              <a:rPr lang="nl-NL" altLang="nl-NL" sz="525">
                <a:solidFill>
                  <a:srgbClr val="376092"/>
                </a:solidFill>
                <a:latin typeface="Calibri" panose="020F0502020204030204" pitchFamily="34" charset="0"/>
              </a:rPr>
              <a:t>Breezhaler</a:t>
            </a:r>
          </a:p>
        </p:txBody>
      </p:sp>
      <p:sp>
        <p:nvSpPr>
          <p:cNvPr id="37930" name="TextBox 49">
            <a:extLst>
              <a:ext uri="{FF2B5EF4-FFF2-40B4-BE49-F238E27FC236}">
                <a16:creationId xmlns:a16="http://schemas.microsoft.com/office/drawing/2014/main" id="{D42705FC-84F3-4386-9AA8-27F0CC4433D7}"/>
              </a:ext>
            </a:extLst>
          </p:cNvPr>
          <p:cNvSpPr txBox="1">
            <a:spLocks noChangeArrowheads="1"/>
          </p:cNvSpPr>
          <p:nvPr/>
        </p:nvSpPr>
        <p:spPr bwMode="auto">
          <a:xfrm>
            <a:off x="4549378" y="2995618"/>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sp>
        <p:nvSpPr>
          <p:cNvPr id="37931" name="Rectangle 50">
            <a:extLst>
              <a:ext uri="{FF2B5EF4-FFF2-40B4-BE49-F238E27FC236}">
                <a16:creationId xmlns:a16="http://schemas.microsoft.com/office/drawing/2014/main" id="{E13F7440-2515-4BC8-8054-F6B39FE5986E}"/>
              </a:ext>
            </a:extLst>
          </p:cNvPr>
          <p:cNvSpPr>
            <a:spLocks noChangeArrowheads="1"/>
          </p:cNvSpPr>
          <p:nvPr/>
        </p:nvSpPr>
        <p:spPr bwMode="auto">
          <a:xfrm>
            <a:off x="1558538" y="3350425"/>
            <a:ext cx="772715"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Atimos </a:t>
            </a:r>
          </a:p>
        </p:txBody>
      </p:sp>
      <p:pic>
        <p:nvPicPr>
          <p:cNvPr id="37932" name="Picture 4">
            <a:extLst>
              <a:ext uri="{FF2B5EF4-FFF2-40B4-BE49-F238E27FC236}">
                <a16:creationId xmlns:a16="http://schemas.microsoft.com/office/drawing/2014/main" id="{2AEB1C63-4E97-4827-B66D-CCB6E4F8EEED}"/>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810943" y="3105157"/>
            <a:ext cx="198834"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33" name="TextBox 52">
            <a:extLst>
              <a:ext uri="{FF2B5EF4-FFF2-40B4-BE49-F238E27FC236}">
                <a16:creationId xmlns:a16="http://schemas.microsoft.com/office/drawing/2014/main" id="{FEEDD035-759A-4997-A760-50D805C921C0}"/>
              </a:ext>
            </a:extLst>
          </p:cNvPr>
          <p:cNvSpPr txBox="1">
            <a:spLocks noChangeArrowheads="1"/>
          </p:cNvSpPr>
          <p:nvPr/>
        </p:nvSpPr>
        <p:spPr bwMode="auto">
          <a:xfrm>
            <a:off x="1919297" y="3036100"/>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7934" name="Rectangle 53">
            <a:extLst>
              <a:ext uri="{FF2B5EF4-FFF2-40B4-BE49-F238E27FC236}">
                <a16:creationId xmlns:a16="http://schemas.microsoft.com/office/drawing/2014/main" id="{14ECA54E-3FD3-40B3-8FC5-D54FE340F52D}"/>
              </a:ext>
            </a:extLst>
          </p:cNvPr>
          <p:cNvSpPr>
            <a:spLocks noChangeArrowheads="1"/>
          </p:cNvSpPr>
          <p:nvPr/>
        </p:nvSpPr>
        <p:spPr bwMode="auto">
          <a:xfrm>
            <a:off x="4047607" y="3006337"/>
            <a:ext cx="361809"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Foradil</a:t>
            </a:r>
          </a:p>
          <a:p>
            <a:pPr algn="ctr" fontAlgn="base">
              <a:spcBef>
                <a:spcPct val="0"/>
              </a:spcBef>
              <a:spcAft>
                <a:spcPct val="0"/>
              </a:spcAft>
            </a:pPr>
            <a:r>
              <a:rPr lang="nl-NL" altLang="nl-NL" sz="525">
                <a:solidFill>
                  <a:srgbClr val="376092"/>
                </a:solidFill>
                <a:latin typeface="Calibri" panose="020F0502020204030204" pitchFamily="34" charset="0"/>
              </a:rPr>
              <a:t> Aerolizer</a:t>
            </a:r>
          </a:p>
        </p:txBody>
      </p:sp>
      <p:pic>
        <p:nvPicPr>
          <p:cNvPr id="37935" name="Picture 3">
            <a:extLst>
              <a:ext uri="{FF2B5EF4-FFF2-40B4-BE49-F238E27FC236}">
                <a16:creationId xmlns:a16="http://schemas.microsoft.com/office/drawing/2014/main" id="{4129380A-A68D-45E4-A722-3DA30E3C2FC2}"/>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125523" y="3198025"/>
            <a:ext cx="183356" cy="26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6" name="Picture 2">
            <a:extLst>
              <a:ext uri="{FF2B5EF4-FFF2-40B4-BE49-F238E27FC236}">
                <a16:creationId xmlns:a16="http://schemas.microsoft.com/office/drawing/2014/main" id="{DDF17981-E1F7-4E5A-8AED-B5B77187E222}"/>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475185" y="3076577"/>
            <a:ext cx="236934"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37" name="TextBox 57">
            <a:extLst>
              <a:ext uri="{FF2B5EF4-FFF2-40B4-BE49-F238E27FC236}">
                <a16:creationId xmlns:a16="http://schemas.microsoft.com/office/drawing/2014/main" id="{750B858F-100C-485C-997A-18C4594923AF}"/>
              </a:ext>
            </a:extLst>
          </p:cNvPr>
          <p:cNvSpPr txBox="1">
            <a:spLocks noChangeArrowheads="1"/>
          </p:cNvSpPr>
          <p:nvPr/>
        </p:nvSpPr>
        <p:spPr bwMode="auto">
          <a:xfrm>
            <a:off x="1620441" y="3027766"/>
            <a:ext cx="184547"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7938" name="Rectangle 58">
            <a:extLst>
              <a:ext uri="{FF2B5EF4-FFF2-40B4-BE49-F238E27FC236}">
                <a16:creationId xmlns:a16="http://schemas.microsoft.com/office/drawing/2014/main" id="{80B85626-BE22-4972-99BD-5DBAAE8F2F20}"/>
              </a:ext>
            </a:extLst>
          </p:cNvPr>
          <p:cNvSpPr>
            <a:spLocks noChangeArrowheads="1"/>
          </p:cNvSpPr>
          <p:nvPr/>
        </p:nvSpPr>
        <p:spPr bwMode="auto">
          <a:xfrm>
            <a:off x="1364456" y="3350425"/>
            <a:ext cx="519113"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Serevent</a:t>
            </a:r>
            <a:r>
              <a:rPr lang="nl-NL" altLang="nl-NL" sz="525" i="1">
                <a:solidFill>
                  <a:srgbClr val="376092"/>
                </a:solidFill>
                <a:latin typeface="Calibri" panose="020F0502020204030204" pitchFamily="34" charset="0"/>
              </a:rPr>
              <a:t> </a:t>
            </a:r>
          </a:p>
        </p:txBody>
      </p:sp>
      <p:sp>
        <p:nvSpPr>
          <p:cNvPr id="37939" name="TextBox 63">
            <a:extLst>
              <a:ext uri="{FF2B5EF4-FFF2-40B4-BE49-F238E27FC236}">
                <a16:creationId xmlns:a16="http://schemas.microsoft.com/office/drawing/2014/main" id="{B9E921B0-1323-452A-8038-67288E97D010}"/>
              </a:ext>
            </a:extLst>
          </p:cNvPr>
          <p:cNvSpPr txBox="1">
            <a:spLocks noChangeArrowheads="1"/>
          </p:cNvSpPr>
          <p:nvPr/>
        </p:nvSpPr>
        <p:spPr bwMode="auto">
          <a:xfrm>
            <a:off x="3602839" y="3025380"/>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sp>
        <p:nvSpPr>
          <p:cNvPr id="37940" name="Rectangle 64">
            <a:extLst>
              <a:ext uri="{FF2B5EF4-FFF2-40B4-BE49-F238E27FC236}">
                <a16:creationId xmlns:a16="http://schemas.microsoft.com/office/drawing/2014/main" id="{10E6B408-5C98-4211-8E87-988894AC1ECA}"/>
              </a:ext>
            </a:extLst>
          </p:cNvPr>
          <p:cNvSpPr>
            <a:spLocks noChangeArrowheads="1"/>
          </p:cNvSpPr>
          <p:nvPr/>
        </p:nvSpPr>
        <p:spPr bwMode="auto">
          <a:xfrm>
            <a:off x="5673498" y="3281371"/>
            <a:ext cx="342573"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Serevent</a:t>
            </a:r>
          </a:p>
          <a:p>
            <a:pPr algn="ctr" fontAlgn="base">
              <a:spcBef>
                <a:spcPct val="0"/>
              </a:spcBef>
              <a:spcAft>
                <a:spcPct val="0"/>
              </a:spcAft>
            </a:pPr>
            <a:r>
              <a:rPr lang="nl-NL" altLang="nl-NL" sz="525">
                <a:solidFill>
                  <a:srgbClr val="376092"/>
                </a:solidFill>
                <a:latin typeface="Calibri" panose="020F0502020204030204" pitchFamily="34" charset="0"/>
              </a:rPr>
              <a:t>Diskus</a:t>
            </a:r>
            <a:r>
              <a:rPr lang="nl-NL" altLang="nl-NL" sz="525" i="1">
                <a:solidFill>
                  <a:srgbClr val="376092"/>
                </a:solidFill>
                <a:latin typeface="Calibri" panose="020F0502020204030204" pitchFamily="34" charset="0"/>
              </a:rPr>
              <a:t> </a:t>
            </a:r>
          </a:p>
        </p:txBody>
      </p:sp>
      <p:pic>
        <p:nvPicPr>
          <p:cNvPr id="37941" name="Picture 2">
            <a:extLst>
              <a:ext uri="{FF2B5EF4-FFF2-40B4-BE49-F238E27FC236}">
                <a16:creationId xmlns:a16="http://schemas.microsoft.com/office/drawing/2014/main" id="{29AFDCF7-90A4-409F-A94A-989AC250B2FB}"/>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737631" y="3080155"/>
            <a:ext cx="23098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42" name="TextBox 66">
            <a:extLst>
              <a:ext uri="{FF2B5EF4-FFF2-40B4-BE49-F238E27FC236}">
                <a16:creationId xmlns:a16="http://schemas.microsoft.com/office/drawing/2014/main" id="{EFF52CDF-52A1-4F18-980B-0FDB0BCD81FD}"/>
              </a:ext>
            </a:extLst>
          </p:cNvPr>
          <p:cNvSpPr txBox="1">
            <a:spLocks noChangeArrowheads="1"/>
          </p:cNvSpPr>
          <p:nvPr/>
        </p:nvSpPr>
        <p:spPr bwMode="auto">
          <a:xfrm>
            <a:off x="5912653" y="3014668"/>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7943" name="TextBox 67">
            <a:extLst>
              <a:ext uri="{FF2B5EF4-FFF2-40B4-BE49-F238E27FC236}">
                <a16:creationId xmlns:a16="http://schemas.microsoft.com/office/drawing/2014/main" id="{A6D7ACB6-3281-418D-9F3B-7EE49FBB76D2}"/>
              </a:ext>
            </a:extLst>
          </p:cNvPr>
          <p:cNvSpPr txBox="1">
            <a:spLocks noChangeArrowheads="1"/>
          </p:cNvSpPr>
          <p:nvPr/>
        </p:nvSpPr>
        <p:spPr bwMode="auto">
          <a:xfrm>
            <a:off x="6738941" y="3052168"/>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dirty="0">
                <a:solidFill>
                  <a:srgbClr val="E46C0A"/>
                </a:solidFill>
                <a:latin typeface="Calibri" panose="020F0502020204030204" pitchFamily="34" charset="0"/>
              </a:rPr>
              <a:t>AC</a:t>
            </a:r>
          </a:p>
        </p:txBody>
      </p:sp>
      <p:sp>
        <p:nvSpPr>
          <p:cNvPr id="37944" name="Rectangle 68">
            <a:extLst>
              <a:ext uri="{FF2B5EF4-FFF2-40B4-BE49-F238E27FC236}">
                <a16:creationId xmlns:a16="http://schemas.microsoft.com/office/drawing/2014/main" id="{7F97D493-1255-40BD-BB36-D74B71A0EE76}"/>
              </a:ext>
            </a:extLst>
          </p:cNvPr>
          <p:cNvSpPr>
            <a:spLocks noChangeArrowheads="1"/>
          </p:cNvSpPr>
          <p:nvPr/>
        </p:nvSpPr>
        <p:spPr bwMode="auto">
          <a:xfrm>
            <a:off x="6360504" y="3340897"/>
            <a:ext cx="751284"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Formoterol</a:t>
            </a:r>
            <a:r>
              <a:rPr lang="nl-NL" altLang="nl-NL" sz="525" dirty="0">
                <a:solidFill>
                  <a:srgbClr val="376092"/>
                </a:solidFill>
                <a:latin typeface="Calibri" panose="020F0502020204030204" pitchFamily="34" charset="0"/>
              </a:rPr>
              <a:t> </a:t>
            </a:r>
          </a:p>
          <a:p>
            <a:pPr algn="ctr" fontAlgn="base">
              <a:spcBef>
                <a:spcPct val="0"/>
              </a:spcBef>
              <a:spcAft>
                <a:spcPct val="0"/>
              </a:spcAft>
            </a:pPr>
            <a:r>
              <a:rPr lang="nl-NL" altLang="nl-NL" sz="525" dirty="0" err="1">
                <a:solidFill>
                  <a:srgbClr val="376092"/>
                </a:solidFill>
                <a:latin typeface="Calibri" panose="020F0502020204030204" pitchFamily="34" charset="0"/>
              </a:rPr>
              <a:t>Easyhaler</a:t>
            </a:r>
            <a:endParaRPr lang="nl-NL" altLang="nl-NL" sz="525" dirty="0">
              <a:solidFill>
                <a:srgbClr val="376092"/>
              </a:solidFill>
              <a:latin typeface="Calibri" panose="020F0502020204030204" pitchFamily="34" charset="0"/>
            </a:endParaRPr>
          </a:p>
        </p:txBody>
      </p:sp>
      <p:sp>
        <p:nvSpPr>
          <p:cNvPr id="37945" name="Rectangle 69">
            <a:extLst>
              <a:ext uri="{FF2B5EF4-FFF2-40B4-BE49-F238E27FC236}">
                <a16:creationId xmlns:a16="http://schemas.microsoft.com/office/drawing/2014/main" id="{CC915AA6-D7A7-4C55-90F9-4DA15E66F4A3}"/>
              </a:ext>
            </a:extLst>
          </p:cNvPr>
          <p:cNvSpPr>
            <a:spLocks noChangeArrowheads="1"/>
          </p:cNvSpPr>
          <p:nvPr/>
        </p:nvSpPr>
        <p:spPr bwMode="auto">
          <a:xfrm>
            <a:off x="5216130" y="3280176"/>
            <a:ext cx="428625"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Formoterol</a:t>
            </a:r>
            <a:r>
              <a:rPr lang="nl-NL" altLang="nl-NL" sz="525" i="1" dirty="0">
                <a:solidFill>
                  <a:srgbClr val="376092"/>
                </a:solidFill>
                <a:latin typeface="Calibri" panose="020F0502020204030204" pitchFamily="34" charset="0"/>
              </a:rPr>
              <a:t> </a:t>
            </a:r>
          </a:p>
          <a:p>
            <a:pPr algn="ctr" fontAlgn="base">
              <a:spcBef>
                <a:spcPct val="0"/>
              </a:spcBef>
              <a:spcAft>
                <a:spcPct val="0"/>
              </a:spcAft>
            </a:pPr>
            <a:r>
              <a:rPr lang="nl-NL" altLang="nl-NL" sz="525" dirty="0" err="1">
                <a:solidFill>
                  <a:srgbClr val="376092"/>
                </a:solidFill>
                <a:latin typeface="Calibri" panose="020F0502020204030204" pitchFamily="34" charset="0"/>
              </a:rPr>
              <a:t>Novolizer</a:t>
            </a:r>
            <a:endParaRPr lang="nl-NL" altLang="nl-NL" sz="525" dirty="0">
              <a:solidFill>
                <a:srgbClr val="376092"/>
              </a:solidFill>
              <a:latin typeface="Calibri" panose="020F0502020204030204" pitchFamily="34" charset="0"/>
            </a:endParaRPr>
          </a:p>
        </p:txBody>
      </p:sp>
      <p:pic>
        <p:nvPicPr>
          <p:cNvPr id="37946" name="Picture 2">
            <a:extLst>
              <a:ext uri="{FF2B5EF4-FFF2-40B4-BE49-F238E27FC236}">
                <a16:creationId xmlns:a16="http://schemas.microsoft.com/office/drawing/2014/main" id="{7389BD40-8ED0-43F9-B6D8-8B45DA1B0AAC}"/>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279241" y="3043238"/>
            <a:ext cx="321469"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47" name="TextBox 71">
            <a:extLst>
              <a:ext uri="{FF2B5EF4-FFF2-40B4-BE49-F238E27FC236}">
                <a16:creationId xmlns:a16="http://schemas.microsoft.com/office/drawing/2014/main" id="{5AEC2125-0FAE-4709-B210-8F3531148158}"/>
              </a:ext>
            </a:extLst>
          </p:cNvPr>
          <p:cNvSpPr txBox="1">
            <a:spLocks noChangeArrowheads="1"/>
          </p:cNvSpPr>
          <p:nvPr/>
        </p:nvSpPr>
        <p:spPr bwMode="auto">
          <a:xfrm>
            <a:off x="5567372" y="3020617"/>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7948" name="TextBox 72">
            <a:extLst>
              <a:ext uri="{FF2B5EF4-FFF2-40B4-BE49-F238E27FC236}">
                <a16:creationId xmlns:a16="http://schemas.microsoft.com/office/drawing/2014/main" id="{2745890F-D86A-4994-9F4B-BA2B0538FB61}"/>
              </a:ext>
            </a:extLst>
          </p:cNvPr>
          <p:cNvSpPr txBox="1">
            <a:spLocks noChangeArrowheads="1"/>
          </p:cNvSpPr>
          <p:nvPr/>
        </p:nvSpPr>
        <p:spPr bwMode="auto">
          <a:xfrm>
            <a:off x="4261247" y="3174211"/>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dirty="0">
                <a:solidFill>
                  <a:srgbClr val="E46C0A"/>
                </a:solidFill>
                <a:latin typeface="Calibri" panose="020F0502020204030204" pitchFamily="34" charset="0"/>
              </a:rPr>
              <a:t>AC</a:t>
            </a:r>
          </a:p>
        </p:txBody>
      </p:sp>
      <p:pic>
        <p:nvPicPr>
          <p:cNvPr id="37949" name="Picture 2">
            <a:extLst>
              <a:ext uri="{FF2B5EF4-FFF2-40B4-BE49-F238E27FC236}">
                <a16:creationId xmlns:a16="http://schemas.microsoft.com/office/drawing/2014/main" id="{350A9D62-AC7E-40DF-944A-B62FC8522D81}"/>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854063" y="3056345"/>
            <a:ext cx="154781" cy="22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50" name="Picture 2">
            <a:extLst>
              <a:ext uri="{FF2B5EF4-FFF2-40B4-BE49-F238E27FC236}">
                <a16:creationId xmlns:a16="http://schemas.microsoft.com/office/drawing/2014/main" id="{288873BD-74C7-4F08-A50E-2DCCF2AF3DC1}"/>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840708" y="2603902"/>
            <a:ext cx="223838"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51" name="Rectangle 76">
            <a:extLst>
              <a:ext uri="{FF2B5EF4-FFF2-40B4-BE49-F238E27FC236}">
                <a16:creationId xmlns:a16="http://schemas.microsoft.com/office/drawing/2014/main" id="{7E29266C-D9C2-45E0-AA6A-1FE1172E38DD}"/>
              </a:ext>
            </a:extLst>
          </p:cNvPr>
          <p:cNvSpPr>
            <a:spLocks noChangeArrowheads="1"/>
          </p:cNvSpPr>
          <p:nvPr/>
        </p:nvSpPr>
        <p:spPr bwMode="auto">
          <a:xfrm>
            <a:off x="1754991" y="2858692"/>
            <a:ext cx="416719"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a:solidFill>
                  <a:srgbClr val="376092"/>
                </a:solidFill>
                <a:latin typeface="Calibri" panose="020F0502020204030204" pitchFamily="34" charset="0"/>
              </a:rPr>
              <a:t>Atrovent</a:t>
            </a:r>
          </a:p>
        </p:txBody>
      </p:sp>
      <p:sp>
        <p:nvSpPr>
          <p:cNvPr id="37952" name="TextBox 77">
            <a:extLst>
              <a:ext uri="{FF2B5EF4-FFF2-40B4-BE49-F238E27FC236}">
                <a16:creationId xmlns:a16="http://schemas.microsoft.com/office/drawing/2014/main" id="{D2857B0B-37AF-4365-8D23-CBD10BA44BB0}"/>
              </a:ext>
            </a:extLst>
          </p:cNvPr>
          <p:cNvSpPr txBox="1">
            <a:spLocks noChangeArrowheads="1"/>
          </p:cNvSpPr>
          <p:nvPr/>
        </p:nvSpPr>
        <p:spPr bwMode="auto">
          <a:xfrm>
            <a:off x="1988350" y="2528893"/>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7953" name="Rectangle 78">
            <a:extLst>
              <a:ext uri="{FF2B5EF4-FFF2-40B4-BE49-F238E27FC236}">
                <a16:creationId xmlns:a16="http://schemas.microsoft.com/office/drawing/2014/main" id="{0A38BD21-5A01-430F-B8FB-603F92444E54}"/>
              </a:ext>
            </a:extLst>
          </p:cNvPr>
          <p:cNvSpPr>
            <a:spLocks noChangeArrowheads="1"/>
          </p:cNvSpPr>
          <p:nvPr/>
        </p:nvSpPr>
        <p:spPr bwMode="auto">
          <a:xfrm>
            <a:off x="3763570" y="2806307"/>
            <a:ext cx="483394"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Ipratropium</a:t>
            </a:r>
            <a:r>
              <a:rPr lang="nl-NL" altLang="nl-NL" sz="525" dirty="0">
                <a:solidFill>
                  <a:srgbClr val="376092"/>
                </a:solidFill>
                <a:latin typeface="Calibri" panose="020F0502020204030204" pitchFamily="34" charset="0"/>
              </a:rPr>
              <a:t> </a:t>
            </a:r>
          </a:p>
          <a:p>
            <a:pPr algn="ctr" fontAlgn="base">
              <a:spcBef>
                <a:spcPct val="0"/>
              </a:spcBef>
              <a:spcAft>
                <a:spcPct val="0"/>
              </a:spcAft>
            </a:pPr>
            <a:r>
              <a:rPr lang="en-GB" altLang="nl-NL" sz="525" dirty="0" err="1">
                <a:solidFill>
                  <a:srgbClr val="376092"/>
                </a:solidFill>
                <a:latin typeface="Calibri" panose="020F0502020204030204" pitchFamily="34" charset="0"/>
              </a:rPr>
              <a:t>Cyclohaler</a:t>
            </a:r>
            <a:endParaRPr lang="nl-NL" altLang="nl-NL" sz="525" i="1" dirty="0">
              <a:solidFill>
                <a:srgbClr val="376092"/>
              </a:solidFill>
              <a:latin typeface="Calibri Light" panose="020F0302020204030204" pitchFamily="34" charset="0"/>
            </a:endParaRPr>
          </a:p>
        </p:txBody>
      </p:sp>
      <p:sp>
        <p:nvSpPr>
          <p:cNvPr id="37954" name="TextBox 80">
            <a:extLst>
              <a:ext uri="{FF2B5EF4-FFF2-40B4-BE49-F238E27FC236}">
                <a16:creationId xmlns:a16="http://schemas.microsoft.com/office/drawing/2014/main" id="{656B1732-462A-4607-A515-AE961AC6D753}"/>
              </a:ext>
            </a:extLst>
          </p:cNvPr>
          <p:cNvSpPr txBox="1">
            <a:spLocks noChangeArrowheads="1"/>
          </p:cNvSpPr>
          <p:nvPr/>
        </p:nvSpPr>
        <p:spPr bwMode="auto">
          <a:xfrm>
            <a:off x="4051697" y="2522941"/>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pic>
        <p:nvPicPr>
          <p:cNvPr id="37955" name="Picture 2">
            <a:extLst>
              <a:ext uri="{FF2B5EF4-FFF2-40B4-BE49-F238E27FC236}">
                <a16:creationId xmlns:a16="http://schemas.microsoft.com/office/drawing/2014/main" id="{55834E34-E6C0-42E5-8B6D-B8FE351C2232}"/>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904069" y="2571755"/>
            <a:ext cx="154781" cy="225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56" name="Picture 4">
            <a:extLst>
              <a:ext uri="{FF2B5EF4-FFF2-40B4-BE49-F238E27FC236}">
                <a16:creationId xmlns:a16="http://schemas.microsoft.com/office/drawing/2014/main" id="{871A5299-A61F-40C0-B0D5-B0232E6A05A6}"/>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207420" y="2607470"/>
            <a:ext cx="201216"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57" name="TextBox 83">
            <a:extLst>
              <a:ext uri="{FF2B5EF4-FFF2-40B4-BE49-F238E27FC236}">
                <a16:creationId xmlns:a16="http://schemas.microsoft.com/office/drawing/2014/main" id="{7806C9A8-BA22-43BC-BEB3-FC1F03AFF494}"/>
              </a:ext>
            </a:extLst>
          </p:cNvPr>
          <p:cNvSpPr txBox="1">
            <a:spLocks noChangeArrowheads="1"/>
          </p:cNvSpPr>
          <p:nvPr/>
        </p:nvSpPr>
        <p:spPr bwMode="auto">
          <a:xfrm>
            <a:off x="2320536" y="2544372"/>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7958" name="Rectangle 84">
            <a:extLst>
              <a:ext uri="{FF2B5EF4-FFF2-40B4-BE49-F238E27FC236}">
                <a16:creationId xmlns:a16="http://schemas.microsoft.com/office/drawing/2014/main" id="{5A0F2209-F42A-48CD-BE1B-09DE5286B8DA}"/>
              </a:ext>
            </a:extLst>
          </p:cNvPr>
          <p:cNvSpPr>
            <a:spLocks noChangeArrowheads="1"/>
          </p:cNvSpPr>
          <p:nvPr/>
        </p:nvSpPr>
        <p:spPr bwMode="auto">
          <a:xfrm>
            <a:off x="2007403" y="2806308"/>
            <a:ext cx="646510"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a:solidFill>
                  <a:srgbClr val="376092"/>
                </a:solidFill>
                <a:latin typeface="Calibri" panose="020F0502020204030204" pitchFamily="34" charset="0"/>
              </a:rPr>
              <a:t>Berodual (SABA/SAMA)</a:t>
            </a:r>
            <a:r>
              <a:rPr lang="nl-NL" altLang="nl-NL" sz="525">
                <a:solidFill>
                  <a:srgbClr val="376092"/>
                </a:solidFill>
                <a:latin typeface="Calibri" panose="020F0502020204030204" pitchFamily="34" charset="0"/>
              </a:rPr>
              <a:t> </a:t>
            </a:r>
          </a:p>
        </p:txBody>
      </p:sp>
      <p:pic>
        <p:nvPicPr>
          <p:cNvPr id="37959" name="Picture 19">
            <a:extLst>
              <a:ext uri="{FF2B5EF4-FFF2-40B4-BE49-F238E27FC236}">
                <a16:creationId xmlns:a16="http://schemas.microsoft.com/office/drawing/2014/main" id="{B4DD5C97-F482-40C0-8CB9-8D995498E19A}"/>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496866" y="3540927"/>
            <a:ext cx="1143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60" name="TextBox 86">
            <a:extLst>
              <a:ext uri="{FF2B5EF4-FFF2-40B4-BE49-F238E27FC236}">
                <a16:creationId xmlns:a16="http://schemas.microsoft.com/office/drawing/2014/main" id="{9B8592CA-9559-4185-BEF2-D464616F9DE7}"/>
              </a:ext>
            </a:extLst>
          </p:cNvPr>
          <p:cNvSpPr txBox="1">
            <a:spLocks noChangeArrowheads="1"/>
          </p:cNvSpPr>
          <p:nvPr/>
        </p:nvSpPr>
        <p:spPr bwMode="auto">
          <a:xfrm>
            <a:off x="3612366" y="3520680"/>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7961" name="Rectangle 87">
            <a:extLst>
              <a:ext uri="{FF2B5EF4-FFF2-40B4-BE49-F238E27FC236}">
                <a16:creationId xmlns:a16="http://schemas.microsoft.com/office/drawing/2014/main" id="{C077D82C-4B64-4DAF-9877-BFB944D3C858}"/>
              </a:ext>
            </a:extLst>
          </p:cNvPr>
          <p:cNvSpPr>
            <a:spLocks noChangeArrowheads="1"/>
          </p:cNvSpPr>
          <p:nvPr/>
        </p:nvSpPr>
        <p:spPr bwMode="auto">
          <a:xfrm>
            <a:off x="3225409" y="3790954"/>
            <a:ext cx="669131"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Spiriva</a:t>
            </a:r>
          </a:p>
          <a:p>
            <a:pPr algn="ctr" fontAlgn="base">
              <a:spcBef>
                <a:spcPct val="0"/>
              </a:spcBef>
              <a:spcAft>
                <a:spcPct val="0"/>
              </a:spcAft>
            </a:pPr>
            <a:r>
              <a:rPr lang="nl-NL" altLang="nl-NL" sz="525">
                <a:solidFill>
                  <a:srgbClr val="376092"/>
                </a:solidFill>
                <a:latin typeface="Calibri" panose="020F0502020204030204" pitchFamily="34" charset="0"/>
              </a:rPr>
              <a:t>Respimat</a:t>
            </a:r>
            <a:r>
              <a:rPr lang="nl-NL" altLang="nl-NL" sz="525" i="1">
                <a:solidFill>
                  <a:srgbClr val="376092"/>
                </a:solidFill>
                <a:latin typeface="Calibri" panose="020F0502020204030204" pitchFamily="34" charset="0"/>
              </a:rPr>
              <a:t> </a:t>
            </a:r>
          </a:p>
        </p:txBody>
      </p:sp>
      <p:pic>
        <p:nvPicPr>
          <p:cNvPr id="37962" name="Picture 9">
            <a:extLst>
              <a:ext uri="{FF2B5EF4-FFF2-40B4-BE49-F238E27FC236}">
                <a16:creationId xmlns:a16="http://schemas.microsoft.com/office/drawing/2014/main" id="{0F851E22-B774-4E73-821E-0090FF076AA9}"/>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269714" y="3539730"/>
            <a:ext cx="346472" cy="28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63" name="TextBox 89">
            <a:extLst>
              <a:ext uri="{FF2B5EF4-FFF2-40B4-BE49-F238E27FC236}">
                <a16:creationId xmlns:a16="http://schemas.microsoft.com/office/drawing/2014/main" id="{CB7803FB-0145-48A9-9254-BF2B61576825}"/>
              </a:ext>
            </a:extLst>
          </p:cNvPr>
          <p:cNvSpPr txBox="1">
            <a:spLocks noChangeArrowheads="1"/>
          </p:cNvSpPr>
          <p:nvPr/>
        </p:nvSpPr>
        <p:spPr bwMode="auto">
          <a:xfrm>
            <a:off x="5538797" y="3520680"/>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sp>
        <p:nvSpPr>
          <p:cNvPr id="37964" name="Rectangle 90">
            <a:extLst>
              <a:ext uri="{FF2B5EF4-FFF2-40B4-BE49-F238E27FC236}">
                <a16:creationId xmlns:a16="http://schemas.microsoft.com/office/drawing/2014/main" id="{EB972F98-F6B6-4FBC-9933-A36847BDDAD3}"/>
              </a:ext>
            </a:extLst>
          </p:cNvPr>
          <p:cNvSpPr>
            <a:spLocks noChangeArrowheads="1"/>
          </p:cNvSpPr>
          <p:nvPr/>
        </p:nvSpPr>
        <p:spPr bwMode="auto">
          <a:xfrm>
            <a:off x="5087541" y="3776666"/>
            <a:ext cx="689372"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Eklira</a:t>
            </a:r>
          </a:p>
          <a:p>
            <a:pPr algn="ctr" fontAlgn="base">
              <a:spcBef>
                <a:spcPct val="0"/>
              </a:spcBef>
              <a:spcAft>
                <a:spcPct val="0"/>
              </a:spcAft>
            </a:pPr>
            <a:r>
              <a:rPr lang="nl-NL" altLang="nl-NL" sz="525">
                <a:solidFill>
                  <a:srgbClr val="376092"/>
                </a:solidFill>
                <a:latin typeface="Calibri" panose="020F0502020204030204" pitchFamily="34" charset="0"/>
              </a:rPr>
              <a:t>Genuair</a:t>
            </a:r>
            <a:r>
              <a:rPr lang="nl-NL" altLang="nl-NL" sz="525" i="1">
                <a:solidFill>
                  <a:srgbClr val="376092"/>
                </a:solidFill>
                <a:latin typeface="Calibri" panose="020F0502020204030204" pitchFamily="34" charset="0"/>
              </a:rPr>
              <a:t> </a:t>
            </a:r>
          </a:p>
        </p:txBody>
      </p:sp>
      <p:pic>
        <p:nvPicPr>
          <p:cNvPr id="37965" name="Picture 9">
            <a:extLst>
              <a:ext uri="{FF2B5EF4-FFF2-40B4-BE49-F238E27FC236}">
                <a16:creationId xmlns:a16="http://schemas.microsoft.com/office/drawing/2014/main" id="{F230D0D0-B436-4275-BE1E-FE65B7E9E585}"/>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146200" y="3574256"/>
            <a:ext cx="221456"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66" name="TextBox 92">
            <a:extLst>
              <a:ext uri="{FF2B5EF4-FFF2-40B4-BE49-F238E27FC236}">
                <a16:creationId xmlns:a16="http://schemas.microsoft.com/office/drawing/2014/main" id="{B4202625-25C7-407A-80F1-78AF0EC6D55C}"/>
              </a:ext>
            </a:extLst>
          </p:cNvPr>
          <p:cNvSpPr txBox="1">
            <a:spLocks noChangeArrowheads="1"/>
          </p:cNvSpPr>
          <p:nvPr/>
        </p:nvSpPr>
        <p:spPr bwMode="auto">
          <a:xfrm>
            <a:off x="6347416" y="3540924"/>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sp>
        <p:nvSpPr>
          <p:cNvPr id="37967" name="Rectangle 93">
            <a:extLst>
              <a:ext uri="{FF2B5EF4-FFF2-40B4-BE49-F238E27FC236}">
                <a16:creationId xmlns:a16="http://schemas.microsoft.com/office/drawing/2014/main" id="{669D7A2A-B13E-425B-B5F9-A529D9B64102}"/>
              </a:ext>
            </a:extLst>
          </p:cNvPr>
          <p:cNvSpPr>
            <a:spLocks noChangeArrowheads="1"/>
          </p:cNvSpPr>
          <p:nvPr/>
        </p:nvSpPr>
        <p:spPr bwMode="auto">
          <a:xfrm>
            <a:off x="6009272" y="3817148"/>
            <a:ext cx="551260"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Incruse </a:t>
            </a:r>
          </a:p>
          <a:p>
            <a:pPr algn="ctr" fontAlgn="base">
              <a:spcBef>
                <a:spcPct val="0"/>
              </a:spcBef>
              <a:spcAft>
                <a:spcPct val="0"/>
              </a:spcAft>
            </a:pPr>
            <a:r>
              <a:rPr lang="nl-NL" altLang="nl-NL" sz="525">
                <a:solidFill>
                  <a:srgbClr val="376092"/>
                </a:solidFill>
                <a:latin typeface="Calibri" panose="020F0502020204030204" pitchFamily="34" charset="0"/>
              </a:rPr>
              <a:t>Ellipta </a:t>
            </a:r>
          </a:p>
        </p:txBody>
      </p:sp>
      <p:pic>
        <p:nvPicPr>
          <p:cNvPr id="37968" name="Picture 4">
            <a:extLst>
              <a:ext uri="{FF2B5EF4-FFF2-40B4-BE49-F238E27FC236}">
                <a16:creationId xmlns:a16="http://schemas.microsoft.com/office/drawing/2014/main" id="{5549FA01-9BFD-4034-B94A-1619CD26C1D7}"/>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158855" y="3534968"/>
            <a:ext cx="257175" cy="27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69" name="TextBox 95">
            <a:extLst>
              <a:ext uri="{FF2B5EF4-FFF2-40B4-BE49-F238E27FC236}">
                <a16:creationId xmlns:a16="http://schemas.microsoft.com/office/drawing/2014/main" id="{AB14C98F-4CDF-4B32-AE9F-B2522579B636}"/>
              </a:ext>
            </a:extLst>
          </p:cNvPr>
          <p:cNvSpPr txBox="1">
            <a:spLocks noChangeArrowheads="1"/>
          </p:cNvSpPr>
          <p:nvPr/>
        </p:nvSpPr>
        <p:spPr bwMode="auto">
          <a:xfrm>
            <a:off x="4392226" y="3512344"/>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sp>
        <p:nvSpPr>
          <p:cNvPr id="37970" name="Rectangle 96">
            <a:extLst>
              <a:ext uri="{FF2B5EF4-FFF2-40B4-BE49-F238E27FC236}">
                <a16:creationId xmlns:a16="http://schemas.microsoft.com/office/drawing/2014/main" id="{68686F20-CCF1-4674-8467-C70355F714DC}"/>
              </a:ext>
            </a:extLst>
          </p:cNvPr>
          <p:cNvSpPr>
            <a:spLocks noChangeArrowheads="1"/>
          </p:cNvSpPr>
          <p:nvPr/>
        </p:nvSpPr>
        <p:spPr bwMode="auto">
          <a:xfrm>
            <a:off x="4096827" y="3758808"/>
            <a:ext cx="400282"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Spiriva  </a:t>
            </a:r>
          </a:p>
          <a:p>
            <a:pPr algn="ctr" fontAlgn="base">
              <a:spcBef>
                <a:spcPct val="0"/>
              </a:spcBef>
              <a:spcAft>
                <a:spcPct val="0"/>
              </a:spcAft>
            </a:pPr>
            <a:r>
              <a:rPr lang="nl-NL" altLang="nl-NL" sz="525">
                <a:solidFill>
                  <a:srgbClr val="376092"/>
                </a:solidFill>
                <a:latin typeface="Calibri" panose="020F0502020204030204" pitchFamily="34" charset="0"/>
              </a:rPr>
              <a:t>Handihaler</a:t>
            </a:r>
          </a:p>
        </p:txBody>
      </p:sp>
      <p:pic>
        <p:nvPicPr>
          <p:cNvPr id="37971" name="Picture 2">
            <a:extLst>
              <a:ext uri="{FF2B5EF4-FFF2-40B4-BE49-F238E27FC236}">
                <a16:creationId xmlns:a16="http://schemas.microsoft.com/office/drawing/2014/main" id="{0A8F053C-429B-4659-897C-EB98C9A97DF4}"/>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568438" y="3546879"/>
            <a:ext cx="188119" cy="25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72" name="TextBox 98">
            <a:extLst>
              <a:ext uri="{FF2B5EF4-FFF2-40B4-BE49-F238E27FC236}">
                <a16:creationId xmlns:a16="http://schemas.microsoft.com/office/drawing/2014/main" id="{AAB37EE6-0A7B-459D-AC0C-0A9A3DC14FB5}"/>
              </a:ext>
            </a:extLst>
          </p:cNvPr>
          <p:cNvSpPr txBox="1">
            <a:spLocks noChangeArrowheads="1"/>
          </p:cNvSpPr>
          <p:nvPr/>
        </p:nvSpPr>
        <p:spPr bwMode="auto">
          <a:xfrm>
            <a:off x="4713692" y="3507586"/>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sp>
        <p:nvSpPr>
          <p:cNvPr id="37973" name="Rectangle 99">
            <a:extLst>
              <a:ext uri="{FF2B5EF4-FFF2-40B4-BE49-F238E27FC236}">
                <a16:creationId xmlns:a16="http://schemas.microsoft.com/office/drawing/2014/main" id="{265ED9D1-1AD0-4F31-8CBF-76BEA74BACAB}"/>
              </a:ext>
            </a:extLst>
          </p:cNvPr>
          <p:cNvSpPr>
            <a:spLocks noChangeArrowheads="1"/>
          </p:cNvSpPr>
          <p:nvPr/>
        </p:nvSpPr>
        <p:spPr bwMode="auto">
          <a:xfrm>
            <a:off x="4440941" y="3764763"/>
            <a:ext cx="395473"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Seebri </a:t>
            </a:r>
          </a:p>
          <a:p>
            <a:pPr algn="ctr" fontAlgn="base">
              <a:spcBef>
                <a:spcPct val="0"/>
              </a:spcBef>
              <a:spcAft>
                <a:spcPct val="0"/>
              </a:spcAft>
            </a:pPr>
            <a:r>
              <a:rPr lang="nl-NL" altLang="nl-NL" sz="525">
                <a:solidFill>
                  <a:srgbClr val="376092"/>
                </a:solidFill>
                <a:latin typeface="Calibri" panose="020F0502020204030204" pitchFamily="34" charset="0"/>
              </a:rPr>
              <a:t>Breezhaler</a:t>
            </a:r>
            <a:endParaRPr lang="nl-NL" altLang="nl-NL" sz="525" i="1">
              <a:solidFill>
                <a:srgbClr val="376092"/>
              </a:solidFill>
              <a:latin typeface="Calibri" panose="020F0502020204030204" pitchFamily="34" charset="0"/>
            </a:endParaRPr>
          </a:p>
        </p:txBody>
      </p:sp>
      <p:sp>
        <p:nvSpPr>
          <p:cNvPr id="37974" name="Rectangle 100">
            <a:extLst>
              <a:ext uri="{FF2B5EF4-FFF2-40B4-BE49-F238E27FC236}">
                <a16:creationId xmlns:a16="http://schemas.microsoft.com/office/drawing/2014/main" id="{FEF8DE88-473A-4B33-956E-C55305849479}"/>
              </a:ext>
            </a:extLst>
          </p:cNvPr>
          <p:cNvSpPr>
            <a:spLocks noChangeArrowheads="1"/>
          </p:cNvSpPr>
          <p:nvPr/>
        </p:nvSpPr>
        <p:spPr bwMode="auto">
          <a:xfrm>
            <a:off x="3802866" y="3823101"/>
            <a:ext cx="365522"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Tiotrus</a:t>
            </a:r>
            <a:r>
              <a:rPr lang="nl-NL" altLang="nl-NL" sz="525" dirty="0">
                <a:solidFill>
                  <a:srgbClr val="376092"/>
                </a:solidFill>
                <a:latin typeface="Calibri" panose="020F0502020204030204" pitchFamily="34" charset="0"/>
              </a:rPr>
              <a:t> </a:t>
            </a:r>
          </a:p>
          <a:p>
            <a:pPr algn="ctr" fontAlgn="base">
              <a:spcBef>
                <a:spcPct val="0"/>
              </a:spcBef>
              <a:spcAft>
                <a:spcPct val="0"/>
              </a:spcAft>
            </a:pPr>
            <a:r>
              <a:rPr lang="nl-NL" altLang="nl-NL" sz="525" dirty="0" err="1">
                <a:solidFill>
                  <a:srgbClr val="376092"/>
                </a:solidFill>
                <a:latin typeface="Calibri" panose="020F0502020204030204" pitchFamily="34" charset="0"/>
              </a:rPr>
              <a:t>Zonda</a:t>
            </a:r>
            <a:endParaRPr lang="nl-NL" altLang="nl-NL" sz="525" i="1" dirty="0">
              <a:solidFill>
                <a:srgbClr val="376092"/>
              </a:solidFill>
              <a:latin typeface="Calibri" panose="020F0502020204030204" pitchFamily="34" charset="0"/>
            </a:endParaRPr>
          </a:p>
        </p:txBody>
      </p:sp>
      <p:pic>
        <p:nvPicPr>
          <p:cNvPr id="37975" name="Picture 3">
            <a:extLst>
              <a:ext uri="{FF2B5EF4-FFF2-40B4-BE49-F238E27FC236}">
                <a16:creationId xmlns:a16="http://schemas.microsoft.com/office/drawing/2014/main" id="{C4D66CCA-967B-45E2-897F-40BA3AB0BEF7}"/>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6187863" y="4094566"/>
            <a:ext cx="225029"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76" name="Picture 12">
            <a:extLst>
              <a:ext uri="{FF2B5EF4-FFF2-40B4-BE49-F238E27FC236}">
                <a16:creationId xmlns:a16="http://schemas.microsoft.com/office/drawing/2014/main" id="{96431943-D709-4E0D-A967-1503E506F37C}"/>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543432" y="4080282"/>
            <a:ext cx="184547" cy="239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77" name="Rectangle 105">
            <a:extLst>
              <a:ext uri="{FF2B5EF4-FFF2-40B4-BE49-F238E27FC236}">
                <a16:creationId xmlns:a16="http://schemas.microsoft.com/office/drawing/2014/main" id="{5B13BE5E-A88A-472B-B9AC-D09F6A18243C}"/>
              </a:ext>
            </a:extLst>
          </p:cNvPr>
          <p:cNvSpPr>
            <a:spLocks noChangeArrowheads="1"/>
          </p:cNvSpPr>
          <p:nvPr/>
        </p:nvSpPr>
        <p:spPr bwMode="auto">
          <a:xfrm>
            <a:off x="6174432" y="4324358"/>
            <a:ext cx="281659"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a:solidFill>
                  <a:srgbClr val="376092"/>
                </a:solidFill>
                <a:latin typeface="Calibri" panose="020F0502020204030204" pitchFamily="34" charset="0"/>
              </a:rPr>
              <a:t>Anoro</a:t>
            </a:r>
            <a:r>
              <a:rPr lang="nl-NL" altLang="nl-NL" sz="525">
                <a:solidFill>
                  <a:srgbClr val="376092"/>
                </a:solidFill>
                <a:latin typeface="Calibri" panose="020F0502020204030204" pitchFamily="34" charset="0"/>
              </a:rPr>
              <a:t> </a:t>
            </a:r>
          </a:p>
          <a:p>
            <a:pPr algn="ctr" fontAlgn="base">
              <a:spcBef>
                <a:spcPct val="0"/>
              </a:spcBef>
              <a:spcAft>
                <a:spcPct val="0"/>
              </a:spcAft>
            </a:pPr>
            <a:r>
              <a:rPr lang="en-GB" altLang="nl-NL" sz="525">
                <a:solidFill>
                  <a:srgbClr val="376092"/>
                </a:solidFill>
                <a:latin typeface="Calibri" panose="020F0502020204030204" pitchFamily="34" charset="0"/>
              </a:rPr>
              <a:t>Ellipta</a:t>
            </a:r>
          </a:p>
        </p:txBody>
      </p:sp>
      <p:sp>
        <p:nvSpPr>
          <p:cNvPr id="37978" name="Rectangle 106">
            <a:extLst>
              <a:ext uri="{FF2B5EF4-FFF2-40B4-BE49-F238E27FC236}">
                <a16:creationId xmlns:a16="http://schemas.microsoft.com/office/drawing/2014/main" id="{74894380-4683-489D-B36F-ED590361F620}"/>
              </a:ext>
            </a:extLst>
          </p:cNvPr>
          <p:cNvSpPr>
            <a:spLocks noChangeArrowheads="1"/>
          </p:cNvSpPr>
          <p:nvPr/>
        </p:nvSpPr>
        <p:spPr bwMode="auto">
          <a:xfrm>
            <a:off x="4450991" y="4324358"/>
            <a:ext cx="409900"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a:solidFill>
                  <a:srgbClr val="376092"/>
                </a:solidFill>
                <a:latin typeface="Calibri" panose="020F0502020204030204" pitchFamily="34" charset="0"/>
              </a:rPr>
              <a:t>Ultibro</a:t>
            </a:r>
            <a:r>
              <a:rPr lang="nl-NL" altLang="nl-NL" sz="525">
                <a:solidFill>
                  <a:srgbClr val="376092"/>
                </a:solidFill>
                <a:latin typeface="Calibri" panose="020F0502020204030204" pitchFamily="34" charset="0"/>
              </a:rPr>
              <a:t> </a:t>
            </a:r>
          </a:p>
          <a:p>
            <a:pPr algn="ctr" fontAlgn="base">
              <a:spcBef>
                <a:spcPct val="0"/>
              </a:spcBef>
              <a:spcAft>
                <a:spcPct val="0"/>
              </a:spcAft>
            </a:pPr>
            <a:r>
              <a:rPr lang="en-GB" altLang="nl-NL" sz="525">
                <a:solidFill>
                  <a:srgbClr val="376092"/>
                </a:solidFill>
                <a:latin typeface="Calibri" panose="020F0502020204030204" pitchFamily="34" charset="0"/>
              </a:rPr>
              <a:t>Breezhaler</a:t>
            </a:r>
            <a:r>
              <a:rPr lang="nl-NL" altLang="nl-NL" sz="525">
                <a:solidFill>
                  <a:srgbClr val="376092"/>
                </a:solidFill>
                <a:latin typeface="Calibri" panose="020F0502020204030204" pitchFamily="34" charset="0"/>
              </a:rPr>
              <a:t> </a:t>
            </a:r>
          </a:p>
        </p:txBody>
      </p:sp>
      <p:sp>
        <p:nvSpPr>
          <p:cNvPr id="37979" name="Rectangle 107">
            <a:extLst>
              <a:ext uri="{FF2B5EF4-FFF2-40B4-BE49-F238E27FC236}">
                <a16:creationId xmlns:a16="http://schemas.microsoft.com/office/drawing/2014/main" id="{9E886C2E-C09C-4CC3-BA23-F032CA8906C7}"/>
              </a:ext>
            </a:extLst>
          </p:cNvPr>
          <p:cNvSpPr>
            <a:spLocks noChangeArrowheads="1"/>
          </p:cNvSpPr>
          <p:nvPr/>
        </p:nvSpPr>
        <p:spPr bwMode="auto">
          <a:xfrm>
            <a:off x="5311275" y="4324358"/>
            <a:ext cx="316925"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a:solidFill>
                  <a:srgbClr val="376092"/>
                </a:solidFill>
                <a:latin typeface="Calibri" panose="020F0502020204030204" pitchFamily="34" charset="0"/>
              </a:rPr>
              <a:t>Duaklir </a:t>
            </a:r>
          </a:p>
          <a:p>
            <a:pPr algn="ctr" fontAlgn="base">
              <a:spcBef>
                <a:spcPct val="0"/>
              </a:spcBef>
              <a:spcAft>
                <a:spcPct val="0"/>
              </a:spcAft>
            </a:pPr>
            <a:r>
              <a:rPr lang="en-GB" altLang="nl-NL" sz="525">
                <a:solidFill>
                  <a:srgbClr val="376092"/>
                </a:solidFill>
                <a:latin typeface="Calibri" panose="020F0502020204030204" pitchFamily="34" charset="0"/>
              </a:rPr>
              <a:t>Genuair</a:t>
            </a:r>
          </a:p>
        </p:txBody>
      </p:sp>
      <p:sp>
        <p:nvSpPr>
          <p:cNvPr id="37980" name="TextBox 108">
            <a:extLst>
              <a:ext uri="{FF2B5EF4-FFF2-40B4-BE49-F238E27FC236}">
                <a16:creationId xmlns:a16="http://schemas.microsoft.com/office/drawing/2014/main" id="{A701B278-BA61-44E3-8DCD-8028DFE6F220}"/>
              </a:ext>
            </a:extLst>
          </p:cNvPr>
          <p:cNvSpPr txBox="1">
            <a:spLocks noChangeArrowheads="1"/>
          </p:cNvSpPr>
          <p:nvPr/>
        </p:nvSpPr>
        <p:spPr bwMode="auto">
          <a:xfrm>
            <a:off x="6372418" y="4038606"/>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sp>
        <p:nvSpPr>
          <p:cNvPr id="37981" name="TextBox 109">
            <a:extLst>
              <a:ext uri="{FF2B5EF4-FFF2-40B4-BE49-F238E27FC236}">
                <a16:creationId xmlns:a16="http://schemas.microsoft.com/office/drawing/2014/main" id="{3741FDEB-A3F4-4D25-9FAE-5A2A6108CF92}"/>
              </a:ext>
            </a:extLst>
          </p:cNvPr>
          <p:cNvSpPr txBox="1">
            <a:spLocks noChangeArrowheads="1"/>
          </p:cNvSpPr>
          <p:nvPr/>
        </p:nvSpPr>
        <p:spPr bwMode="auto">
          <a:xfrm>
            <a:off x="4692261" y="4038606"/>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sp>
        <p:nvSpPr>
          <p:cNvPr id="37982" name="TextBox 110">
            <a:extLst>
              <a:ext uri="{FF2B5EF4-FFF2-40B4-BE49-F238E27FC236}">
                <a16:creationId xmlns:a16="http://schemas.microsoft.com/office/drawing/2014/main" id="{BC2B4F90-F39C-4AFD-85EC-D259B87B0B20}"/>
              </a:ext>
            </a:extLst>
          </p:cNvPr>
          <p:cNvSpPr txBox="1">
            <a:spLocks noChangeArrowheads="1"/>
          </p:cNvSpPr>
          <p:nvPr/>
        </p:nvSpPr>
        <p:spPr bwMode="auto">
          <a:xfrm>
            <a:off x="5555466" y="4038606"/>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pic>
        <p:nvPicPr>
          <p:cNvPr id="37983" name="Picture 111" descr="Spiolto_Respimat_pack_shot_highres.jpg">
            <a:extLst>
              <a:ext uri="{FF2B5EF4-FFF2-40B4-BE49-F238E27FC236}">
                <a16:creationId xmlns:a16="http://schemas.microsoft.com/office/drawing/2014/main" id="{F978B8B7-5564-46D0-ABC5-CE6325C99736}"/>
              </a:ext>
            </a:extLst>
          </p:cNvPr>
          <p:cNvPicPr>
            <a:picLocks noChangeAspect="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3515916" y="4105277"/>
            <a:ext cx="108347" cy="23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84" name="Rectangle 112">
            <a:extLst>
              <a:ext uri="{FF2B5EF4-FFF2-40B4-BE49-F238E27FC236}">
                <a16:creationId xmlns:a16="http://schemas.microsoft.com/office/drawing/2014/main" id="{C02AA2CA-5701-4C48-B862-3282B4985639}"/>
              </a:ext>
            </a:extLst>
          </p:cNvPr>
          <p:cNvSpPr>
            <a:spLocks noChangeArrowheads="1"/>
          </p:cNvSpPr>
          <p:nvPr/>
        </p:nvSpPr>
        <p:spPr bwMode="auto">
          <a:xfrm>
            <a:off x="3370662" y="4324354"/>
            <a:ext cx="394097"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Spiolto  </a:t>
            </a:r>
          </a:p>
          <a:p>
            <a:pPr algn="ctr" fontAlgn="base">
              <a:spcBef>
                <a:spcPct val="0"/>
              </a:spcBef>
              <a:spcAft>
                <a:spcPct val="0"/>
              </a:spcAft>
            </a:pPr>
            <a:r>
              <a:rPr lang="nl-NL" altLang="nl-NL" sz="525">
                <a:solidFill>
                  <a:srgbClr val="376092"/>
                </a:solidFill>
                <a:latin typeface="Calibri" panose="020F0502020204030204" pitchFamily="34" charset="0"/>
              </a:rPr>
              <a:t>Respimat </a:t>
            </a:r>
          </a:p>
        </p:txBody>
      </p:sp>
      <p:sp>
        <p:nvSpPr>
          <p:cNvPr id="37985" name="TextBox 113">
            <a:extLst>
              <a:ext uri="{FF2B5EF4-FFF2-40B4-BE49-F238E27FC236}">
                <a16:creationId xmlns:a16="http://schemas.microsoft.com/office/drawing/2014/main" id="{E4142EA8-F9D8-44E6-B207-EB80AE63C60A}"/>
              </a:ext>
            </a:extLst>
          </p:cNvPr>
          <p:cNvSpPr txBox="1">
            <a:spLocks noChangeArrowheads="1"/>
          </p:cNvSpPr>
          <p:nvPr/>
        </p:nvSpPr>
        <p:spPr bwMode="auto">
          <a:xfrm>
            <a:off x="3606406" y="4038601"/>
            <a:ext cx="241697"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pic>
        <p:nvPicPr>
          <p:cNvPr id="37986" name="Picture 114" descr="Duaklir_oranje.jpg">
            <a:extLst>
              <a:ext uri="{FF2B5EF4-FFF2-40B4-BE49-F238E27FC236}">
                <a16:creationId xmlns:a16="http://schemas.microsoft.com/office/drawing/2014/main" id="{16E7316D-B3D6-4EE9-A4F8-3878A8512B46}"/>
              </a:ext>
            </a:extLst>
          </p:cNvPr>
          <p:cNvPicPr>
            <a:picLocks noChangeAspect="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5326856" y="4133860"/>
            <a:ext cx="276225" cy="21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87" name="Rectangle 116">
            <a:extLst>
              <a:ext uri="{FF2B5EF4-FFF2-40B4-BE49-F238E27FC236}">
                <a16:creationId xmlns:a16="http://schemas.microsoft.com/office/drawing/2014/main" id="{A6A80497-8D51-40D6-8E75-6FFE1BD41D1D}"/>
              </a:ext>
            </a:extLst>
          </p:cNvPr>
          <p:cNvSpPr>
            <a:spLocks noChangeArrowheads="1"/>
          </p:cNvSpPr>
          <p:nvPr/>
        </p:nvSpPr>
        <p:spPr bwMode="auto">
          <a:xfrm>
            <a:off x="1663307" y="4835132"/>
            <a:ext cx="710803"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Bude</a:t>
            </a:r>
            <a:r>
              <a:rPr lang="nl-NL" altLang="nl-NL" sz="525" dirty="0">
                <a:solidFill>
                  <a:srgbClr val="376092"/>
                </a:solidFill>
                <a:latin typeface="Calibri" panose="020F0502020204030204" pitchFamily="34" charset="0"/>
              </a:rPr>
              <a:t>-</a:t>
            </a:r>
          </a:p>
          <a:p>
            <a:pPr algn="ctr" fontAlgn="base">
              <a:spcBef>
                <a:spcPct val="0"/>
              </a:spcBef>
              <a:spcAft>
                <a:spcPct val="0"/>
              </a:spcAft>
            </a:pPr>
            <a:r>
              <a:rPr lang="nl-NL" altLang="nl-NL" sz="525" dirty="0">
                <a:solidFill>
                  <a:srgbClr val="376092"/>
                </a:solidFill>
                <a:latin typeface="Calibri" panose="020F0502020204030204" pitchFamily="34" charset="0"/>
              </a:rPr>
              <a:t>sonide</a:t>
            </a:r>
          </a:p>
        </p:txBody>
      </p:sp>
      <p:pic>
        <p:nvPicPr>
          <p:cNvPr id="37988" name="Picture 5">
            <a:extLst>
              <a:ext uri="{FF2B5EF4-FFF2-40B4-BE49-F238E27FC236}">
                <a16:creationId xmlns:a16="http://schemas.microsoft.com/office/drawing/2014/main" id="{FFC61C3E-5F43-41CD-8A87-E14F22C81D79}"/>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1894294" y="4593436"/>
            <a:ext cx="192881"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89" name="TextBox 119">
            <a:extLst>
              <a:ext uri="{FF2B5EF4-FFF2-40B4-BE49-F238E27FC236}">
                <a16:creationId xmlns:a16="http://schemas.microsoft.com/office/drawing/2014/main" id="{D0C117D7-7A35-4DE3-AD9A-C9E0AFF56B26}"/>
              </a:ext>
            </a:extLst>
          </p:cNvPr>
          <p:cNvSpPr txBox="1">
            <a:spLocks noChangeArrowheads="1"/>
          </p:cNvSpPr>
          <p:nvPr/>
        </p:nvSpPr>
        <p:spPr bwMode="auto">
          <a:xfrm>
            <a:off x="2034786" y="4519618"/>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pic>
        <p:nvPicPr>
          <p:cNvPr id="37990" name="Picture 2">
            <a:extLst>
              <a:ext uri="{FF2B5EF4-FFF2-40B4-BE49-F238E27FC236}">
                <a16:creationId xmlns:a16="http://schemas.microsoft.com/office/drawing/2014/main" id="{424E4EF7-C0B3-44DA-B1D2-CF8A3A178B13}"/>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149203" y="4535093"/>
            <a:ext cx="175022"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91" name="Rectangle 121">
            <a:extLst>
              <a:ext uri="{FF2B5EF4-FFF2-40B4-BE49-F238E27FC236}">
                <a16:creationId xmlns:a16="http://schemas.microsoft.com/office/drawing/2014/main" id="{D9DB6BCB-C2FA-4C85-80E5-470725A4B863}"/>
              </a:ext>
            </a:extLst>
          </p:cNvPr>
          <p:cNvSpPr>
            <a:spLocks noChangeArrowheads="1"/>
          </p:cNvSpPr>
          <p:nvPr/>
        </p:nvSpPr>
        <p:spPr bwMode="auto">
          <a:xfrm>
            <a:off x="2936081" y="4835132"/>
            <a:ext cx="585788"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Qvar</a:t>
            </a:r>
            <a:endParaRPr lang="nl-NL" altLang="nl-NL" sz="525" dirty="0">
              <a:solidFill>
                <a:srgbClr val="376092"/>
              </a:solidFill>
              <a:latin typeface="Calibri" panose="020F0502020204030204" pitchFamily="34" charset="0"/>
            </a:endParaRPr>
          </a:p>
          <a:p>
            <a:pPr algn="ctr" fontAlgn="base">
              <a:spcBef>
                <a:spcPct val="0"/>
              </a:spcBef>
              <a:spcAft>
                <a:spcPct val="0"/>
              </a:spcAft>
            </a:pPr>
            <a:r>
              <a:rPr lang="nl-NL" altLang="nl-NL" sz="525" dirty="0" err="1">
                <a:solidFill>
                  <a:srgbClr val="376092"/>
                </a:solidFill>
                <a:latin typeface="Calibri" panose="020F0502020204030204" pitchFamily="34" charset="0"/>
              </a:rPr>
              <a:t>Redihaler</a:t>
            </a:r>
            <a:endParaRPr lang="nl-NL" altLang="nl-NL" sz="525" dirty="0">
              <a:solidFill>
                <a:srgbClr val="376092"/>
              </a:solidFill>
              <a:latin typeface="Calibri" panose="020F0502020204030204" pitchFamily="34" charset="0"/>
            </a:endParaRPr>
          </a:p>
        </p:txBody>
      </p:sp>
      <p:sp>
        <p:nvSpPr>
          <p:cNvPr id="37992" name="TextBox 122">
            <a:extLst>
              <a:ext uri="{FF2B5EF4-FFF2-40B4-BE49-F238E27FC236}">
                <a16:creationId xmlns:a16="http://schemas.microsoft.com/office/drawing/2014/main" id="{215049B5-AF8B-4136-9EC3-A4C2480375AD}"/>
              </a:ext>
            </a:extLst>
          </p:cNvPr>
          <p:cNvSpPr txBox="1">
            <a:spLocks noChangeArrowheads="1"/>
          </p:cNvSpPr>
          <p:nvPr/>
        </p:nvSpPr>
        <p:spPr bwMode="auto">
          <a:xfrm>
            <a:off x="3293271" y="4519618"/>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dirty="0">
                <a:solidFill>
                  <a:srgbClr val="E46C0A"/>
                </a:solidFill>
                <a:latin typeface="Calibri" panose="020F0502020204030204" pitchFamily="34" charset="0"/>
              </a:rPr>
              <a:t>A</a:t>
            </a:r>
          </a:p>
        </p:txBody>
      </p:sp>
      <p:pic>
        <p:nvPicPr>
          <p:cNvPr id="37993" name="Picture 2">
            <a:extLst>
              <a:ext uri="{FF2B5EF4-FFF2-40B4-BE49-F238E27FC236}">
                <a16:creationId xmlns:a16="http://schemas.microsoft.com/office/drawing/2014/main" id="{13CF01B7-AF1C-411C-95A9-79C75E35C213}"/>
              </a:ext>
            </a:extLst>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5270907" y="4567237"/>
            <a:ext cx="316706"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94" name="Rectangle 124">
            <a:extLst>
              <a:ext uri="{FF2B5EF4-FFF2-40B4-BE49-F238E27FC236}">
                <a16:creationId xmlns:a16="http://schemas.microsoft.com/office/drawing/2014/main" id="{32CEA256-0A29-4765-B03B-474BFD0C65D6}"/>
              </a:ext>
            </a:extLst>
          </p:cNvPr>
          <p:cNvSpPr>
            <a:spLocks noChangeArrowheads="1"/>
          </p:cNvSpPr>
          <p:nvPr/>
        </p:nvSpPr>
        <p:spPr bwMode="auto">
          <a:xfrm>
            <a:off x="5205141" y="4835137"/>
            <a:ext cx="433945"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budesonide </a:t>
            </a:r>
          </a:p>
          <a:p>
            <a:pPr algn="ctr" fontAlgn="base">
              <a:spcBef>
                <a:spcPct val="0"/>
              </a:spcBef>
              <a:spcAft>
                <a:spcPct val="0"/>
              </a:spcAft>
            </a:pPr>
            <a:r>
              <a:rPr lang="nl-NL" altLang="nl-NL" sz="525">
                <a:solidFill>
                  <a:srgbClr val="376092"/>
                </a:solidFill>
                <a:latin typeface="Calibri" panose="020F0502020204030204" pitchFamily="34" charset="0"/>
              </a:rPr>
              <a:t>Novolizer</a:t>
            </a:r>
          </a:p>
        </p:txBody>
      </p:sp>
      <p:sp>
        <p:nvSpPr>
          <p:cNvPr id="37995" name="Rectangle 125">
            <a:extLst>
              <a:ext uri="{FF2B5EF4-FFF2-40B4-BE49-F238E27FC236}">
                <a16:creationId xmlns:a16="http://schemas.microsoft.com/office/drawing/2014/main" id="{3A3DC187-06C3-422F-A4AC-371510C9E4A0}"/>
              </a:ext>
            </a:extLst>
          </p:cNvPr>
          <p:cNvSpPr>
            <a:spLocks noChangeArrowheads="1"/>
          </p:cNvSpPr>
          <p:nvPr/>
        </p:nvSpPr>
        <p:spPr bwMode="auto">
          <a:xfrm>
            <a:off x="2102766" y="4835137"/>
            <a:ext cx="352192"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Beclo</a:t>
            </a:r>
            <a:r>
              <a:rPr lang="nl-NL" altLang="nl-NL" sz="525" dirty="0">
                <a:solidFill>
                  <a:srgbClr val="376092"/>
                </a:solidFill>
                <a:latin typeface="Calibri" panose="020F0502020204030204" pitchFamily="34" charset="0"/>
              </a:rPr>
              <a:t>-</a:t>
            </a:r>
          </a:p>
          <a:p>
            <a:pPr algn="ctr" fontAlgn="base">
              <a:spcBef>
                <a:spcPct val="0"/>
              </a:spcBef>
              <a:spcAft>
                <a:spcPct val="0"/>
              </a:spcAft>
            </a:pPr>
            <a:r>
              <a:rPr lang="nl-NL" altLang="nl-NL" sz="525" dirty="0">
                <a:solidFill>
                  <a:srgbClr val="376092"/>
                </a:solidFill>
                <a:latin typeface="Calibri" panose="020F0502020204030204" pitchFamily="34" charset="0"/>
              </a:rPr>
              <a:t>metason </a:t>
            </a:r>
          </a:p>
        </p:txBody>
      </p:sp>
      <p:pic>
        <p:nvPicPr>
          <p:cNvPr id="37996" name="Picture 8">
            <a:extLst>
              <a:ext uri="{FF2B5EF4-FFF2-40B4-BE49-F238E27FC236}">
                <a16:creationId xmlns:a16="http://schemas.microsoft.com/office/drawing/2014/main" id="{CAEAE55E-B9D4-4171-96E8-CF53348F78DF}"/>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2135985" y="4556532"/>
            <a:ext cx="202406" cy="272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97" name="TextBox 127">
            <a:extLst>
              <a:ext uri="{FF2B5EF4-FFF2-40B4-BE49-F238E27FC236}">
                <a16:creationId xmlns:a16="http://schemas.microsoft.com/office/drawing/2014/main" id="{F78FDD3F-3E87-4B6D-B5A9-407111B8C631}"/>
              </a:ext>
            </a:extLst>
          </p:cNvPr>
          <p:cNvSpPr txBox="1">
            <a:spLocks noChangeArrowheads="1"/>
          </p:cNvSpPr>
          <p:nvPr/>
        </p:nvSpPr>
        <p:spPr bwMode="auto">
          <a:xfrm>
            <a:off x="2278865" y="4519618"/>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pic>
        <p:nvPicPr>
          <p:cNvPr id="37998" name="Picture 2">
            <a:extLst>
              <a:ext uri="{FF2B5EF4-FFF2-40B4-BE49-F238E27FC236}">
                <a16:creationId xmlns:a16="http://schemas.microsoft.com/office/drawing/2014/main" id="{43012741-2868-47F3-8A7D-84E60DCA1D88}"/>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2820601" y="4563676"/>
            <a:ext cx="154781" cy="288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99" name="Rectangle 129">
            <a:extLst>
              <a:ext uri="{FF2B5EF4-FFF2-40B4-BE49-F238E27FC236}">
                <a16:creationId xmlns:a16="http://schemas.microsoft.com/office/drawing/2014/main" id="{34CB7C0F-7245-49AF-A860-CB87EB7EC082}"/>
              </a:ext>
            </a:extLst>
          </p:cNvPr>
          <p:cNvSpPr>
            <a:spLocks noChangeArrowheads="1"/>
          </p:cNvSpPr>
          <p:nvPr/>
        </p:nvSpPr>
        <p:spPr bwMode="auto">
          <a:xfrm>
            <a:off x="2618185" y="4835132"/>
            <a:ext cx="585788"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Qvar</a:t>
            </a:r>
            <a:endParaRPr lang="nl-NL" altLang="nl-NL" sz="525" dirty="0">
              <a:solidFill>
                <a:srgbClr val="376092"/>
              </a:solidFill>
              <a:latin typeface="Calibri" panose="020F0502020204030204" pitchFamily="34" charset="0"/>
            </a:endParaRPr>
          </a:p>
          <a:p>
            <a:pPr algn="ctr" fontAlgn="base">
              <a:spcBef>
                <a:spcPct val="0"/>
              </a:spcBef>
              <a:spcAft>
                <a:spcPct val="0"/>
              </a:spcAft>
            </a:pPr>
            <a:r>
              <a:rPr lang="nl-NL" altLang="nl-NL" sz="525" dirty="0">
                <a:solidFill>
                  <a:srgbClr val="376092"/>
                </a:solidFill>
                <a:latin typeface="Calibri" panose="020F0502020204030204" pitchFamily="34" charset="0"/>
              </a:rPr>
              <a:t>Autohaler</a:t>
            </a:r>
          </a:p>
        </p:txBody>
      </p:sp>
      <p:sp>
        <p:nvSpPr>
          <p:cNvPr id="38000" name="TextBox 130">
            <a:extLst>
              <a:ext uri="{FF2B5EF4-FFF2-40B4-BE49-F238E27FC236}">
                <a16:creationId xmlns:a16="http://schemas.microsoft.com/office/drawing/2014/main" id="{B74DAD58-D920-488D-A1E5-F8F4992943B7}"/>
              </a:ext>
            </a:extLst>
          </p:cNvPr>
          <p:cNvSpPr txBox="1">
            <a:spLocks noChangeArrowheads="1"/>
          </p:cNvSpPr>
          <p:nvPr/>
        </p:nvSpPr>
        <p:spPr bwMode="auto">
          <a:xfrm>
            <a:off x="2957522" y="4519618"/>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sp>
        <p:nvSpPr>
          <p:cNvPr id="38001" name="TextBox 133">
            <a:extLst>
              <a:ext uri="{FF2B5EF4-FFF2-40B4-BE49-F238E27FC236}">
                <a16:creationId xmlns:a16="http://schemas.microsoft.com/office/drawing/2014/main" id="{7D8B6316-C89E-418F-AE9D-7822BF6FF58C}"/>
              </a:ext>
            </a:extLst>
          </p:cNvPr>
          <p:cNvSpPr txBox="1">
            <a:spLocks noChangeArrowheads="1"/>
          </p:cNvSpPr>
          <p:nvPr/>
        </p:nvSpPr>
        <p:spPr bwMode="auto">
          <a:xfrm>
            <a:off x="4110047" y="4519618"/>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sp>
        <p:nvSpPr>
          <p:cNvPr id="38002" name="Rectangle 134">
            <a:extLst>
              <a:ext uri="{FF2B5EF4-FFF2-40B4-BE49-F238E27FC236}">
                <a16:creationId xmlns:a16="http://schemas.microsoft.com/office/drawing/2014/main" id="{F496D90C-AE64-4290-9E71-C082B77F170F}"/>
              </a:ext>
            </a:extLst>
          </p:cNvPr>
          <p:cNvSpPr>
            <a:spLocks noChangeArrowheads="1"/>
          </p:cNvSpPr>
          <p:nvPr/>
        </p:nvSpPr>
        <p:spPr bwMode="auto">
          <a:xfrm>
            <a:off x="3680230" y="4835132"/>
            <a:ext cx="710803"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Beclometason</a:t>
            </a:r>
            <a:r>
              <a:rPr lang="nl-NL" altLang="nl-NL" sz="525" dirty="0">
                <a:solidFill>
                  <a:srgbClr val="376092"/>
                </a:solidFill>
                <a:latin typeface="Calibri" panose="020F0502020204030204" pitchFamily="34" charset="0"/>
              </a:rPr>
              <a:t> </a:t>
            </a:r>
          </a:p>
          <a:p>
            <a:pPr algn="ctr" fontAlgn="base">
              <a:spcBef>
                <a:spcPct val="0"/>
              </a:spcBef>
              <a:spcAft>
                <a:spcPct val="0"/>
              </a:spcAft>
            </a:pPr>
            <a:r>
              <a:rPr lang="nl-NL" altLang="nl-NL" sz="525" dirty="0" err="1">
                <a:solidFill>
                  <a:srgbClr val="376092"/>
                </a:solidFill>
                <a:latin typeface="Calibri" panose="020F0502020204030204" pitchFamily="34" charset="0"/>
              </a:rPr>
              <a:t>Cyclohaler</a:t>
            </a:r>
            <a:endParaRPr lang="nl-NL" altLang="nl-NL" sz="525" dirty="0">
              <a:solidFill>
                <a:srgbClr val="376092"/>
              </a:solidFill>
              <a:latin typeface="Calibri" panose="020F0502020204030204" pitchFamily="34" charset="0"/>
            </a:endParaRPr>
          </a:p>
        </p:txBody>
      </p:sp>
      <p:sp>
        <p:nvSpPr>
          <p:cNvPr id="38003" name="Rectangle 135">
            <a:extLst>
              <a:ext uri="{FF2B5EF4-FFF2-40B4-BE49-F238E27FC236}">
                <a16:creationId xmlns:a16="http://schemas.microsoft.com/office/drawing/2014/main" id="{A70C7591-C03A-4892-95FB-EBE2B8A56D54}"/>
              </a:ext>
            </a:extLst>
          </p:cNvPr>
          <p:cNvSpPr>
            <a:spLocks noChangeArrowheads="1"/>
          </p:cNvSpPr>
          <p:nvPr/>
        </p:nvSpPr>
        <p:spPr bwMode="auto">
          <a:xfrm>
            <a:off x="1647699" y="4832748"/>
            <a:ext cx="321735"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Alvesco </a:t>
            </a:r>
          </a:p>
        </p:txBody>
      </p:sp>
      <p:pic>
        <p:nvPicPr>
          <p:cNvPr id="38004" name="Picture 4">
            <a:extLst>
              <a:ext uri="{FF2B5EF4-FFF2-40B4-BE49-F238E27FC236}">
                <a16:creationId xmlns:a16="http://schemas.microsoft.com/office/drawing/2014/main" id="{02E11AD1-46D9-4C92-A516-C14CA2133E26}"/>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707356" y="4583906"/>
            <a:ext cx="2143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05" name="TextBox 137">
            <a:extLst>
              <a:ext uri="{FF2B5EF4-FFF2-40B4-BE49-F238E27FC236}">
                <a16:creationId xmlns:a16="http://schemas.microsoft.com/office/drawing/2014/main" id="{6A8BD699-ACFA-42BF-AED9-75518DA81561}"/>
              </a:ext>
            </a:extLst>
          </p:cNvPr>
          <p:cNvSpPr txBox="1">
            <a:spLocks noChangeArrowheads="1"/>
          </p:cNvSpPr>
          <p:nvPr/>
        </p:nvSpPr>
        <p:spPr bwMode="auto">
          <a:xfrm>
            <a:off x="1790707" y="4519618"/>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sp>
        <p:nvSpPr>
          <p:cNvPr id="38006" name="TextBox 139">
            <a:extLst>
              <a:ext uri="{FF2B5EF4-FFF2-40B4-BE49-F238E27FC236}">
                <a16:creationId xmlns:a16="http://schemas.microsoft.com/office/drawing/2014/main" id="{BA312D45-CA05-4889-9CFA-3D0DA16E8BCB}"/>
              </a:ext>
            </a:extLst>
          </p:cNvPr>
          <p:cNvSpPr txBox="1">
            <a:spLocks noChangeArrowheads="1"/>
          </p:cNvSpPr>
          <p:nvPr/>
        </p:nvSpPr>
        <p:spPr bwMode="auto">
          <a:xfrm>
            <a:off x="4563666" y="4519618"/>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sp>
        <p:nvSpPr>
          <p:cNvPr id="38007" name="Rectangle 140">
            <a:extLst>
              <a:ext uri="{FF2B5EF4-FFF2-40B4-BE49-F238E27FC236}">
                <a16:creationId xmlns:a16="http://schemas.microsoft.com/office/drawing/2014/main" id="{0C8E1077-5776-40CF-B7BC-5007DA25D094}"/>
              </a:ext>
            </a:extLst>
          </p:cNvPr>
          <p:cNvSpPr>
            <a:spLocks noChangeArrowheads="1"/>
          </p:cNvSpPr>
          <p:nvPr/>
        </p:nvSpPr>
        <p:spPr bwMode="auto">
          <a:xfrm>
            <a:off x="4276242" y="4835138"/>
            <a:ext cx="435548"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a:solidFill>
                  <a:srgbClr val="376092"/>
                </a:solidFill>
                <a:latin typeface="Calibri" panose="020F0502020204030204" pitchFamily="34" charset="0"/>
              </a:rPr>
              <a:t>Budesonide </a:t>
            </a:r>
            <a:endParaRPr lang="nl-NL" altLang="nl-NL" sz="525" i="1" dirty="0">
              <a:solidFill>
                <a:srgbClr val="376092"/>
              </a:solidFill>
              <a:latin typeface="Calibri" panose="020F0502020204030204" pitchFamily="34" charset="0"/>
            </a:endParaRPr>
          </a:p>
          <a:p>
            <a:pPr algn="ctr" fontAlgn="base">
              <a:spcBef>
                <a:spcPct val="0"/>
              </a:spcBef>
              <a:spcAft>
                <a:spcPct val="0"/>
              </a:spcAft>
            </a:pPr>
            <a:r>
              <a:rPr lang="nl-NL" altLang="nl-NL" sz="525" dirty="0" err="1">
                <a:solidFill>
                  <a:srgbClr val="376092"/>
                </a:solidFill>
                <a:latin typeface="Calibri" panose="020F0502020204030204" pitchFamily="34" charset="0"/>
              </a:rPr>
              <a:t>Cyclohaler</a:t>
            </a:r>
            <a:endParaRPr lang="nl-NL" altLang="nl-NL" sz="525" dirty="0">
              <a:solidFill>
                <a:srgbClr val="376092"/>
              </a:solidFill>
              <a:latin typeface="Calibri" panose="020F0502020204030204" pitchFamily="34" charset="0"/>
            </a:endParaRPr>
          </a:p>
        </p:txBody>
      </p:sp>
      <p:pic>
        <p:nvPicPr>
          <p:cNvPr id="38008" name="Picture 15">
            <a:extLst>
              <a:ext uri="{FF2B5EF4-FFF2-40B4-BE49-F238E27FC236}">
                <a16:creationId xmlns:a16="http://schemas.microsoft.com/office/drawing/2014/main" id="{B5E6DD34-16CA-431D-9D09-BFC0669E800C}"/>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4997054" y="4537475"/>
            <a:ext cx="141684"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09" name="Rectangle 142">
            <a:extLst>
              <a:ext uri="{FF2B5EF4-FFF2-40B4-BE49-F238E27FC236}">
                <a16:creationId xmlns:a16="http://schemas.microsoft.com/office/drawing/2014/main" id="{DCE8ECCC-7DEB-4E81-BD56-0919F45FAC75}"/>
              </a:ext>
            </a:extLst>
          </p:cNvPr>
          <p:cNvSpPr>
            <a:spLocks noChangeArrowheads="1"/>
          </p:cNvSpPr>
          <p:nvPr/>
        </p:nvSpPr>
        <p:spPr bwMode="auto">
          <a:xfrm>
            <a:off x="4861602" y="4835137"/>
            <a:ext cx="401885"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Pulmicort </a:t>
            </a:r>
          </a:p>
          <a:p>
            <a:pPr algn="ctr" fontAlgn="base">
              <a:spcBef>
                <a:spcPct val="0"/>
              </a:spcBef>
              <a:spcAft>
                <a:spcPct val="0"/>
              </a:spcAft>
            </a:pPr>
            <a:r>
              <a:rPr lang="nl-NL" altLang="nl-NL" sz="525">
                <a:solidFill>
                  <a:srgbClr val="376092"/>
                </a:solidFill>
                <a:latin typeface="Calibri" panose="020F0502020204030204" pitchFamily="34" charset="0"/>
              </a:rPr>
              <a:t>Turbuhaler</a:t>
            </a:r>
          </a:p>
        </p:txBody>
      </p:sp>
      <p:sp>
        <p:nvSpPr>
          <p:cNvPr id="38010" name="TextBox 143">
            <a:extLst>
              <a:ext uri="{FF2B5EF4-FFF2-40B4-BE49-F238E27FC236}">
                <a16:creationId xmlns:a16="http://schemas.microsoft.com/office/drawing/2014/main" id="{16B99119-B133-4C71-9DF0-45746668D646}"/>
              </a:ext>
            </a:extLst>
          </p:cNvPr>
          <p:cNvSpPr txBox="1">
            <a:spLocks noChangeArrowheads="1"/>
          </p:cNvSpPr>
          <p:nvPr/>
        </p:nvSpPr>
        <p:spPr bwMode="auto">
          <a:xfrm>
            <a:off x="5200660" y="4519618"/>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pic>
        <p:nvPicPr>
          <p:cNvPr id="38011" name="Picture 5">
            <a:extLst>
              <a:ext uri="{FF2B5EF4-FFF2-40B4-BE49-F238E27FC236}">
                <a16:creationId xmlns:a16="http://schemas.microsoft.com/office/drawing/2014/main" id="{E74CD2DD-A8CB-49A7-BFCA-1B530D19F600}"/>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2427694" y="4591058"/>
            <a:ext cx="202406" cy="29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12" name="TextBox 148">
            <a:extLst>
              <a:ext uri="{FF2B5EF4-FFF2-40B4-BE49-F238E27FC236}">
                <a16:creationId xmlns:a16="http://schemas.microsoft.com/office/drawing/2014/main" id="{6CF61EAF-AC7F-44C1-926F-5B82EE191E5A}"/>
              </a:ext>
            </a:extLst>
          </p:cNvPr>
          <p:cNvSpPr txBox="1">
            <a:spLocks noChangeArrowheads="1"/>
          </p:cNvSpPr>
          <p:nvPr/>
        </p:nvSpPr>
        <p:spPr bwMode="auto">
          <a:xfrm>
            <a:off x="2543185" y="4519618"/>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sp>
        <p:nvSpPr>
          <p:cNvPr id="38013" name="Rectangle 149">
            <a:extLst>
              <a:ext uri="{FF2B5EF4-FFF2-40B4-BE49-F238E27FC236}">
                <a16:creationId xmlns:a16="http://schemas.microsoft.com/office/drawing/2014/main" id="{4568AB51-FBEC-4CB5-85BF-9FCE9E1531A1}"/>
              </a:ext>
            </a:extLst>
          </p:cNvPr>
          <p:cNvSpPr>
            <a:spLocks noChangeArrowheads="1"/>
          </p:cNvSpPr>
          <p:nvPr/>
        </p:nvSpPr>
        <p:spPr bwMode="auto">
          <a:xfrm>
            <a:off x="2138365" y="4875610"/>
            <a:ext cx="753666"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Qvar</a:t>
            </a:r>
            <a:r>
              <a:rPr lang="nl-NL" altLang="nl-NL" sz="525" i="1">
                <a:solidFill>
                  <a:srgbClr val="376092"/>
                </a:solidFill>
                <a:latin typeface="Calibri" panose="020F0502020204030204" pitchFamily="34" charset="0"/>
              </a:rPr>
              <a:t> </a:t>
            </a:r>
          </a:p>
        </p:txBody>
      </p:sp>
      <p:pic>
        <p:nvPicPr>
          <p:cNvPr id="38014" name="Picture 2">
            <a:extLst>
              <a:ext uri="{FF2B5EF4-FFF2-40B4-BE49-F238E27FC236}">
                <a16:creationId xmlns:a16="http://schemas.microsoft.com/office/drawing/2014/main" id="{D5CB95A6-8693-436B-9C61-EBAE41ACF7C0}"/>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459706" y="4605342"/>
            <a:ext cx="185738" cy="244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15" name="TextBox 151">
            <a:extLst>
              <a:ext uri="{FF2B5EF4-FFF2-40B4-BE49-F238E27FC236}">
                <a16:creationId xmlns:a16="http://schemas.microsoft.com/office/drawing/2014/main" id="{A4835153-ED04-4AFC-A470-56EDDD81EFC1}"/>
              </a:ext>
            </a:extLst>
          </p:cNvPr>
          <p:cNvSpPr txBox="1">
            <a:spLocks noChangeArrowheads="1"/>
          </p:cNvSpPr>
          <p:nvPr/>
        </p:nvSpPr>
        <p:spPr bwMode="auto">
          <a:xfrm>
            <a:off x="1531147" y="4519618"/>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8016" name="Rectangle 152">
            <a:extLst>
              <a:ext uri="{FF2B5EF4-FFF2-40B4-BE49-F238E27FC236}">
                <a16:creationId xmlns:a16="http://schemas.microsoft.com/office/drawing/2014/main" id="{BDC9A1F0-0A07-4450-8528-B50693F61676}"/>
              </a:ext>
            </a:extLst>
          </p:cNvPr>
          <p:cNvSpPr>
            <a:spLocks noChangeArrowheads="1"/>
          </p:cNvSpPr>
          <p:nvPr/>
        </p:nvSpPr>
        <p:spPr bwMode="auto">
          <a:xfrm>
            <a:off x="1409700" y="4917286"/>
            <a:ext cx="334566"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Flixotide</a:t>
            </a:r>
          </a:p>
        </p:txBody>
      </p:sp>
      <p:pic>
        <p:nvPicPr>
          <p:cNvPr id="38017" name="Picture 3">
            <a:extLst>
              <a:ext uri="{FF2B5EF4-FFF2-40B4-BE49-F238E27FC236}">
                <a16:creationId xmlns:a16="http://schemas.microsoft.com/office/drawing/2014/main" id="{5CCD4DB1-5133-4E00-AA73-BB5886FD3B98}"/>
              </a:ext>
            </a:extLst>
          </p:cNvPr>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5722153" y="4564866"/>
            <a:ext cx="270272" cy="30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18" name="TextBox 154">
            <a:extLst>
              <a:ext uri="{FF2B5EF4-FFF2-40B4-BE49-F238E27FC236}">
                <a16:creationId xmlns:a16="http://schemas.microsoft.com/office/drawing/2014/main" id="{F855414B-06F7-4745-9E8D-404236B3B762}"/>
              </a:ext>
            </a:extLst>
          </p:cNvPr>
          <p:cNvSpPr txBox="1">
            <a:spLocks noChangeArrowheads="1"/>
          </p:cNvSpPr>
          <p:nvPr/>
        </p:nvSpPr>
        <p:spPr bwMode="auto">
          <a:xfrm>
            <a:off x="5923360" y="4519618"/>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8019" name="Rectangle 155">
            <a:extLst>
              <a:ext uri="{FF2B5EF4-FFF2-40B4-BE49-F238E27FC236}">
                <a16:creationId xmlns:a16="http://schemas.microsoft.com/office/drawing/2014/main" id="{72AB3804-E735-4C1F-BB42-330F1A8618C4}"/>
              </a:ext>
            </a:extLst>
          </p:cNvPr>
          <p:cNvSpPr>
            <a:spLocks noChangeArrowheads="1"/>
          </p:cNvSpPr>
          <p:nvPr/>
        </p:nvSpPr>
        <p:spPr bwMode="auto">
          <a:xfrm>
            <a:off x="5699143" y="4835137"/>
            <a:ext cx="332956"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Flixotide</a:t>
            </a:r>
          </a:p>
          <a:p>
            <a:pPr algn="ctr" fontAlgn="base">
              <a:spcBef>
                <a:spcPct val="0"/>
              </a:spcBef>
              <a:spcAft>
                <a:spcPct val="0"/>
              </a:spcAft>
            </a:pPr>
            <a:r>
              <a:rPr lang="nl-NL" altLang="nl-NL" sz="525">
                <a:solidFill>
                  <a:srgbClr val="376092"/>
                </a:solidFill>
                <a:latin typeface="Calibri" panose="020F0502020204030204" pitchFamily="34" charset="0"/>
              </a:rPr>
              <a:t>Diskus</a:t>
            </a:r>
          </a:p>
        </p:txBody>
      </p:sp>
      <p:sp>
        <p:nvSpPr>
          <p:cNvPr id="38020" name="Rectangle 156">
            <a:extLst>
              <a:ext uri="{FF2B5EF4-FFF2-40B4-BE49-F238E27FC236}">
                <a16:creationId xmlns:a16="http://schemas.microsoft.com/office/drawing/2014/main" id="{579BA06F-1A8A-419C-81E9-3F6E429F29CE}"/>
              </a:ext>
            </a:extLst>
          </p:cNvPr>
          <p:cNvSpPr>
            <a:spLocks noChangeArrowheads="1"/>
          </p:cNvSpPr>
          <p:nvPr/>
        </p:nvSpPr>
        <p:spPr bwMode="auto">
          <a:xfrm>
            <a:off x="6507223" y="4824422"/>
            <a:ext cx="435548"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a:solidFill>
                  <a:srgbClr val="376092"/>
                </a:solidFill>
                <a:latin typeface="Calibri" panose="020F0502020204030204" pitchFamily="34" charset="0"/>
              </a:rPr>
              <a:t>Budesonide </a:t>
            </a:r>
          </a:p>
          <a:p>
            <a:pPr algn="ctr" fontAlgn="base">
              <a:spcBef>
                <a:spcPct val="0"/>
              </a:spcBef>
              <a:spcAft>
                <a:spcPct val="0"/>
              </a:spcAft>
            </a:pPr>
            <a:r>
              <a:rPr lang="nl-NL" altLang="nl-NL" sz="525" dirty="0" err="1">
                <a:solidFill>
                  <a:srgbClr val="376092"/>
                </a:solidFill>
                <a:latin typeface="Calibri" panose="020F0502020204030204" pitchFamily="34" charset="0"/>
              </a:rPr>
              <a:t>Easyhaler</a:t>
            </a:r>
            <a:endParaRPr lang="nl-NL" altLang="nl-NL" sz="525" dirty="0">
              <a:solidFill>
                <a:srgbClr val="376092"/>
              </a:solidFill>
              <a:latin typeface="Calibri" panose="020F0502020204030204" pitchFamily="34" charset="0"/>
            </a:endParaRPr>
          </a:p>
        </p:txBody>
      </p:sp>
      <p:sp>
        <p:nvSpPr>
          <p:cNvPr id="38021" name="TextBox 157">
            <a:extLst>
              <a:ext uri="{FF2B5EF4-FFF2-40B4-BE49-F238E27FC236}">
                <a16:creationId xmlns:a16="http://schemas.microsoft.com/office/drawing/2014/main" id="{58A0D64B-4131-45A7-B99E-D37E723CAF0C}"/>
              </a:ext>
            </a:extLst>
          </p:cNvPr>
          <p:cNvSpPr txBox="1">
            <a:spLocks noChangeArrowheads="1"/>
          </p:cNvSpPr>
          <p:nvPr/>
        </p:nvSpPr>
        <p:spPr bwMode="auto">
          <a:xfrm>
            <a:off x="6803581" y="4604152"/>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sp>
        <p:nvSpPr>
          <p:cNvPr id="38022" name="TextBox 158">
            <a:extLst>
              <a:ext uri="{FF2B5EF4-FFF2-40B4-BE49-F238E27FC236}">
                <a16:creationId xmlns:a16="http://schemas.microsoft.com/office/drawing/2014/main" id="{D4ADF6B0-AD5B-4B25-9A08-1318FD8BE275}"/>
              </a:ext>
            </a:extLst>
          </p:cNvPr>
          <p:cNvSpPr txBox="1">
            <a:spLocks noChangeArrowheads="1"/>
          </p:cNvSpPr>
          <p:nvPr/>
        </p:nvSpPr>
        <p:spPr bwMode="auto">
          <a:xfrm>
            <a:off x="5567372" y="4519618"/>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pic>
        <p:nvPicPr>
          <p:cNvPr id="38023" name="Picture 159" descr="easyhaler budesonide.bmp">
            <a:extLst>
              <a:ext uri="{FF2B5EF4-FFF2-40B4-BE49-F238E27FC236}">
                <a16:creationId xmlns:a16="http://schemas.microsoft.com/office/drawing/2014/main" id="{5A96EEB2-1D1C-428C-A82B-AA3AA37DD5D3}"/>
              </a:ext>
            </a:extLst>
          </p:cNvPr>
          <p:cNvPicPr>
            <a:picLocks noChangeAspect="1"/>
          </p:cNvPicPr>
          <p:nvPr/>
        </p:nvPicPr>
        <p:blipFill>
          <a:blip r:embed="rId43" cstate="print">
            <a:extLst>
              <a:ext uri="{28A0092B-C50C-407E-A947-70E740481C1C}">
                <a14:useLocalDpi xmlns:a14="http://schemas.microsoft.com/office/drawing/2010/main" val="0"/>
              </a:ext>
            </a:extLst>
          </a:blip>
          <a:srcRect l="13715" t="4504" r="10786" b="9921"/>
          <a:stretch>
            <a:fillRect/>
          </a:stretch>
        </p:blipFill>
        <p:spPr bwMode="auto">
          <a:xfrm rot="786672" flipH="1">
            <a:off x="6672836" y="4587446"/>
            <a:ext cx="1619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24" name="Picture 2">
            <a:extLst>
              <a:ext uri="{FF2B5EF4-FFF2-40B4-BE49-F238E27FC236}">
                <a16:creationId xmlns:a16="http://schemas.microsoft.com/office/drawing/2014/main" id="{5F37F6EC-B4ED-402D-9567-DA883036339E}"/>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904069" y="4583911"/>
            <a:ext cx="154781" cy="225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25" name="Picture 2">
            <a:extLst>
              <a:ext uri="{FF2B5EF4-FFF2-40B4-BE49-F238E27FC236}">
                <a16:creationId xmlns:a16="http://schemas.microsoft.com/office/drawing/2014/main" id="{3373E94E-4FBA-47D4-948A-8FEC3CB3E55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82691" y="4580341"/>
            <a:ext cx="155972" cy="22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26" name="Picture 5">
            <a:extLst>
              <a:ext uri="{FF2B5EF4-FFF2-40B4-BE49-F238E27FC236}">
                <a16:creationId xmlns:a16="http://schemas.microsoft.com/office/drawing/2014/main" id="{195285CE-69A0-44AA-8DE7-631D54A14A97}"/>
              </a:ext>
            </a:extLst>
          </p:cNvPr>
          <p:cNvPicPr>
            <a:picLocks noChangeAspect="1" noChangeArrowheads="1"/>
          </p:cNvPicPr>
          <p:nvPr/>
        </p:nvPicPr>
        <p:blipFill>
          <a:blip r:embed="rId44" cstate="print">
            <a:extLst>
              <a:ext uri="{28A0092B-C50C-407E-A947-70E740481C1C}">
                <a14:useLocalDpi xmlns:a14="http://schemas.microsoft.com/office/drawing/2010/main" val="0"/>
              </a:ext>
            </a:extLst>
          </a:blip>
          <a:srcRect l="12991" r="22047"/>
          <a:stretch>
            <a:fillRect/>
          </a:stretch>
        </p:blipFill>
        <p:spPr bwMode="auto">
          <a:xfrm>
            <a:off x="6905627" y="5083976"/>
            <a:ext cx="144066" cy="32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27" name="Picture 6">
            <a:extLst>
              <a:ext uri="{FF2B5EF4-FFF2-40B4-BE49-F238E27FC236}">
                <a16:creationId xmlns:a16="http://schemas.microsoft.com/office/drawing/2014/main" id="{9B500688-8137-479B-92A9-6DE4D82038E5}"/>
              </a:ext>
            </a:extLst>
          </p:cNvPr>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6208114" y="5078018"/>
            <a:ext cx="183356"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28" name="Picture 8">
            <a:extLst>
              <a:ext uri="{FF2B5EF4-FFF2-40B4-BE49-F238E27FC236}">
                <a16:creationId xmlns:a16="http://schemas.microsoft.com/office/drawing/2014/main" id="{B6B71F9C-9C35-4F22-A54A-E3872EE30BFF}"/>
              </a:ext>
            </a:extLst>
          </p:cNvPr>
          <p:cNvPicPr>
            <a:picLocks noChangeAspect="1" noChangeArrowheads="1"/>
          </p:cNvPicPr>
          <p:nvPr/>
        </p:nvPicPr>
        <p:blipFill>
          <a:blip r:embed="rId46" cstate="print">
            <a:extLst>
              <a:ext uri="{28A0092B-C50C-407E-A947-70E740481C1C}">
                <a14:useLocalDpi xmlns:a14="http://schemas.microsoft.com/office/drawing/2010/main" val="0"/>
              </a:ext>
            </a:extLst>
          </a:blip>
          <a:srcRect r="6375"/>
          <a:stretch>
            <a:fillRect/>
          </a:stretch>
        </p:blipFill>
        <p:spPr bwMode="auto">
          <a:xfrm>
            <a:off x="1969296" y="5072068"/>
            <a:ext cx="201216" cy="34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29" name="Picture 10">
            <a:extLst>
              <a:ext uri="{FF2B5EF4-FFF2-40B4-BE49-F238E27FC236}">
                <a16:creationId xmlns:a16="http://schemas.microsoft.com/office/drawing/2014/main" id="{6F7009ED-2E65-4869-820F-FC3AA75AB043}"/>
              </a:ext>
            </a:extLst>
          </p:cNvPr>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1454953" y="5150654"/>
            <a:ext cx="198835" cy="25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30" name="Picture 11">
            <a:extLst>
              <a:ext uri="{FF2B5EF4-FFF2-40B4-BE49-F238E27FC236}">
                <a16:creationId xmlns:a16="http://schemas.microsoft.com/office/drawing/2014/main" id="{C4839FB8-1E6E-4ACE-8669-89EF0FF8CD01}"/>
              </a:ext>
            </a:extLst>
          </p:cNvPr>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1683552" y="5101829"/>
            <a:ext cx="208360" cy="28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31" name="Picture 13">
            <a:extLst>
              <a:ext uri="{FF2B5EF4-FFF2-40B4-BE49-F238E27FC236}">
                <a16:creationId xmlns:a16="http://schemas.microsoft.com/office/drawing/2014/main" id="{5AB474F6-5C91-4A29-BDC4-5F8E87902F22}"/>
              </a:ext>
            </a:extLst>
          </p:cNvPr>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4968478" y="5067300"/>
            <a:ext cx="17621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32" name="Rectangle 169">
            <a:extLst>
              <a:ext uri="{FF2B5EF4-FFF2-40B4-BE49-F238E27FC236}">
                <a16:creationId xmlns:a16="http://schemas.microsoft.com/office/drawing/2014/main" id="{51088D12-5B33-4DE9-B105-0C666085F53F}"/>
              </a:ext>
            </a:extLst>
          </p:cNvPr>
          <p:cNvSpPr>
            <a:spLocks noChangeArrowheads="1"/>
          </p:cNvSpPr>
          <p:nvPr/>
        </p:nvSpPr>
        <p:spPr bwMode="auto">
          <a:xfrm>
            <a:off x="7349845" y="5354249"/>
            <a:ext cx="352192"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a:solidFill>
                  <a:srgbClr val="376092"/>
                </a:solidFill>
                <a:latin typeface="Calibri" panose="020F0502020204030204" pitchFamily="34" charset="0"/>
              </a:rPr>
              <a:t>AirFluSal</a:t>
            </a:r>
            <a:r>
              <a:rPr lang="nl-NL" altLang="nl-NL" sz="525">
                <a:solidFill>
                  <a:srgbClr val="376092"/>
                </a:solidFill>
                <a:latin typeface="Calibri" panose="020F0502020204030204" pitchFamily="34" charset="0"/>
              </a:rPr>
              <a:t> </a:t>
            </a:r>
          </a:p>
          <a:p>
            <a:pPr algn="ctr" fontAlgn="base">
              <a:spcBef>
                <a:spcPct val="0"/>
              </a:spcBef>
              <a:spcAft>
                <a:spcPct val="0"/>
              </a:spcAft>
            </a:pPr>
            <a:r>
              <a:rPr lang="en-GB" altLang="nl-NL" sz="525">
                <a:solidFill>
                  <a:srgbClr val="376092"/>
                </a:solidFill>
                <a:latin typeface="Calibri" panose="020F0502020204030204" pitchFamily="34" charset="0"/>
              </a:rPr>
              <a:t>Forspiro</a:t>
            </a:r>
          </a:p>
        </p:txBody>
      </p:sp>
      <p:pic>
        <p:nvPicPr>
          <p:cNvPr id="38033" name="Picture 2">
            <a:extLst>
              <a:ext uri="{FF2B5EF4-FFF2-40B4-BE49-F238E27FC236}">
                <a16:creationId xmlns:a16="http://schemas.microsoft.com/office/drawing/2014/main" id="{D8067D00-610D-42DF-A366-6FE8554AFF40}"/>
              </a:ext>
            </a:extLst>
          </p:cNvPr>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5729288" y="5093495"/>
            <a:ext cx="247650"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34" name="Rectangle 171">
            <a:extLst>
              <a:ext uri="{FF2B5EF4-FFF2-40B4-BE49-F238E27FC236}">
                <a16:creationId xmlns:a16="http://schemas.microsoft.com/office/drawing/2014/main" id="{6A3F7582-DE32-49FD-B3EE-231B76BC596E}"/>
              </a:ext>
            </a:extLst>
          </p:cNvPr>
          <p:cNvSpPr>
            <a:spLocks noChangeArrowheads="1"/>
          </p:cNvSpPr>
          <p:nvPr/>
        </p:nvSpPr>
        <p:spPr bwMode="auto">
          <a:xfrm>
            <a:off x="6731798" y="5345915"/>
            <a:ext cx="665560" cy="291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a:solidFill>
                  <a:srgbClr val="376092"/>
                </a:solidFill>
                <a:latin typeface="Calibri" panose="020F0502020204030204" pitchFamily="34" charset="0"/>
              </a:rPr>
              <a:t>DuoResp en Aerivio</a:t>
            </a:r>
          </a:p>
          <a:p>
            <a:pPr algn="ctr" fontAlgn="base">
              <a:spcBef>
                <a:spcPct val="0"/>
              </a:spcBef>
              <a:spcAft>
                <a:spcPct val="0"/>
              </a:spcAft>
            </a:pPr>
            <a:r>
              <a:rPr lang="nl-NL" altLang="nl-NL" sz="525">
                <a:solidFill>
                  <a:srgbClr val="376092"/>
                </a:solidFill>
                <a:latin typeface="Calibri" panose="020F0502020204030204" pitchFamily="34" charset="0"/>
              </a:rPr>
              <a:t>Spiromax</a:t>
            </a:r>
          </a:p>
          <a:p>
            <a:pPr algn="ctr" fontAlgn="base">
              <a:spcBef>
                <a:spcPct val="0"/>
              </a:spcBef>
              <a:spcAft>
                <a:spcPct val="0"/>
              </a:spcAft>
            </a:pPr>
            <a:r>
              <a:rPr lang="nl-NL" altLang="nl-NL" sz="525" i="1">
                <a:solidFill>
                  <a:srgbClr val="376092"/>
                </a:solidFill>
                <a:latin typeface="Calibri" panose="020F0502020204030204" pitchFamily="34" charset="0"/>
              </a:rPr>
              <a:t> </a:t>
            </a:r>
          </a:p>
        </p:txBody>
      </p:sp>
      <p:sp>
        <p:nvSpPr>
          <p:cNvPr id="38035" name="Rectangle 172">
            <a:extLst>
              <a:ext uri="{FF2B5EF4-FFF2-40B4-BE49-F238E27FC236}">
                <a16:creationId xmlns:a16="http://schemas.microsoft.com/office/drawing/2014/main" id="{2849CADF-D2C7-46CD-9F83-D276D6F4FF68}"/>
              </a:ext>
            </a:extLst>
          </p:cNvPr>
          <p:cNvSpPr>
            <a:spLocks noChangeArrowheads="1"/>
          </p:cNvSpPr>
          <p:nvPr/>
        </p:nvSpPr>
        <p:spPr bwMode="auto">
          <a:xfrm>
            <a:off x="1872699" y="5372101"/>
            <a:ext cx="36822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a:solidFill>
                  <a:srgbClr val="376092"/>
                </a:solidFill>
                <a:latin typeface="Calibri" panose="020F0502020204030204" pitchFamily="34" charset="0"/>
              </a:rPr>
              <a:t>Flutiform</a:t>
            </a:r>
            <a:r>
              <a:rPr lang="nl-NL" altLang="nl-NL" sz="525">
                <a:solidFill>
                  <a:srgbClr val="376092"/>
                </a:solidFill>
                <a:latin typeface="Calibri" panose="020F0502020204030204" pitchFamily="34" charset="0"/>
              </a:rPr>
              <a:t> </a:t>
            </a:r>
          </a:p>
        </p:txBody>
      </p:sp>
      <p:sp>
        <p:nvSpPr>
          <p:cNvPr id="38036" name="Rectangle 173">
            <a:extLst>
              <a:ext uri="{FF2B5EF4-FFF2-40B4-BE49-F238E27FC236}">
                <a16:creationId xmlns:a16="http://schemas.microsoft.com/office/drawing/2014/main" id="{4BB2A03A-A502-42A9-A460-B4753071CE5F}"/>
              </a:ext>
            </a:extLst>
          </p:cNvPr>
          <p:cNvSpPr>
            <a:spLocks noChangeArrowheads="1"/>
          </p:cNvSpPr>
          <p:nvPr/>
        </p:nvSpPr>
        <p:spPr bwMode="auto">
          <a:xfrm>
            <a:off x="1686368" y="5378053"/>
            <a:ext cx="284865"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dirty="0">
                <a:solidFill>
                  <a:srgbClr val="376092"/>
                </a:solidFill>
                <a:latin typeface="Calibri" panose="020F0502020204030204" pitchFamily="34" charset="0"/>
              </a:rPr>
              <a:t>Foster</a:t>
            </a:r>
            <a:r>
              <a:rPr lang="nl-NL" altLang="nl-NL" sz="525" dirty="0">
                <a:solidFill>
                  <a:srgbClr val="376092"/>
                </a:solidFill>
                <a:latin typeface="Calibri" panose="020F0502020204030204" pitchFamily="34" charset="0"/>
              </a:rPr>
              <a:t> </a:t>
            </a:r>
          </a:p>
        </p:txBody>
      </p:sp>
      <p:sp>
        <p:nvSpPr>
          <p:cNvPr id="38037" name="Rectangle 174">
            <a:extLst>
              <a:ext uri="{FF2B5EF4-FFF2-40B4-BE49-F238E27FC236}">
                <a16:creationId xmlns:a16="http://schemas.microsoft.com/office/drawing/2014/main" id="{6C3E320A-C738-4FE4-BB0A-ED589533C4D4}"/>
              </a:ext>
            </a:extLst>
          </p:cNvPr>
          <p:cNvSpPr>
            <a:spLocks noChangeArrowheads="1"/>
          </p:cNvSpPr>
          <p:nvPr/>
        </p:nvSpPr>
        <p:spPr bwMode="auto">
          <a:xfrm>
            <a:off x="6166669" y="5319721"/>
            <a:ext cx="286468"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dirty="0" err="1">
                <a:solidFill>
                  <a:srgbClr val="376092"/>
                </a:solidFill>
                <a:latin typeface="Calibri" panose="020F0502020204030204" pitchFamily="34" charset="0"/>
              </a:rPr>
              <a:t>Relvar</a:t>
            </a:r>
            <a:r>
              <a:rPr lang="nl-NL" altLang="nl-NL" sz="525" dirty="0">
                <a:solidFill>
                  <a:srgbClr val="376092"/>
                </a:solidFill>
                <a:latin typeface="Calibri" panose="020F0502020204030204" pitchFamily="34" charset="0"/>
              </a:rPr>
              <a:t> </a:t>
            </a:r>
          </a:p>
          <a:p>
            <a:pPr algn="ctr" fontAlgn="base">
              <a:spcBef>
                <a:spcPct val="0"/>
              </a:spcBef>
              <a:spcAft>
                <a:spcPct val="0"/>
              </a:spcAft>
            </a:pPr>
            <a:r>
              <a:rPr lang="en-GB" altLang="nl-NL" sz="525" dirty="0" err="1">
                <a:solidFill>
                  <a:srgbClr val="376092"/>
                </a:solidFill>
                <a:latin typeface="Calibri" panose="020F0502020204030204" pitchFamily="34" charset="0"/>
              </a:rPr>
              <a:t>Ellipta</a:t>
            </a:r>
            <a:endParaRPr lang="en-GB" altLang="nl-NL" sz="525" dirty="0">
              <a:solidFill>
                <a:srgbClr val="376092"/>
              </a:solidFill>
              <a:latin typeface="Calibri" panose="020F0502020204030204" pitchFamily="34" charset="0"/>
            </a:endParaRPr>
          </a:p>
        </p:txBody>
      </p:sp>
      <p:sp>
        <p:nvSpPr>
          <p:cNvPr id="38038" name="Rectangle 175">
            <a:extLst>
              <a:ext uri="{FF2B5EF4-FFF2-40B4-BE49-F238E27FC236}">
                <a16:creationId xmlns:a16="http://schemas.microsoft.com/office/drawing/2014/main" id="{34F32117-2D8D-40F9-B9B4-DB3A13A67682}"/>
              </a:ext>
            </a:extLst>
          </p:cNvPr>
          <p:cNvSpPr>
            <a:spLocks noChangeArrowheads="1"/>
          </p:cNvSpPr>
          <p:nvPr/>
        </p:nvSpPr>
        <p:spPr bwMode="auto">
          <a:xfrm>
            <a:off x="4871122" y="5304243"/>
            <a:ext cx="401885"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a:solidFill>
                  <a:srgbClr val="376092"/>
                </a:solidFill>
                <a:latin typeface="Calibri" panose="020F0502020204030204" pitchFamily="34" charset="0"/>
              </a:rPr>
              <a:t>Symbicort</a:t>
            </a:r>
            <a:r>
              <a:rPr lang="nl-NL" altLang="nl-NL" sz="525">
                <a:solidFill>
                  <a:srgbClr val="376092"/>
                </a:solidFill>
                <a:latin typeface="Calibri" panose="020F0502020204030204" pitchFamily="34" charset="0"/>
              </a:rPr>
              <a:t> </a:t>
            </a:r>
          </a:p>
          <a:p>
            <a:pPr algn="ctr" fontAlgn="base">
              <a:spcBef>
                <a:spcPct val="0"/>
              </a:spcBef>
              <a:spcAft>
                <a:spcPct val="0"/>
              </a:spcAft>
            </a:pPr>
            <a:r>
              <a:rPr lang="en-GB" altLang="nl-NL" sz="525">
                <a:solidFill>
                  <a:srgbClr val="376092"/>
                </a:solidFill>
                <a:latin typeface="Calibri" panose="020F0502020204030204" pitchFamily="34" charset="0"/>
              </a:rPr>
              <a:t>Turbuhaler</a:t>
            </a:r>
          </a:p>
        </p:txBody>
      </p:sp>
      <p:sp>
        <p:nvSpPr>
          <p:cNvPr id="38039" name="Rectangle 176">
            <a:extLst>
              <a:ext uri="{FF2B5EF4-FFF2-40B4-BE49-F238E27FC236}">
                <a16:creationId xmlns:a16="http://schemas.microsoft.com/office/drawing/2014/main" id="{13616C9E-D71A-430D-B195-773E6CA3A568}"/>
              </a:ext>
            </a:extLst>
          </p:cNvPr>
          <p:cNvSpPr>
            <a:spLocks noChangeArrowheads="1"/>
          </p:cNvSpPr>
          <p:nvPr/>
        </p:nvSpPr>
        <p:spPr bwMode="auto">
          <a:xfrm>
            <a:off x="1437249" y="5376862"/>
            <a:ext cx="342573"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a:solidFill>
                  <a:srgbClr val="376092"/>
                </a:solidFill>
                <a:latin typeface="Calibri" panose="020F0502020204030204" pitchFamily="34" charset="0"/>
              </a:rPr>
              <a:t>Seretide</a:t>
            </a:r>
            <a:r>
              <a:rPr lang="nl-NL" altLang="nl-NL" sz="525">
                <a:solidFill>
                  <a:srgbClr val="376092"/>
                </a:solidFill>
                <a:latin typeface="Calibri" panose="020F0502020204030204" pitchFamily="34" charset="0"/>
              </a:rPr>
              <a:t> </a:t>
            </a:r>
          </a:p>
        </p:txBody>
      </p:sp>
      <p:sp>
        <p:nvSpPr>
          <p:cNvPr id="38040" name="Rectangle 177">
            <a:extLst>
              <a:ext uri="{FF2B5EF4-FFF2-40B4-BE49-F238E27FC236}">
                <a16:creationId xmlns:a16="http://schemas.microsoft.com/office/drawing/2014/main" id="{F7C44556-7D33-46A0-8F80-10988F56E01B}"/>
              </a:ext>
            </a:extLst>
          </p:cNvPr>
          <p:cNvSpPr>
            <a:spLocks noChangeArrowheads="1"/>
          </p:cNvSpPr>
          <p:nvPr/>
        </p:nvSpPr>
        <p:spPr bwMode="auto">
          <a:xfrm>
            <a:off x="5567362" y="5303048"/>
            <a:ext cx="585788"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a:solidFill>
                  <a:srgbClr val="376092"/>
                </a:solidFill>
                <a:latin typeface="Calibri" panose="020F0502020204030204" pitchFamily="34" charset="0"/>
              </a:rPr>
              <a:t>Seretide</a:t>
            </a:r>
            <a:r>
              <a:rPr lang="nl-NL" altLang="nl-NL" sz="525">
                <a:solidFill>
                  <a:srgbClr val="376092"/>
                </a:solidFill>
                <a:latin typeface="Calibri" panose="020F0502020204030204" pitchFamily="34" charset="0"/>
              </a:rPr>
              <a:t> </a:t>
            </a:r>
          </a:p>
          <a:p>
            <a:pPr algn="ctr" fontAlgn="base">
              <a:spcBef>
                <a:spcPct val="0"/>
              </a:spcBef>
              <a:spcAft>
                <a:spcPct val="0"/>
              </a:spcAft>
            </a:pPr>
            <a:r>
              <a:rPr lang="nl-NL" altLang="nl-NL" sz="525">
                <a:solidFill>
                  <a:srgbClr val="376092"/>
                </a:solidFill>
                <a:latin typeface="Calibri" panose="020F0502020204030204" pitchFamily="34" charset="0"/>
              </a:rPr>
              <a:t>Diskus</a:t>
            </a:r>
          </a:p>
        </p:txBody>
      </p:sp>
      <p:sp>
        <p:nvSpPr>
          <p:cNvPr id="38041" name="TextBox 178">
            <a:extLst>
              <a:ext uri="{FF2B5EF4-FFF2-40B4-BE49-F238E27FC236}">
                <a16:creationId xmlns:a16="http://schemas.microsoft.com/office/drawing/2014/main" id="{A4A4F3E4-F96A-4287-A9D6-F16CB3748D31}"/>
              </a:ext>
            </a:extLst>
          </p:cNvPr>
          <p:cNvSpPr txBox="1">
            <a:spLocks noChangeArrowheads="1"/>
          </p:cNvSpPr>
          <p:nvPr/>
        </p:nvSpPr>
        <p:spPr bwMode="auto">
          <a:xfrm>
            <a:off x="1579960" y="5072068"/>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sp>
        <p:nvSpPr>
          <p:cNvPr id="38042" name="TextBox 179">
            <a:extLst>
              <a:ext uri="{FF2B5EF4-FFF2-40B4-BE49-F238E27FC236}">
                <a16:creationId xmlns:a16="http://schemas.microsoft.com/office/drawing/2014/main" id="{02FB993E-71AE-461F-B0AA-C1C06F30574D}"/>
              </a:ext>
            </a:extLst>
          </p:cNvPr>
          <p:cNvSpPr txBox="1">
            <a:spLocks noChangeArrowheads="1"/>
          </p:cNvSpPr>
          <p:nvPr/>
        </p:nvSpPr>
        <p:spPr bwMode="auto">
          <a:xfrm>
            <a:off x="7055651" y="5061348"/>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8043" name="TextBox 180">
            <a:extLst>
              <a:ext uri="{FF2B5EF4-FFF2-40B4-BE49-F238E27FC236}">
                <a16:creationId xmlns:a16="http://schemas.microsoft.com/office/drawing/2014/main" id="{D3C37AB8-1BDB-41A1-8B41-6C5A80B48131}"/>
              </a:ext>
            </a:extLst>
          </p:cNvPr>
          <p:cNvSpPr txBox="1">
            <a:spLocks noChangeArrowheads="1"/>
          </p:cNvSpPr>
          <p:nvPr/>
        </p:nvSpPr>
        <p:spPr bwMode="auto">
          <a:xfrm>
            <a:off x="1808560" y="5063734"/>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8044" name="TextBox 181">
            <a:extLst>
              <a:ext uri="{FF2B5EF4-FFF2-40B4-BE49-F238E27FC236}">
                <a16:creationId xmlns:a16="http://schemas.microsoft.com/office/drawing/2014/main" id="{26D86A6F-0302-4691-9DEE-344428BA0858}"/>
              </a:ext>
            </a:extLst>
          </p:cNvPr>
          <p:cNvSpPr txBox="1">
            <a:spLocks noChangeArrowheads="1"/>
          </p:cNvSpPr>
          <p:nvPr/>
        </p:nvSpPr>
        <p:spPr bwMode="auto">
          <a:xfrm>
            <a:off x="7562857" y="5057781"/>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8045" name="TextBox 182">
            <a:extLst>
              <a:ext uri="{FF2B5EF4-FFF2-40B4-BE49-F238E27FC236}">
                <a16:creationId xmlns:a16="http://schemas.microsoft.com/office/drawing/2014/main" id="{D99FA5E7-6630-498C-9F50-DD7B1B54A840}"/>
              </a:ext>
            </a:extLst>
          </p:cNvPr>
          <p:cNvSpPr txBox="1">
            <a:spLocks noChangeArrowheads="1"/>
          </p:cNvSpPr>
          <p:nvPr/>
        </p:nvSpPr>
        <p:spPr bwMode="auto">
          <a:xfrm>
            <a:off x="5147072" y="5050636"/>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8046" name="TextBox 183">
            <a:extLst>
              <a:ext uri="{FF2B5EF4-FFF2-40B4-BE49-F238E27FC236}">
                <a16:creationId xmlns:a16="http://schemas.microsoft.com/office/drawing/2014/main" id="{6450F28B-BC7F-455C-B053-601D2E3054F2}"/>
              </a:ext>
            </a:extLst>
          </p:cNvPr>
          <p:cNvSpPr txBox="1">
            <a:spLocks noChangeArrowheads="1"/>
          </p:cNvSpPr>
          <p:nvPr/>
        </p:nvSpPr>
        <p:spPr bwMode="auto">
          <a:xfrm>
            <a:off x="2140751" y="5038731"/>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8047" name="TextBox 184">
            <a:extLst>
              <a:ext uri="{FF2B5EF4-FFF2-40B4-BE49-F238E27FC236}">
                <a16:creationId xmlns:a16="http://schemas.microsoft.com/office/drawing/2014/main" id="{4F58A719-12D1-46E8-A758-77AC13933FF6}"/>
              </a:ext>
            </a:extLst>
          </p:cNvPr>
          <p:cNvSpPr txBox="1">
            <a:spLocks noChangeArrowheads="1"/>
          </p:cNvSpPr>
          <p:nvPr/>
        </p:nvSpPr>
        <p:spPr bwMode="auto">
          <a:xfrm>
            <a:off x="5972179" y="5045875"/>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8048" name="TextBox 185">
            <a:extLst>
              <a:ext uri="{FF2B5EF4-FFF2-40B4-BE49-F238E27FC236}">
                <a16:creationId xmlns:a16="http://schemas.microsoft.com/office/drawing/2014/main" id="{E56A16AA-1D72-4761-9AB3-EFE5134A1A37}"/>
              </a:ext>
            </a:extLst>
          </p:cNvPr>
          <p:cNvSpPr txBox="1">
            <a:spLocks noChangeArrowheads="1"/>
          </p:cNvSpPr>
          <p:nvPr/>
        </p:nvSpPr>
        <p:spPr bwMode="auto">
          <a:xfrm>
            <a:off x="6360504" y="5056585"/>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8049" name="Rectangle 186">
            <a:extLst>
              <a:ext uri="{FF2B5EF4-FFF2-40B4-BE49-F238E27FC236}">
                <a16:creationId xmlns:a16="http://schemas.microsoft.com/office/drawing/2014/main" id="{3125F53E-053F-4F28-82F0-982A438A7F27}"/>
              </a:ext>
            </a:extLst>
          </p:cNvPr>
          <p:cNvSpPr>
            <a:spLocks noChangeArrowheads="1"/>
          </p:cNvSpPr>
          <p:nvPr/>
        </p:nvSpPr>
        <p:spPr bwMode="auto">
          <a:xfrm>
            <a:off x="6359732" y="5340552"/>
            <a:ext cx="667940" cy="291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Bufoler</a:t>
            </a:r>
            <a:r>
              <a:rPr lang="nl-NL" altLang="nl-NL" sz="525" dirty="0">
                <a:solidFill>
                  <a:srgbClr val="376092"/>
                </a:solidFill>
                <a:latin typeface="Calibri" panose="020F0502020204030204" pitchFamily="34" charset="0"/>
              </a:rPr>
              <a:t> </a:t>
            </a:r>
          </a:p>
          <a:p>
            <a:pPr algn="ctr" fontAlgn="base">
              <a:spcBef>
                <a:spcPct val="0"/>
              </a:spcBef>
              <a:spcAft>
                <a:spcPct val="0"/>
              </a:spcAft>
            </a:pPr>
            <a:r>
              <a:rPr lang="en-GB" altLang="nl-NL" sz="525" dirty="0" err="1">
                <a:solidFill>
                  <a:srgbClr val="376092"/>
                </a:solidFill>
                <a:latin typeface="Calibri" panose="020F0502020204030204" pitchFamily="34" charset="0"/>
              </a:rPr>
              <a:t>Easyhaler</a:t>
            </a:r>
            <a:r>
              <a:rPr lang="nl-NL" altLang="nl-NL" sz="525" dirty="0">
                <a:solidFill>
                  <a:srgbClr val="376092"/>
                </a:solidFill>
                <a:latin typeface="Calibri" panose="020F0502020204030204" pitchFamily="34" charset="0"/>
              </a:rPr>
              <a:t> </a:t>
            </a:r>
          </a:p>
          <a:p>
            <a:pPr algn="ctr" fontAlgn="base">
              <a:spcBef>
                <a:spcPct val="0"/>
              </a:spcBef>
              <a:spcAft>
                <a:spcPct val="0"/>
              </a:spcAft>
            </a:pPr>
            <a:endParaRPr lang="nl-NL" altLang="nl-NL" sz="525" i="1" dirty="0">
              <a:solidFill>
                <a:srgbClr val="376092"/>
              </a:solidFill>
              <a:latin typeface="Calibri Light" panose="020F0302020204030204" pitchFamily="34" charset="0"/>
            </a:endParaRPr>
          </a:p>
        </p:txBody>
      </p:sp>
      <p:sp>
        <p:nvSpPr>
          <p:cNvPr id="38050" name="TextBox 187">
            <a:extLst>
              <a:ext uri="{FF2B5EF4-FFF2-40B4-BE49-F238E27FC236}">
                <a16:creationId xmlns:a16="http://schemas.microsoft.com/office/drawing/2014/main" id="{880114FB-26F1-4790-841F-073141D4B7BA}"/>
              </a:ext>
            </a:extLst>
          </p:cNvPr>
          <p:cNvSpPr txBox="1">
            <a:spLocks noChangeArrowheads="1"/>
          </p:cNvSpPr>
          <p:nvPr/>
        </p:nvSpPr>
        <p:spPr bwMode="auto">
          <a:xfrm>
            <a:off x="6816682" y="5142315"/>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8051" name="Rectangle 188">
            <a:extLst>
              <a:ext uri="{FF2B5EF4-FFF2-40B4-BE49-F238E27FC236}">
                <a16:creationId xmlns:a16="http://schemas.microsoft.com/office/drawing/2014/main" id="{D4F0A50B-6DC9-4C0D-B699-08371BA45EAA}"/>
              </a:ext>
            </a:extLst>
          </p:cNvPr>
          <p:cNvSpPr>
            <a:spLocks noChangeArrowheads="1"/>
          </p:cNvSpPr>
          <p:nvPr/>
        </p:nvSpPr>
        <p:spPr bwMode="auto">
          <a:xfrm>
            <a:off x="7567612" y="5322098"/>
            <a:ext cx="433388"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a:solidFill>
                  <a:srgbClr val="376092"/>
                </a:solidFill>
                <a:latin typeface="Calibri" panose="020F0502020204030204" pitchFamily="34" charset="0"/>
              </a:rPr>
              <a:t>Foster </a:t>
            </a:r>
          </a:p>
          <a:p>
            <a:pPr algn="ctr" fontAlgn="base">
              <a:spcBef>
                <a:spcPct val="0"/>
              </a:spcBef>
              <a:spcAft>
                <a:spcPct val="0"/>
              </a:spcAft>
            </a:pPr>
            <a:r>
              <a:rPr lang="nl-NL" altLang="nl-NL" sz="525" dirty="0" err="1">
                <a:solidFill>
                  <a:srgbClr val="376092"/>
                </a:solidFill>
                <a:latin typeface="Calibri" panose="020F0502020204030204" pitchFamily="34" charset="0"/>
              </a:rPr>
              <a:t>Nexthaler</a:t>
            </a:r>
            <a:r>
              <a:rPr lang="nl-NL" altLang="nl-NL" sz="525" i="1" dirty="0">
                <a:solidFill>
                  <a:srgbClr val="376092"/>
                </a:solidFill>
                <a:latin typeface="Calibri" panose="020F0502020204030204" pitchFamily="34" charset="0"/>
              </a:rPr>
              <a:t> </a:t>
            </a:r>
          </a:p>
        </p:txBody>
      </p:sp>
      <p:pic>
        <p:nvPicPr>
          <p:cNvPr id="38052" name="Picture 11">
            <a:extLst>
              <a:ext uri="{FF2B5EF4-FFF2-40B4-BE49-F238E27FC236}">
                <a16:creationId xmlns:a16="http://schemas.microsoft.com/office/drawing/2014/main" id="{DD9FF315-DB30-40F2-8AF1-5DD79ECC93C5}"/>
              </a:ext>
            </a:extLst>
          </p:cNvPr>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7673588" y="5087543"/>
            <a:ext cx="301228" cy="27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53" name="TextBox 190">
            <a:extLst>
              <a:ext uri="{FF2B5EF4-FFF2-40B4-BE49-F238E27FC236}">
                <a16:creationId xmlns:a16="http://schemas.microsoft.com/office/drawing/2014/main" id="{1BC52C06-74C2-450F-9832-17B65506B99E}"/>
              </a:ext>
            </a:extLst>
          </p:cNvPr>
          <p:cNvSpPr txBox="1">
            <a:spLocks noChangeArrowheads="1"/>
          </p:cNvSpPr>
          <p:nvPr/>
        </p:nvSpPr>
        <p:spPr bwMode="auto">
          <a:xfrm>
            <a:off x="7817653" y="5064925"/>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8054" name="Rectangle 191">
            <a:extLst>
              <a:ext uri="{FF2B5EF4-FFF2-40B4-BE49-F238E27FC236}">
                <a16:creationId xmlns:a16="http://schemas.microsoft.com/office/drawing/2014/main" id="{28006C2B-2799-4B06-B885-4EB4F2398E54}"/>
              </a:ext>
            </a:extLst>
          </p:cNvPr>
          <p:cNvSpPr>
            <a:spLocks noChangeArrowheads="1"/>
          </p:cNvSpPr>
          <p:nvPr/>
        </p:nvSpPr>
        <p:spPr bwMode="auto">
          <a:xfrm>
            <a:off x="3921925" y="5298285"/>
            <a:ext cx="731044"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Busalair </a:t>
            </a:r>
          </a:p>
          <a:p>
            <a:pPr algn="ctr" fontAlgn="base">
              <a:spcBef>
                <a:spcPct val="0"/>
              </a:spcBef>
              <a:spcAft>
                <a:spcPct val="0"/>
              </a:spcAft>
            </a:pPr>
            <a:r>
              <a:rPr lang="nl-NL" altLang="nl-NL" sz="525">
                <a:solidFill>
                  <a:srgbClr val="376092"/>
                </a:solidFill>
                <a:latin typeface="Calibri" panose="020F0502020204030204" pitchFamily="34" charset="0"/>
              </a:rPr>
              <a:t>Axahaler </a:t>
            </a:r>
            <a:r>
              <a:rPr lang="nl-NL" altLang="nl-NL" sz="525" i="1">
                <a:solidFill>
                  <a:srgbClr val="376092"/>
                </a:solidFill>
                <a:latin typeface="Calibri" panose="020F0502020204030204" pitchFamily="34" charset="0"/>
              </a:rPr>
              <a:t> </a:t>
            </a:r>
          </a:p>
        </p:txBody>
      </p:sp>
      <p:sp>
        <p:nvSpPr>
          <p:cNvPr id="38055" name="TextBox 192">
            <a:extLst>
              <a:ext uri="{FF2B5EF4-FFF2-40B4-BE49-F238E27FC236}">
                <a16:creationId xmlns:a16="http://schemas.microsoft.com/office/drawing/2014/main" id="{0814421C-0B41-4934-AA92-EE16B0C62107}"/>
              </a:ext>
            </a:extLst>
          </p:cNvPr>
          <p:cNvSpPr txBox="1">
            <a:spLocks noChangeArrowheads="1"/>
          </p:cNvSpPr>
          <p:nvPr/>
        </p:nvSpPr>
        <p:spPr bwMode="auto">
          <a:xfrm>
            <a:off x="4392216" y="5032773"/>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sp>
        <p:nvSpPr>
          <p:cNvPr id="38056" name="Rectangle 193">
            <a:extLst>
              <a:ext uri="{FF2B5EF4-FFF2-40B4-BE49-F238E27FC236}">
                <a16:creationId xmlns:a16="http://schemas.microsoft.com/office/drawing/2014/main" id="{74CD00E7-E2D2-4158-B2C9-31FB2FC4DBCB}"/>
              </a:ext>
            </a:extLst>
          </p:cNvPr>
          <p:cNvSpPr>
            <a:spLocks noChangeArrowheads="1"/>
          </p:cNvSpPr>
          <p:nvPr/>
        </p:nvSpPr>
        <p:spPr bwMode="auto">
          <a:xfrm>
            <a:off x="1988352" y="5376868"/>
            <a:ext cx="731044"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Symbicort</a:t>
            </a:r>
            <a:endParaRPr lang="nl-NL" altLang="nl-NL" sz="525" i="1">
              <a:solidFill>
                <a:srgbClr val="376092"/>
              </a:solidFill>
              <a:latin typeface="Calibri" panose="020F0502020204030204" pitchFamily="34" charset="0"/>
            </a:endParaRPr>
          </a:p>
        </p:txBody>
      </p:sp>
      <p:sp>
        <p:nvSpPr>
          <p:cNvPr id="38057" name="TextBox 194">
            <a:extLst>
              <a:ext uri="{FF2B5EF4-FFF2-40B4-BE49-F238E27FC236}">
                <a16:creationId xmlns:a16="http://schemas.microsoft.com/office/drawing/2014/main" id="{8CC37C60-CB02-4366-B5E7-98F66F18E652}"/>
              </a:ext>
            </a:extLst>
          </p:cNvPr>
          <p:cNvSpPr txBox="1">
            <a:spLocks noChangeArrowheads="1"/>
          </p:cNvSpPr>
          <p:nvPr/>
        </p:nvSpPr>
        <p:spPr bwMode="auto">
          <a:xfrm>
            <a:off x="2409835" y="5031586"/>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pic>
        <p:nvPicPr>
          <p:cNvPr id="38058" name="Picture 5">
            <a:extLst>
              <a:ext uri="{FF2B5EF4-FFF2-40B4-BE49-F238E27FC236}">
                <a16:creationId xmlns:a16="http://schemas.microsoft.com/office/drawing/2014/main" id="{10A9DCE9-BFEE-4AEF-8505-8BCF9972A288}"/>
              </a:ext>
            </a:extLst>
          </p:cNvPr>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4499375" y="5049443"/>
            <a:ext cx="258365" cy="30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59" name="Rectangle 196">
            <a:extLst>
              <a:ext uri="{FF2B5EF4-FFF2-40B4-BE49-F238E27FC236}">
                <a16:creationId xmlns:a16="http://schemas.microsoft.com/office/drawing/2014/main" id="{941289AB-DFC3-402D-B6FA-88977623B8FB}"/>
              </a:ext>
            </a:extLst>
          </p:cNvPr>
          <p:cNvSpPr>
            <a:spLocks noChangeArrowheads="1"/>
          </p:cNvSpPr>
          <p:nvPr/>
        </p:nvSpPr>
        <p:spPr bwMode="auto">
          <a:xfrm>
            <a:off x="4419600" y="5340552"/>
            <a:ext cx="439341"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a:solidFill>
                  <a:srgbClr val="376092"/>
                </a:solidFill>
                <a:latin typeface="Calibri" panose="020F0502020204030204" pitchFamily="34" charset="0"/>
              </a:rPr>
              <a:t>FP/SAL</a:t>
            </a:r>
          </a:p>
          <a:p>
            <a:pPr algn="ctr" fontAlgn="base">
              <a:spcBef>
                <a:spcPct val="0"/>
              </a:spcBef>
              <a:spcAft>
                <a:spcPct val="0"/>
              </a:spcAft>
            </a:pPr>
            <a:r>
              <a:rPr lang="nl-NL" altLang="nl-NL" sz="525" dirty="0" err="1">
                <a:solidFill>
                  <a:srgbClr val="376092"/>
                </a:solidFill>
                <a:latin typeface="Calibri" panose="020F0502020204030204" pitchFamily="34" charset="0"/>
              </a:rPr>
              <a:t>Elpenhaler</a:t>
            </a:r>
            <a:endParaRPr lang="nl-NL" altLang="nl-NL" sz="525" dirty="0">
              <a:solidFill>
                <a:srgbClr val="376092"/>
              </a:solidFill>
              <a:latin typeface="Calibri" panose="020F0502020204030204" pitchFamily="34" charset="0"/>
            </a:endParaRPr>
          </a:p>
        </p:txBody>
      </p:sp>
      <p:sp>
        <p:nvSpPr>
          <p:cNvPr id="38060" name="TextBox 197">
            <a:extLst>
              <a:ext uri="{FF2B5EF4-FFF2-40B4-BE49-F238E27FC236}">
                <a16:creationId xmlns:a16="http://schemas.microsoft.com/office/drawing/2014/main" id="{A4B958A4-28B7-4DAB-A01E-446C9054FFFC}"/>
              </a:ext>
            </a:extLst>
          </p:cNvPr>
          <p:cNvSpPr txBox="1">
            <a:spLocks noChangeArrowheads="1"/>
          </p:cNvSpPr>
          <p:nvPr/>
        </p:nvSpPr>
        <p:spPr bwMode="auto">
          <a:xfrm>
            <a:off x="4642247" y="5060161"/>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8061" name="Rectangle 198">
            <a:extLst>
              <a:ext uri="{FF2B5EF4-FFF2-40B4-BE49-F238E27FC236}">
                <a16:creationId xmlns:a16="http://schemas.microsoft.com/office/drawing/2014/main" id="{2AF6110F-FBB1-4003-A5C3-9CFA29F18B4E}"/>
              </a:ext>
            </a:extLst>
          </p:cNvPr>
          <p:cNvSpPr>
            <a:spLocks noChangeArrowheads="1"/>
          </p:cNvSpPr>
          <p:nvPr/>
        </p:nvSpPr>
        <p:spPr bwMode="auto">
          <a:xfrm>
            <a:off x="2207419" y="5385202"/>
            <a:ext cx="815579"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FP/SAL </a:t>
            </a:r>
          </a:p>
        </p:txBody>
      </p:sp>
      <p:pic>
        <p:nvPicPr>
          <p:cNvPr id="38062" name="Picture 203" descr="SB TB pMDI met kapje (branded) AZ0635.tif">
            <a:extLst>
              <a:ext uri="{FF2B5EF4-FFF2-40B4-BE49-F238E27FC236}">
                <a16:creationId xmlns:a16="http://schemas.microsoft.com/office/drawing/2014/main" id="{190ED645-599E-41EB-8CF2-908AE08227A7}"/>
              </a:ext>
            </a:extLst>
          </p:cNvPr>
          <p:cNvPicPr>
            <a:picLocks noChangeAspect="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2262192" y="5048258"/>
            <a:ext cx="198835" cy="36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63" name="Picture 2">
            <a:extLst>
              <a:ext uri="{FF2B5EF4-FFF2-40B4-BE49-F238E27FC236}">
                <a16:creationId xmlns:a16="http://schemas.microsoft.com/office/drawing/2014/main" id="{2D9F2CC8-8E6F-447D-B91F-CB4D64D960F6}"/>
              </a:ext>
            </a:extLst>
          </p:cNvPr>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4196954" y="5057785"/>
            <a:ext cx="190500" cy="26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64" name="Picture 205">
            <a:extLst>
              <a:ext uri="{FF2B5EF4-FFF2-40B4-BE49-F238E27FC236}">
                <a16:creationId xmlns:a16="http://schemas.microsoft.com/office/drawing/2014/main" id="{5FA8727A-056F-41CB-9A5B-A73BAF3C9F15}"/>
              </a:ext>
            </a:extLst>
          </p:cNvPr>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2501504" y="5087543"/>
            <a:ext cx="2190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65" name="TextBox 199">
            <a:extLst>
              <a:ext uri="{FF2B5EF4-FFF2-40B4-BE49-F238E27FC236}">
                <a16:creationId xmlns:a16="http://schemas.microsoft.com/office/drawing/2014/main" id="{D49733C1-2503-42E0-9FB1-A76E2DAB0230}"/>
              </a:ext>
            </a:extLst>
          </p:cNvPr>
          <p:cNvSpPr txBox="1">
            <a:spLocks noChangeArrowheads="1"/>
          </p:cNvSpPr>
          <p:nvPr/>
        </p:nvSpPr>
        <p:spPr bwMode="auto">
          <a:xfrm>
            <a:off x="2632472" y="5048256"/>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sp>
        <p:nvSpPr>
          <p:cNvPr id="38066" name="Rectangle 188">
            <a:extLst>
              <a:ext uri="{FF2B5EF4-FFF2-40B4-BE49-F238E27FC236}">
                <a16:creationId xmlns:a16="http://schemas.microsoft.com/office/drawing/2014/main" id="{D8BCDD7B-CE4B-42C9-8B47-9C1D46DB9B6A}"/>
              </a:ext>
            </a:extLst>
          </p:cNvPr>
          <p:cNvSpPr>
            <a:spLocks noChangeArrowheads="1"/>
          </p:cNvSpPr>
          <p:nvPr/>
        </p:nvSpPr>
        <p:spPr bwMode="auto">
          <a:xfrm>
            <a:off x="4500567" y="3002760"/>
            <a:ext cx="617935"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p>
            <a:pPr algn="ctr" fontAlgn="base">
              <a:spcBef>
                <a:spcPct val="0"/>
              </a:spcBef>
              <a:spcAft>
                <a:spcPct val="0"/>
              </a:spcAft>
            </a:pPr>
            <a:r>
              <a:rPr lang="nl-NL" altLang="nl-NL" sz="525" dirty="0" err="1">
                <a:solidFill>
                  <a:srgbClr val="376092"/>
                </a:solidFill>
                <a:latin typeface="Calibri" panose="020F0502020204030204" pitchFamily="34" charset="0"/>
                <a:ea typeface="MS PGothic" panose="020B0600070205080204" pitchFamily="34" charset="-128"/>
              </a:rPr>
              <a:t>Formoterol</a:t>
            </a:r>
            <a:r>
              <a:rPr lang="nl-NL" altLang="nl-NL" sz="525" dirty="0">
                <a:solidFill>
                  <a:srgbClr val="376092"/>
                </a:solidFill>
                <a:latin typeface="Calibri" panose="020F0502020204030204" pitchFamily="34" charset="0"/>
                <a:ea typeface="MS PGothic" panose="020B0600070205080204" pitchFamily="34" charset="-128"/>
              </a:rPr>
              <a:t> </a:t>
            </a:r>
          </a:p>
          <a:p>
            <a:pPr algn="ctr" fontAlgn="base">
              <a:spcBef>
                <a:spcPct val="0"/>
              </a:spcBef>
              <a:spcAft>
                <a:spcPct val="0"/>
              </a:spcAft>
            </a:pPr>
            <a:r>
              <a:rPr lang="nl-NL" altLang="nl-NL" sz="525" dirty="0" err="1">
                <a:solidFill>
                  <a:srgbClr val="376092"/>
                </a:solidFill>
                <a:latin typeface="Calibri" panose="020F0502020204030204" pitchFamily="34" charset="0"/>
                <a:ea typeface="MS PGothic" panose="020B0600070205080204" pitchFamily="34" charset="-128"/>
              </a:rPr>
              <a:t>Axahaler</a:t>
            </a:r>
            <a:r>
              <a:rPr lang="nl-NL" altLang="nl-NL" sz="525" dirty="0">
                <a:solidFill>
                  <a:srgbClr val="376092"/>
                </a:solidFill>
                <a:latin typeface="Calibri" panose="020F0502020204030204" pitchFamily="34" charset="0"/>
                <a:ea typeface="MS PGothic" panose="020B0600070205080204" pitchFamily="34" charset="-128"/>
              </a:rPr>
              <a:t>  </a:t>
            </a:r>
          </a:p>
        </p:txBody>
      </p:sp>
      <p:sp>
        <p:nvSpPr>
          <p:cNvPr id="38067" name="TextBox 189">
            <a:extLst>
              <a:ext uri="{FF2B5EF4-FFF2-40B4-BE49-F238E27FC236}">
                <a16:creationId xmlns:a16="http://schemas.microsoft.com/office/drawing/2014/main" id="{4C28B3A7-D798-485A-A32A-3461EC4C3D24}"/>
              </a:ext>
            </a:extLst>
          </p:cNvPr>
          <p:cNvSpPr txBox="1">
            <a:spLocks noChangeArrowheads="1"/>
          </p:cNvSpPr>
          <p:nvPr/>
        </p:nvSpPr>
        <p:spPr bwMode="auto">
          <a:xfrm>
            <a:off x="4797036" y="3171831"/>
            <a:ext cx="292894"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p>
            <a:pPr fontAlgn="base">
              <a:spcBef>
                <a:spcPct val="0"/>
              </a:spcBef>
              <a:spcAft>
                <a:spcPct val="0"/>
              </a:spcAft>
            </a:pPr>
            <a:r>
              <a:rPr lang="nl-NL" altLang="nl-NL" sz="525" b="1" dirty="0">
                <a:solidFill>
                  <a:srgbClr val="E46C0A"/>
                </a:solidFill>
                <a:latin typeface="Calibri" panose="020F0502020204030204" pitchFamily="34" charset="0"/>
                <a:ea typeface="MS PGothic" panose="020B0600070205080204" pitchFamily="34" charset="-128"/>
              </a:rPr>
              <a:t>AC</a:t>
            </a:r>
          </a:p>
        </p:txBody>
      </p:sp>
      <p:pic>
        <p:nvPicPr>
          <p:cNvPr id="38068" name="Picture 2">
            <a:extLst>
              <a:ext uri="{FF2B5EF4-FFF2-40B4-BE49-F238E27FC236}">
                <a16:creationId xmlns:a16="http://schemas.microsoft.com/office/drawing/2014/main" id="{42574AC6-072D-4D28-A767-8EF597E81630}"/>
              </a:ext>
            </a:extLst>
          </p:cNvPr>
          <p:cNvPicPr>
            <a:picLocks noChangeAspect="1"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4661299" y="3183741"/>
            <a:ext cx="191690" cy="26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69" name="Picture 191">
            <a:extLst>
              <a:ext uri="{FF2B5EF4-FFF2-40B4-BE49-F238E27FC236}">
                <a16:creationId xmlns:a16="http://schemas.microsoft.com/office/drawing/2014/main" id="{69E78056-84C9-48CF-A6AB-95337D7F3097}"/>
              </a:ext>
            </a:extLst>
          </p:cNvPr>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6611725" y="3089672"/>
            <a:ext cx="213122"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070" name="Picture 192">
            <a:extLst>
              <a:ext uri="{FF2B5EF4-FFF2-40B4-BE49-F238E27FC236}">
                <a16:creationId xmlns:a16="http://schemas.microsoft.com/office/drawing/2014/main" id="{2ECB13CD-FC40-4257-92FF-4402F152C4C7}"/>
              </a:ext>
            </a:extLst>
          </p:cNvPr>
          <p:cNvPicPr>
            <a:picLocks noChangeAspect="1" noChangeArrowheads="1"/>
          </p:cNvPicPr>
          <p:nvPr/>
        </p:nvPicPr>
        <p:blipFill>
          <a:blip r:embed="rId58" cstate="print">
            <a:extLst>
              <a:ext uri="{28A0092B-C50C-407E-A947-70E740481C1C}">
                <a14:useLocalDpi xmlns:a14="http://schemas.microsoft.com/office/drawing/2010/main" val="0"/>
              </a:ext>
            </a:extLst>
          </a:blip>
          <a:srcRect/>
          <a:stretch>
            <a:fillRect/>
          </a:stretch>
        </p:blipFill>
        <p:spPr bwMode="auto">
          <a:xfrm>
            <a:off x="6611735" y="5078621"/>
            <a:ext cx="245269" cy="288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071" name="Picture 193">
            <a:extLst>
              <a:ext uri="{FF2B5EF4-FFF2-40B4-BE49-F238E27FC236}">
                <a16:creationId xmlns:a16="http://schemas.microsoft.com/office/drawing/2014/main" id="{07A78E51-17B5-4414-A88D-C4E3B469B114}"/>
              </a:ext>
            </a:extLst>
          </p:cNvPr>
          <p:cNvPicPr>
            <a:picLocks noChangeAspect="1" noChangeArrowheads="1"/>
          </p:cNvPicPr>
          <p:nvPr/>
        </p:nvPicPr>
        <p:blipFill>
          <a:blip r:embed="rId5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40966" y="3523061"/>
            <a:ext cx="327422" cy="327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072" name="TextBox 101">
            <a:extLst>
              <a:ext uri="{FF2B5EF4-FFF2-40B4-BE49-F238E27FC236}">
                <a16:creationId xmlns:a16="http://schemas.microsoft.com/office/drawing/2014/main" id="{6F3EE838-2FD9-49BB-9642-CFBE45E04978}"/>
              </a:ext>
            </a:extLst>
          </p:cNvPr>
          <p:cNvSpPr txBox="1">
            <a:spLocks noChangeArrowheads="1"/>
          </p:cNvSpPr>
          <p:nvPr/>
        </p:nvSpPr>
        <p:spPr bwMode="auto">
          <a:xfrm>
            <a:off x="4073138" y="3508773"/>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pic>
        <p:nvPicPr>
          <p:cNvPr id="38073" name="Picture 3">
            <a:extLst>
              <a:ext uri="{FF2B5EF4-FFF2-40B4-BE49-F238E27FC236}">
                <a16:creationId xmlns:a16="http://schemas.microsoft.com/office/drawing/2014/main" id="{5703C7F6-B82C-4DDD-81B5-7955AC8AFA0F}"/>
              </a:ext>
            </a:extLst>
          </p:cNvPr>
          <p:cNvPicPr>
            <a:picLocks noChangeAspect="1" noChangeArrowheads="1"/>
          </p:cNvPicPr>
          <p:nvPr/>
        </p:nvPicPr>
        <p:blipFill>
          <a:blip r:embed="rId60" cstate="print">
            <a:extLst>
              <a:ext uri="{28A0092B-C50C-407E-A947-70E740481C1C}">
                <a14:useLocalDpi xmlns:a14="http://schemas.microsoft.com/office/drawing/2010/main" val="0"/>
              </a:ext>
            </a:extLst>
          </a:blip>
          <a:srcRect/>
          <a:stretch>
            <a:fillRect/>
          </a:stretch>
        </p:blipFill>
        <p:spPr bwMode="auto">
          <a:xfrm>
            <a:off x="2800357" y="2025257"/>
            <a:ext cx="183356" cy="29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0" name="Picture 2"/>
          <p:cNvPicPr>
            <a:picLocks noChangeAspect="1" noChangeArrowheads="1"/>
          </p:cNvPicPr>
          <p:nvPr/>
        </p:nvPicPr>
        <p:blipFill>
          <a:blip r:embed="rId61" cstate="print">
            <a:extLst>
              <a:ext uri="{28A0092B-C50C-407E-A947-70E740481C1C}">
                <a14:useLocalDpi xmlns:a14="http://schemas.microsoft.com/office/drawing/2010/main" val="0"/>
              </a:ext>
            </a:extLst>
          </a:blip>
          <a:srcRect/>
          <a:stretch>
            <a:fillRect/>
          </a:stretch>
        </p:blipFill>
        <p:spPr bwMode="auto">
          <a:xfrm>
            <a:off x="6046182" y="5574175"/>
            <a:ext cx="508391"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8" name="Rectangle 174">
            <a:extLst>
              <a:ext uri="{FF2B5EF4-FFF2-40B4-BE49-F238E27FC236}">
                <a16:creationId xmlns:a16="http://schemas.microsoft.com/office/drawing/2014/main" id="{6C3E320A-C738-4FE4-BB0A-ED589533C4D4}"/>
              </a:ext>
            </a:extLst>
          </p:cNvPr>
          <p:cNvSpPr>
            <a:spLocks noChangeArrowheads="1"/>
          </p:cNvSpPr>
          <p:nvPr/>
        </p:nvSpPr>
        <p:spPr bwMode="auto">
          <a:xfrm>
            <a:off x="5976156" y="5855994"/>
            <a:ext cx="681038"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dirty="0" err="1">
                <a:solidFill>
                  <a:srgbClr val="376092"/>
                </a:solidFill>
                <a:latin typeface="Calibri" panose="020F0502020204030204" pitchFamily="34" charset="0"/>
              </a:rPr>
              <a:t>Trelegy</a:t>
            </a:r>
            <a:r>
              <a:rPr lang="en-GB" altLang="nl-NL" sz="525" dirty="0">
                <a:solidFill>
                  <a:srgbClr val="376092"/>
                </a:solidFill>
                <a:latin typeface="Calibri" panose="020F0502020204030204" pitchFamily="34" charset="0"/>
              </a:rPr>
              <a:t> </a:t>
            </a:r>
            <a:r>
              <a:rPr lang="en-GB" altLang="nl-NL" sz="525" dirty="0" err="1">
                <a:solidFill>
                  <a:srgbClr val="376092"/>
                </a:solidFill>
                <a:latin typeface="Calibri" panose="020F0502020204030204" pitchFamily="34" charset="0"/>
              </a:rPr>
              <a:t>Ellipta</a:t>
            </a:r>
            <a:endParaRPr lang="en-GB" altLang="nl-NL" sz="525" dirty="0">
              <a:solidFill>
                <a:srgbClr val="376092"/>
              </a:solidFill>
              <a:latin typeface="Calibri" panose="020F0502020204030204" pitchFamily="34" charset="0"/>
            </a:endParaRPr>
          </a:p>
        </p:txBody>
      </p:sp>
      <p:sp>
        <p:nvSpPr>
          <p:cNvPr id="189" name="TextBox 92">
            <a:extLst>
              <a:ext uri="{FF2B5EF4-FFF2-40B4-BE49-F238E27FC236}">
                <a16:creationId xmlns:a16="http://schemas.microsoft.com/office/drawing/2014/main" id="{B4202625-25C7-407A-80F1-78AF0EC6D55C}"/>
              </a:ext>
            </a:extLst>
          </p:cNvPr>
          <p:cNvSpPr txBox="1">
            <a:spLocks noChangeArrowheads="1"/>
          </p:cNvSpPr>
          <p:nvPr/>
        </p:nvSpPr>
        <p:spPr bwMode="auto">
          <a:xfrm>
            <a:off x="6373015" y="5553081"/>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pic>
        <p:nvPicPr>
          <p:cNvPr id="150532" name="Picture 4"/>
          <p:cNvPicPr>
            <a:picLocks noChangeAspect="1" noChangeArrowheads="1"/>
          </p:cNvPicPr>
          <p:nvPr/>
        </p:nvPicPr>
        <p:blipFill>
          <a:blip r:embed="rId62" cstate="print">
            <a:extLst>
              <a:ext uri="{28A0092B-C50C-407E-A947-70E740481C1C}">
                <a14:useLocalDpi xmlns:a14="http://schemas.microsoft.com/office/drawing/2010/main" val="0"/>
              </a:ext>
            </a:extLst>
          </a:blip>
          <a:srcRect/>
          <a:stretch>
            <a:fillRect/>
          </a:stretch>
        </p:blipFill>
        <p:spPr bwMode="auto">
          <a:xfrm>
            <a:off x="1446719" y="5553075"/>
            <a:ext cx="308272" cy="389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2" name="TextBox 92">
            <a:extLst>
              <a:ext uri="{FF2B5EF4-FFF2-40B4-BE49-F238E27FC236}">
                <a16:creationId xmlns:a16="http://schemas.microsoft.com/office/drawing/2014/main" id="{B4202625-25C7-407A-80F1-78AF0EC6D55C}"/>
              </a:ext>
            </a:extLst>
          </p:cNvPr>
          <p:cNvSpPr txBox="1">
            <a:spLocks noChangeArrowheads="1"/>
          </p:cNvSpPr>
          <p:nvPr/>
        </p:nvSpPr>
        <p:spPr bwMode="auto">
          <a:xfrm>
            <a:off x="1720462" y="5546767"/>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sp>
        <p:nvSpPr>
          <p:cNvPr id="193" name="Rectangle 173">
            <a:extLst>
              <a:ext uri="{FF2B5EF4-FFF2-40B4-BE49-F238E27FC236}">
                <a16:creationId xmlns:a16="http://schemas.microsoft.com/office/drawing/2014/main" id="{4BB2A03A-A502-42A9-A460-B4753071CE5F}"/>
              </a:ext>
            </a:extLst>
          </p:cNvPr>
          <p:cNvSpPr>
            <a:spLocks noChangeArrowheads="1"/>
          </p:cNvSpPr>
          <p:nvPr/>
        </p:nvSpPr>
        <p:spPr bwMode="auto">
          <a:xfrm>
            <a:off x="1443548" y="5894398"/>
            <a:ext cx="344177"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dirty="0">
                <a:solidFill>
                  <a:srgbClr val="376092"/>
                </a:solidFill>
                <a:latin typeface="Calibri" panose="020F0502020204030204" pitchFamily="34" charset="0"/>
              </a:rPr>
              <a:t>Trimbow</a:t>
            </a:r>
            <a:endParaRPr lang="nl-NL" altLang="nl-NL" sz="525" dirty="0">
              <a:solidFill>
                <a:srgbClr val="376092"/>
              </a:solidFill>
              <a:latin typeface="Calibri" panose="020F0502020204030204" pitchFamily="34" charset="0"/>
            </a:endParaRPr>
          </a:p>
        </p:txBody>
      </p:sp>
      <p:sp>
        <p:nvSpPr>
          <p:cNvPr id="195" name="Ovaal 194"/>
          <p:cNvSpPr/>
          <p:nvPr/>
        </p:nvSpPr>
        <p:spPr>
          <a:xfrm>
            <a:off x="3762478" y="3463530"/>
            <a:ext cx="715463" cy="5619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anchor="ctr"/>
          <a:lstStyle/>
          <a:p>
            <a:pPr algn="ctr" eaLnBrk="0" fontAlgn="base" hangingPunct="0">
              <a:spcBef>
                <a:spcPct val="0"/>
              </a:spcBef>
              <a:spcAft>
                <a:spcPct val="0"/>
              </a:spcAft>
              <a:defRPr/>
            </a:pPr>
            <a:endParaRPr lang="nl-NL" sz="1725">
              <a:solidFill>
                <a:srgbClr val="FFFFFF"/>
              </a:solidFill>
              <a:latin typeface="Arial"/>
            </a:endParaRPr>
          </a:p>
        </p:txBody>
      </p:sp>
      <p:sp>
        <p:nvSpPr>
          <p:cNvPr id="196" name="Ovaal 195"/>
          <p:cNvSpPr/>
          <p:nvPr/>
        </p:nvSpPr>
        <p:spPr>
          <a:xfrm>
            <a:off x="4032327" y="4994678"/>
            <a:ext cx="461695" cy="5619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anchor="ctr"/>
          <a:lstStyle/>
          <a:p>
            <a:pPr algn="ctr" eaLnBrk="0" fontAlgn="base" hangingPunct="0">
              <a:spcBef>
                <a:spcPct val="0"/>
              </a:spcBef>
              <a:spcAft>
                <a:spcPct val="0"/>
              </a:spcAft>
              <a:defRPr/>
            </a:pPr>
            <a:endParaRPr lang="nl-NL" sz="1725">
              <a:solidFill>
                <a:srgbClr val="FFFFFF"/>
              </a:solidFill>
              <a:latin typeface="Arial"/>
            </a:endParaRPr>
          </a:p>
        </p:txBody>
      </p:sp>
      <p:sp>
        <p:nvSpPr>
          <p:cNvPr id="198" name="Ovaal 197"/>
          <p:cNvSpPr/>
          <p:nvPr/>
        </p:nvSpPr>
        <p:spPr>
          <a:xfrm>
            <a:off x="6771094" y="5045546"/>
            <a:ext cx="1296590" cy="5619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anchor="ctr"/>
          <a:lstStyle/>
          <a:p>
            <a:pPr algn="ctr" eaLnBrk="0" fontAlgn="base" hangingPunct="0">
              <a:spcBef>
                <a:spcPct val="0"/>
              </a:spcBef>
              <a:spcAft>
                <a:spcPct val="0"/>
              </a:spcAft>
              <a:defRPr/>
            </a:pPr>
            <a:endParaRPr lang="nl-NL" sz="1725">
              <a:solidFill>
                <a:srgbClr val="FFFFFF"/>
              </a:solidFill>
              <a:latin typeface="Arial"/>
            </a:endParaRPr>
          </a:p>
        </p:txBody>
      </p:sp>
      <p:sp>
        <p:nvSpPr>
          <p:cNvPr id="200" name="Ovaal 199"/>
          <p:cNvSpPr/>
          <p:nvPr/>
        </p:nvSpPr>
        <p:spPr>
          <a:xfrm>
            <a:off x="4031714" y="3006333"/>
            <a:ext cx="349076" cy="5000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anchor="ctr"/>
          <a:lstStyle/>
          <a:p>
            <a:pPr algn="ctr" eaLnBrk="0" fontAlgn="base" hangingPunct="0">
              <a:spcBef>
                <a:spcPct val="0"/>
              </a:spcBef>
              <a:spcAft>
                <a:spcPct val="0"/>
              </a:spcAft>
              <a:defRPr/>
            </a:pPr>
            <a:endParaRPr lang="nl-NL" sz="1725">
              <a:solidFill>
                <a:srgbClr val="FFFFFF"/>
              </a:solidFill>
              <a:latin typeface="Arial"/>
            </a:endParaRPr>
          </a:p>
        </p:txBody>
      </p:sp>
      <p:sp>
        <p:nvSpPr>
          <p:cNvPr id="201" name="Ovaal 200"/>
          <p:cNvSpPr/>
          <p:nvPr/>
        </p:nvSpPr>
        <p:spPr>
          <a:xfrm>
            <a:off x="4579153" y="2987878"/>
            <a:ext cx="349076" cy="5000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anchor="ctr"/>
          <a:lstStyle/>
          <a:p>
            <a:pPr algn="ctr" eaLnBrk="0" fontAlgn="base" hangingPunct="0">
              <a:spcBef>
                <a:spcPct val="0"/>
              </a:spcBef>
              <a:spcAft>
                <a:spcPct val="0"/>
              </a:spcAft>
              <a:defRPr/>
            </a:pPr>
            <a:endParaRPr lang="nl-NL" sz="1725">
              <a:solidFill>
                <a:srgbClr val="FFFFFF"/>
              </a:solidFill>
              <a:latin typeface="Arial"/>
            </a:endParaRPr>
          </a:p>
        </p:txBody>
      </p:sp>
      <p:sp>
        <p:nvSpPr>
          <p:cNvPr id="202" name="Ovaal 201"/>
          <p:cNvSpPr/>
          <p:nvPr/>
        </p:nvSpPr>
        <p:spPr>
          <a:xfrm>
            <a:off x="4446389" y="5041112"/>
            <a:ext cx="429816" cy="5619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anchor="ctr"/>
          <a:lstStyle/>
          <a:p>
            <a:pPr algn="ctr" eaLnBrk="0" fontAlgn="base" hangingPunct="0">
              <a:spcBef>
                <a:spcPct val="0"/>
              </a:spcBef>
              <a:spcAft>
                <a:spcPct val="0"/>
              </a:spcAft>
              <a:defRPr/>
            </a:pPr>
            <a:endParaRPr lang="nl-NL" sz="1725">
              <a:solidFill>
                <a:srgbClr val="FFFFFF"/>
              </a:solidFill>
              <a:latin typeface="Arial"/>
            </a:endParaRPr>
          </a:p>
        </p:txBody>
      </p:sp>
      <p:pic>
        <p:nvPicPr>
          <p:cNvPr id="205" name="Picture 3">
            <a:extLst>
              <a:ext uri="{FF2B5EF4-FFF2-40B4-BE49-F238E27FC236}">
                <a16:creationId xmlns:a16="http://schemas.microsoft.com/office/drawing/2014/main" id="{5703C7F6-B82C-4DDD-81B5-7955AC8AFA0F}"/>
              </a:ext>
            </a:extLst>
          </p:cNvPr>
          <p:cNvPicPr>
            <a:picLocks noChangeAspect="1" noChangeArrowheads="1"/>
          </p:cNvPicPr>
          <p:nvPr/>
        </p:nvPicPr>
        <p:blipFill>
          <a:blip r:embed="rId60" cstate="print">
            <a:extLst>
              <a:ext uri="{28A0092B-C50C-407E-A947-70E740481C1C}">
                <a14:useLocalDpi xmlns:a14="http://schemas.microsoft.com/office/drawing/2010/main" val="0"/>
              </a:ext>
            </a:extLst>
          </a:blip>
          <a:srcRect/>
          <a:stretch>
            <a:fillRect/>
          </a:stretch>
        </p:blipFill>
        <p:spPr bwMode="auto">
          <a:xfrm>
            <a:off x="2824170" y="2005970"/>
            <a:ext cx="183356" cy="29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 name="Afbeelding 198"/>
          <p:cNvPicPr>
            <a:picLocks noChangeAspect="1"/>
          </p:cNvPicPr>
          <p:nvPr/>
        </p:nvPicPr>
        <p:blipFill>
          <a:blip r:embed="rId63"/>
          <a:stretch>
            <a:fillRect/>
          </a:stretch>
        </p:blipFill>
        <p:spPr>
          <a:xfrm>
            <a:off x="7133605" y="466181"/>
            <a:ext cx="1721123" cy="578480"/>
          </a:xfrm>
          <a:prstGeom prst="rect">
            <a:avLst/>
          </a:prstGeom>
        </p:spPr>
      </p:pic>
      <p:sp>
        <p:nvSpPr>
          <p:cNvPr id="204" name="Titel 2">
            <a:extLst>
              <a:ext uri="{FF2B5EF4-FFF2-40B4-BE49-F238E27FC236}">
                <a16:creationId xmlns:a16="http://schemas.microsoft.com/office/drawing/2014/main" id="{2C5EAD6B-B842-401C-93C3-1B51FD6C6161}"/>
              </a:ext>
            </a:extLst>
          </p:cNvPr>
          <p:cNvSpPr txBox="1">
            <a:spLocks noChangeArrowheads="1"/>
          </p:cNvSpPr>
          <p:nvPr/>
        </p:nvSpPr>
        <p:spPr>
          <a:xfrm>
            <a:off x="419102" y="1044661"/>
            <a:ext cx="6616304" cy="51315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altLang="nl-NL" sz="3600" dirty="0">
                <a:latin typeface="+mn-lt"/>
              </a:rPr>
              <a:t>De chaos</a:t>
            </a:r>
          </a:p>
        </p:txBody>
      </p:sp>
    </p:spTree>
    <p:extLst>
      <p:ext uri="{BB962C8B-B14F-4D97-AF65-F5344CB8AC3E}">
        <p14:creationId xmlns:p14="http://schemas.microsoft.com/office/powerpoint/2010/main" val="18773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animBg="1"/>
      <p:bldP spid="196" grpId="0" animBg="1"/>
      <p:bldP spid="198" grpId="0" animBg="1"/>
      <p:bldP spid="200" grpId="0" animBg="1"/>
      <p:bldP spid="201" grpId="0" animBg="1"/>
      <p:bldP spid="20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69FFFE9-9C25-456F-8EC0-06895077B2D5}"/>
              </a:ext>
            </a:extLst>
          </p:cNvPr>
          <p:cNvGraphicFramePr>
            <a:graphicFrameLocks noGrp="1"/>
          </p:cNvGraphicFramePr>
          <p:nvPr/>
        </p:nvGraphicFramePr>
        <p:xfrm>
          <a:off x="1155361" y="1551876"/>
          <a:ext cx="6847584" cy="4449578"/>
        </p:xfrm>
        <a:graphic>
          <a:graphicData uri="http://schemas.openxmlformats.org/drawingml/2006/table">
            <a:tbl>
              <a:tblPr firstRow="1" bandRow="1">
                <a:tableStyleId>{5C22544A-7EE6-4342-B048-85BDC9FD1C3A}</a:tableStyleId>
              </a:tblPr>
              <a:tblGrid>
                <a:gridCol w="288468">
                  <a:extLst>
                    <a:ext uri="{9D8B030D-6E8A-4147-A177-3AD203B41FA5}">
                      <a16:colId xmlns:a16="http://schemas.microsoft.com/office/drawing/2014/main" val="20000"/>
                    </a:ext>
                  </a:extLst>
                </a:gridCol>
                <a:gridCol w="1287095">
                  <a:extLst>
                    <a:ext uri="{9D8B030D-6E8A-4147-A177-3AD203B41FA5}">
                      <a16:colId xmlns:a16="http://schemas.microsoft.com/office/drawing/2014/main" val="20001"/>
                    </a:ext>
                  </a:extLst>
                </a:gridCol>
                <a:gridCol w="669969">
                  <a:extLst>
                    <a:ext uri="{9D8B030D-6E8A-4147-A177-3AD203B41FA5}">
                      <a16:colId xmlns:a16="http://schemas.microsoft.com/office/drawing/2014/main" val="20002"/>
                    </a:ext>
                  </a:extLst>
                </a:gridCol>
                <a:gridCol w="406800">
                  <a:extLst>
                    <a:ext uri="{9D8B030D-6E8A-4147-A177-3AD203B41FA5}">
                      <a16:colId xmlns:a16="http://schemas.microsoft.com/office/drawing/2014/main" val="20003"/>
                    </a:ext>
                  </a:extLst>
                </a:gridCol>
                <a:gridCol w="1098211">
                  <a:extLst>
                    <a:ext uri="{9D8B030D-6E8A-4147-A177-3AD203B41FA5}">
                      <a16:colId xmlns:a16="http://schemas.microsoft.com/office/drawing/2014/main" val="20004"/>
                    </a:ext>
                  </a:extLst>
                </a:gridCol>
                <a:gridCol w="3097041">
                  <a:extLst>
                    <a:ext uri="{9D8B030D-6E8A-4147-A177-3AD203B41FA5}">
                      <a16:colId xmlns:a16="http://schemas.microsoft.com/office/drawing/2014/main" val="20005"/>
                    </a:ext>
                  </a:extLst>
                </a:gridCol>
              </a:tblGrid>
              <a:tr h="406754">
                <a:tc>
                  <a:txBody>
                    <a:bodyPr/>
                    <a:lstStyle/>
                    <a:p>
                      <a:pPr algn="ctr"/>
                      <a:endParaRPr lang="nl-NL" sz="700" dirty="0">
                        <a:solidFill>
                          <a:srgbClr val="00B050"/>
                        </a:solidFill>
                      </a:endParaRPr>
                    </a:p>
                  </a:txBody>
                  <a:tcPr marL="53068" marR="53068" marT="26534" marB="26534">
                    <a:lnL w="12700" cap="flat" cmpd="sng" algn="ctr">
                      <a:no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ct val="115000"/>
                        </a:lnSpc>
                        <a:spcAft>
                          <a:spcPts val="0"/>
                        </a:spcAft>
                      </a:pPr>
                      <a:r>
                        <a:rPr lang="nl-NL" sz="800" b="1" i="0" dirty="0">
                          <a:solidFill>
                            <a:schemeClr val="tx1"/>
                          </a:solidFill>
                          <a:latin typeface="Calibri" panose="020F0502020204030204" pitchFamily="34" charset="0"/>
                          <a:ea typeface="Calibri"/>
                          <a:cs typeface="Times New Roman"/>
                        </a:rPr>
                        <a:t>Aerosol</a:t>
                      </a:r>
                    </a:p>
                  </a:txBody>
                  <a:tcPr marL="53068" marR="53068" marT="26534" marB="26534"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hMerge="1">
                  <a:txBody>
                    <a:bodyPr/>
                    <a:lstStyle/>
                    <a:p>
                      <a:pPr marL="0" marR="0" indent="0" algn="ctr" defTabSz="914377" rtl="0" eaLnBrk="1" fontAlgn="auto" latinLnBrk="0" hangingPunct="1">
                        <a:lnSpc>
                          <a:spcPct val="100000"/>
                        </a:lnSpc>
                        <a:spcBef>
                          <a:spcPts val="0"/>
                        </a:spcBef>
                        <a:spcAft>
                          <a:spcPts val="0"/>
                        </a:spcAft>
                        <a:buClrTx/>
                        <a:buSzTx/>
                        <a:buFontTx/>
                        <a:buNone/>
                        <a:tabLst/>
                        <a:defRPr/>
                      </a:pPr>
                      <a:endParaRPr lang="nl-NL" sz="1300" dirty="0">
                        <a:solidFill>
                          <a:schemeClr val="accent6">
                            <a:lumMod val="75000"/>
                          </a:schemeClr>
                        </a:solidFill>
                        <a:latin typeface="+mn-lt"/>
                        <a:ea typeface="Calibri"/>
                        <a:cs typeface="Times New Roman"/>
                      </a:endParaRPr>
                    </a:p>
                  </a:txBody>
                  <a:tcPr marL="99060" marR="99060" marT="49530" marB="4953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nl-NL" sz="800" b="1" i="0" dirty="0">
                          <a:solidFill>
                            <a:schemeClr val="tx1"/>
                          </a:solidFill>
                          <a:latin typeface="Calibri" panose="020F0502020204030204" pitchFamily="34" charset="0"/>
                          <a:ea typeface="Calibri"/>
                          <a:cs typeface="Times New Roman"/>
                        </a:rPr>
                        <a:t>SMI</a:t>
                      </a:r>
                      <a:endParaRPr lang="nl-NL" sz="800" i="0" dirty="0">
                        <a:solidFill>
                          <a:schemeClr val="tx1"/>
                        </a:solidFill>
                        <a:latin typeface="Calibri" panose="020F0502020204030204" pitchFamily="34" charset="0"/>
                        <a:ea typeface="Calibri"/>
                        <a:cs typeface="Times New Roman"/>
                      </a:endParaRPr>
                    </a:p>
                  </a:txBody>
                  <a:tcPr marL="53068" marR="53068" marT="26534" marB="26534"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pPr algn="ctr">
                        <a:lnSpc>
                          <a:spcPct val="115000"/>
                        </a:lnSpc>
                        <a:spcAft>
                          <a:spcPts val="0"/>
                        </a:spcAft>
                      </a:pPr>
                      <a:r>
                        <a:rPr lang="nl-NL" sz="800" b="1" i="0" dirty="0">
                          <a:solidFill>
                            <a:schemeClr val="tx1"/>
                          </a:solidFill>
                          <a:latin typeface="Calibri" panose="020F0502020204030204" pitchFamily="34" charset="0"/>
                          <a:ea typeface="Calibri"/>
                          <a:cs typeface="Times New Roman"/>
                        </a:rPr>
                        <a:t>DPI </a:t>
                      </a:r>
                    </a:p>
                    <a:p>
                      <a:pPr algn="ctr">
                        <a:lnSpc>
                          <a:spcPct val="115000"/>
                        </a:lnSpc>
                        <a:spcAft>
                          <a:spcPts val="0"/>
                        </a:spcAft>
                      </a:pPr>
                      <a:r>
                        <a:rPr lang="nl-NL" sz="800" b="1" i="0" dirty="0">
                          <a:solidFill>
                            <a:schemeClr val="tx1"/>
                          </a:solidFill>
                          <a:latin typeface="Calibri" panose="020F0502020204030204" pitchFamily="34" charset="0"/>
                          <a:ea typeface="Calibri"/>
                          <a:cs typeface="Times New Roman"/>
                        </a:rPr>
                        <a:t>Single </a:t>
                      </a:r>
                      <a:r>
                        <a:rPr lang="nl-NL" sz="800" b="1" i="0" dirty="0" err="1">
                          <a:solidFill>
                            <a:schemeClr val="tx1"/>
                          </a:solidFill>
                          <a:latin typeface="Calibri" panose="020F0502020204030204" pitchFamily="34" charset="0"/>
                          <a:ea typeface="Calibri"/>
                          <a:cs typeface="Times New Roman"/>
                        </a:rPr>
                        <a:t>Dose</a:t>
                      </a:r>
                      <a:endParaRPr lang="nl-NL" sz="800" i="0" dirty="0">
                        <a:solidFill>
                          <a:schemeClr val="tx1"/>
                        </a:solidFill>
                        <a:latin typeface="Calibri" panose="020F0502020204030204" pitchFamily="34" charset="0"/>
                        <a:ea typeface="Calibri"/>
                        <a:cs typeface="Times New Roman"/>
                      </a:endParaRPr>
                    </a:p>
                  </a:txBody>
                  <a:tcPr marL="53068" marR="53068" marT="26534" marB="26534"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pPr algn="ctr">
                        <a:lnSpc>
                          <a:spcPct val="115000"/>
                        </a:lnSpc>
                        <a:spcAft>
                          <a:spcPts val="0"/>
                        </a:spcAft>
                      </a:pPr>
                      <a:r>
                        <a:rPr lang="nl-NL" sz="800" b="1" i="0" dirty="0">
                          <a:solidFill>
                            <a:schemeClr val="tx1"/>
                          </a:solidFill>
                          <a:latin typeface="Calibri" panose="020F0502020204030204" pitchFamily="34" charset="0"/>
                          <a:ea typeface="Calibri"/>
                          <a:cs typeface="Times New Roman"/>
                        </a:rPr>
                        <a:t>DPI </a:t>
                      </a:r>
                      <a:endParaRPr lang="nl-NL" sz="800" i="0" dirty="0">
                        <a:solidFill>
                          <a:schemeClr val="tx1"/>
                        </a:solidFill>
                        <a:latin typeface="Calibri" panose="020F0502020204030204" pitchFamily="34" charset="0"/>
                        <a:ea typeface="Calibri"/>
                        <a:cs typeface="Times New Roman"/>
                      </a:endParaRPr>
                    </a:p>
                    <a:p>
                      <a:pPr algn="ctr">
                        <a:lnSpc>
                          <a:spcPct val="115000"/>
                        </a:lnSpc>
                        <a:spcAft>
                          <a:spcPts val="0"/>
                        </a:spcAft>
                      </a:pPr>
                      <a:r>
                        <a:rPr lang="nl-NL" sz="800" b="1" i="0" dirty="0">
                          <a:solidFill>
                            <a:schemeClr val="tx1"/>
                          </a:solidFill>
                          <a:latin typeface="Calibri" panose="020F0502020204030204" pitchFamily="34" charset="0"/>
                          <a:ea typeface="Calibri"/>
                          <a:cs typeface="Times New Roman"/>
                        </a:rPr>
                        <a:t>Multi </a:t>
                      </a:r>
                      <a:r>
                        <a:rPr lang="nl-NL" sz="800" b="1" i="0" dirty="0" err="1">
                          <a:solidFill>
                            <a:schemeClr val="tx1"/>
                          </a:solidFill>
                          <a:latin typeface="Calibri" panose="020F0502020204030204" pitchFamily="34" charset="0"/>
                          <a:ea typeface="Calibri"/>
                          <a:cs typeface="Times New Roman"/>
                        </a:rPr>
                        <a:t>Dose</a:t>
                      </a:r>
                      <a:endParaRPr lang="nl-NL" sz="800" i="0" dirty="0">
                        <a:solidFill>
                          <a:schemeClr val="tx1"/>
                        </a:solidFill>
                        <a:latin typeface="Calibri" panose="020F0502020204030204" pitchFamily="34" charset="0"/>
                        <a:ea typeface="Calibri"/>
                        <a:cs typeface="Times New Roman"/>
                      </a:endParaRPr>
                    </a:p>
                  </a:txBody>
                  <a:tcPr marL="53068" marR="53068" marT="26534" marB="26534"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extLst>
                  <a:ext uri="{0D108BD9-81ED-4DB2-BD59-A6C34878D82A}">
                    <a16:rowId xmlns:a16="http://schemas.microsoft.com/office/drawing/2014/main" val="10000"/>
                  </a:ext>
                </a:extLst>
              </a:tr>
              <a:tr h="509245">
                <a:tc>
                  <a:txBody>
                    <a:bodyPr/>
                    <a:lstStyle/>
                    <a:p>
                      <a:pPr algn="ctr"/>
                      <a:r>
                        <a:rPr lang="nl-NL" sz="800" b="0" dirty="0">
                          <a:solidFill>
                            <a:schemeClr val="tx1"/>
                          </a:solidFill>
                          <a:latin typeface="Calibri" panose="020F0502020204030204" pitchFamily="34" charset="0"/>
                        </a:rPr>
                        <a:t>SABA</a:t>
                      </a:r>
                    </a:p>
                  </a:txBody>
                  <a:tcPr marL="53068" marR="53068" marT="26534" marB="26534" vert="vert27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4797">
                <a:tc>
                  <a:txBody>
                    <a:bodyPr/>
                    <a:lstStyle/>
                    <a:p>
                      <a:pPr algn="ctr"/>
                      <a:r>
                        <a:rPr lang="nl-NL" sz="800" b="0" dirty="0">
                          <a:solidFill>
                            <a:schemeClr val="tx1"/>
                          </a:solidFill>
                          <a:latin typeface="Calibri" panose="020F0502020204030204" pitchFamily="34" charset="0"/>
                        </a:rPr>
                        <a:t>SAMA</a:t>
                      </a:r>
                    </a:p>
                  </a:txBody>
                  <a:tcPr marL="53068" marR="53068" marT="26534" marB="26534" vert="vert27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4797">
                <a:tc>
                  <a:txBody>
                    <a:bodyPr/>
                    <a:lstStyle/>
                    <a:p>
                      <a:pPr algn="ctr"/>
                      <a:r>
                        <a:rPr lang="nl-NL" sz="800" b="0" dirty="0">
                          <a:solidFill>
                            <a:schemeClr val="tx1"/>
                          </a:solidFill>
                          <a:latin typeface="Calibri" panose="020F0502020204030204" pitchFamily="34" charset="0"/>
                        </a:rPr>
                        <a:t>LABA</a:t>
                      </a:r>
                    </a:p>
                  </a:txBody>
                  <a:tcPr marL="53068" marR="53068" marT="26534" marB="26534" vert="vert27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04797">
                <a:tc>
                  <a:txBody>
                    <a:bodyPr/>
                    <a:lstStyle/>
                    <a:p>
                      <a:pPr algn="ctr"/>
                      <a:r>
                        <a:rPr lang="nl-NL" sz="800" b="0" dirty="0">
                          <a:solidFill>
                            <a:schemeClr val="tx1"/>
                          </a:solidFill>
                          <a:latin typeface="Calibri" panose="020F0502020204030204" pitchFamily="34" charset="0"/>
                        </a:rPr>
                        <a:t>LAMA</a:t>
                      </a:r>
                    </a:p>
                  </a:txBody>
                  <a:tcPr marL="53068" marR="53068" marT="26534" marB="26534" vert="vert27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04797">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LAMA/</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LABA</a:t>
                      </a:r>
                      <a:endParaRPr lang="nl-NL" sz="1500" b="0" dirty="0">
                        <a:solidFill>
                          <a:schemeClr val="tx1"/>
                        </a:solidFill>
                        <a:latin typeface="Calibri" panose="020F0502020204030204" pitchFamily="34" charset="0"/>
                      </a:endParaRPr>
                    </a:p>
                  </a:txBody>
                  <a:tcPr marL="53068" marR="53068" marT="26534" marB="26534" vert="vert27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04797">
                <a:tc>
                  <a:txBody>
                    <a:bodyPr/>
                    <a:lstStyle/>
                    <a:p>
                      <a:pPr algn="ctr"/>
                      <a:r>
                        <a:rPr lang="nl-NL" sz="800" b="0" dirty="0">
                          <a:solidFill>
                            <a:schemeClr val="tx1"/>
                          </a:solidFill>
                          <a:latin typeface="Calibri" panose="020F0502020204030204" pitchFamily="34" charset="0"/>
                        </a:rPr>
                        <a:t>ICS</a:t>
                      </a:r>
                    </a:p>
                  </a:txBody>
                  <a:tcPr marL="53068" marR="53068" marT="26534" marB="26534" vert="vert27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04797">
                <a:tc>
                  <a:txBody>
                    <a:bodyPr/>
                    <a:lstStyle/>
                    <a:p>
                      <a:pPr algn="ctr"/>
                      <a:r>
                        <a:rPr lang="nl-NL" sz="800" b="0" dirty="0">
                          <a:solidFill>
                            <a:schemeClr val="tx1"/>
                          </a:solidFill>
                          <a:latin typeface="Calibri" panose="020F0502020204030204" pitchFamily="34" charset="0"/>
                        </a:rPr>
                        <a:t>ICS/LABA</a:t>
                      </a:r>
                    </a:p>
                  </a:txBody>
                  <a:tcPr marL="53068" marR="53068" marT="26534" marB="26534" vert="vert27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04797">
                <a:tc>
                  <a:txBody>
                    <a:bodyPr/>
                    <a:lstStyle/>
                    <a:p>
                      <a:pPr algn="ctr"/>
                      <a:r>
                        <a:rPr lang="nl-NL" sz="800" b="0" dirty="0">
                          <a:solidFill>
                            <a:schemeClr val="tx1"/>
                          </a:solidFill>
                          <a:latin typeface="Calibri" panose="020F0502020204030204" pitchFamily="34" charset="0"/>
                        </a:rPr>
                        <a:t>ICS/LABA/LAMA</a:t>
                      </a:r>
                    </a:p>
                  </a:txBody>
                  <a:tcPr marL="53068" marR="53068" marT="26534" marB="26534" vert="vert27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pic>
        <p:nvPicPr>
          <p:cNvPr id="37893" name="Picture 5">
            <a:extLst>
              <a:ext uri="{FF2B5EF4-FFF2-40B4-BE49-F238E27FC236}">
                <a16:creationId xmlns:a16="http://schemas.microsoft.com/office/drawing/2014/main" id="{4650518B-B2FC-4778-8756-1E4E147F5C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9714" y="2066930"/>
            <a:ext cx="336947"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Box 8">
            <a:extLst>
              <a:ext uri="{FF2B5EF4-FFF2-40B4-BE49-F238E27FC236}">
                <a16:creationId xmlns:a16="http://schemas.microsoft.com/office/drawing/2014/main" id="{E69B93BD-3FE0-4CC1-A218-4EB49F3ED6E3}"/>
              </a:ext>
            </a:extLst>
          </p:cNvPr>
          <p:cNvSpPr txBox="1">
            <a:spLocks noChangeArrowheads="1"/>
          </p:cNvSpPr>
          <p:nvPr/>
        </p:nvSpPr>
        <p:spPr bwMode="auto">
          <a:xfrm>
            <a:off x="5575707" y="2012161"/>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7895" name="Rectangle 9">
            <a:extLst>
              <a:ext uri="{FF2B5EF4-FFF2-40B4-BE49-F238E27FC236}">
                <a16:creationId xmlns:a16="http://schemas.microsoft.com/office/drawing/2014/main" id="{E03AAB93-7AE8-4C50-9806-B02E3A3B3AAC}"/>
              </a:ext>
            </a:extLst>
          </p:cNvPr>
          <p:cNvSpPr>
            <a:spLocks noChangeArrowheads="1"/>
          </p:cNvSpPr>
          <p:nvPr/>
        </p:nvSpPr>
        <p:spPr bwMode="auto">
          <a:xfrm>
            <a:off x="5228044" y="2271716"/>
            <a:ext cx="473869"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a:solidFill>
                  <a:srgbClr val="376092"/>
                </a:solidFill>
                <a:latin typeface="Calibri" panose="020F0502020204030204" pitchFamily="34" charset="0"/>
              </a:rPr>
              <a:t>Salbutamol  </a:t>
            </a:r>
          </a:p>
          <a:p>
            <a:pPr algn="ctr" fontAlgn="base">
              <a:spcBef>
                <a:spcPct val="0"/>
              </a:spcBef>
              <a:spcAft>
                <a:spcPct val="0"/>
              </a:spcAft>
            </a:pPr>
            <a:r>
              <a:rPr lang="nl-NL" altLang="nl-NL" sz="525" dirty="0" err="1">
                <a:solidFill>
                  <a:srgbClr val="376092"/>
                </a:solidFill>
                <a:latin typeface="Calibri" panose="020F0502020204030204" pitchFamily="34" charset="0"/>
              </a:rPr>
              <a:t>Novolizer</a:t>
            </a:r>
            <a:r>
              <a:rPr lang="nl-NL" altLang="nl-NL" sz="525" dirty="0">
                <a:solidFill>
                  <a:srgbClr val="376092"/>
                </a:solidFill>
                <a:latin typeface="Calibri" panose="020F0502020204030204" pitchFamily="34" charset="0"/>
              </a:rPr>
              <a:t> </a:t>
            </a:r>
          </a:p>
        </p:txBody>
      </p:sp>
      <p:sp>
        <p:nvSpPr>
          <p:cNvPr id="37896" name="Rectangle 10">
            <a:extLst>
              <a:ext uri="{FF2B5EF4-FFF2-40B4-BE49-F238E27FC236}">
                <a16:creationId xmlns:a16="http://schemas.microsoft.com/office/drawing/2014/main" id="{9D45ADFD-823F-4DFF-8D29-2A083B06EEED}"/>
              </a:ext>
            </a:extLst>
          </p:cNvPr>
          <p:cNvSpPr>
            <a:spLocks noChangeArrowheads="1"/>
          </p:cNvSpPr>
          <p:nvPr/>
        </p:nvSpPr>
        <p:spPr bwMode="auto">
          <a:xfrm>
            <a:off x="1464290" y="2378869"/>
            <a:ext cx="331353"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Ventolin</a:t>
            </a:r>
          </a:p>
        </p:txBody>
      </p:sp>
      <p:pic>
        <p:nvPicPr>
          <p:cNvPr id="37897" name="Picture 4">
            <a:extLst>
              <a:ext uri="{FF2B5EF4-FFF2-40B4-BE49-F238E27FC236}">
                <a16:creationId xmlns:a16="http://schemas.microsoft.com/office/drawing/2014/main" id="{FD90C645-053A-4EEF-A79B-353E065D6D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5195" y="2068118"/>
            <a:ext cx="202406" cy="284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8" name="TextBox 12">
            <a:extLst>
              <a:ext uri="{FF2B5EF4-FFF2-40B4-BE49-F238E27FC236}">
                <a16:creationId xmlns:a16="http://schemas.microsoft.com/office/drawing/2014/main" id="{091C3CFD-DE60-4EC7-962E-813E978037C1}"/>
              </a:ext>
            </a:extLst>
          </p:cNvPr>
          <p:cNvSpPr txBox="1">
            <a:spLocks noChangeArrowheads="1"/>
          </p:cNvSpPr>
          <p:nvPr/>
        </p:nvSpPr>
        <p:spPr bwMode="auto">
          <a:xfrm>
            <a:off x="1659736" y="2012161"/>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pic>
        <p:nvPicPr>
          <p:cNvPr id="37903" name="Picture 2">
            <a:extLst>
              <a:ext uri="{FF2B5EF4-FFF2-40B4-BE49-F238E27FC236}">
                <a16:creationId xmlns:a16="http://schemas.microsoft.com/office/drawing/2014/main" id="{A2A07966-E80B-46B1-BB30-BC9E01F91EC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32024" y="2026094"/>
            <a:ext cx="214313" cy="22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4" name="Rectangle 17">
            <a:extLst>
              <a:ext uri="{FF2B5EF4-FFF2-40B4-BE49-F238E27FC236}">
                <a16:creationId xmlns:a16="http://schemas.microsoft.com/office/drawing/2014/main" id="{5C953090-2BD8-4AED-9526-CACF1E37AD1C}"/>
              </a:ext>
            </a:extLst>
          </p:cNvPr>
          <p:cNvSpPr>
            <a:spLocks noChangeArrowheads="1"/>
          </p:cNvSpPr>
          <p:nvPr/>
        </p:nvSpPr>
        <p:spPr bwMode="auto">
          <a:xfrm>
            <a:off x="6142725" y="2252316"/>
            <a:ext cx="365522"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Ventolin</a:t>
            </a:r>
          </a:p>
          <a:p>
            <a:pPr algn="ctr" fontAlgn="base">
              <a:spcBef>
                <a:spcPct val="0"/>
              </a:spcBef>
              <a:spcAft>
                <a:spcPct val="0"/>
              </a:spcAft>
            </a:pPr>
            <a:r>
              <a:rPr lang="nl-NL" altLang="nl-NL" sz="525">
                <a:solidFill>
                  <a:srgbClr val="376092"/>
                </a:solidFill>
                <a:latin typeface="Calibri" panose="020F0502020204030204" pitchFamily="34" charset="0"/>
              </a:rPr>
              <a:t>Diskus </a:t>
            </a:r>
          </a:p>
        </p:txBody>
      </p:sp>
      <p:sp>
        <p:nvSpPr>
          <p:cNvPr id="37905" name="TextBox 18">
            <a:extLst>
              <a:ext uri="{FF2B5EF4-FFF2-40B4-BE49-F238E27FC236}">
                <a16:creationId xmlns:a16="http://schemas.microsoft.com/office/drawing/2014/main" id="{90F2DD4A-EF3E-472B-93B0-0AC5E2796C1D}"/>
              </a:ext>
            </a:extLst>
          </p:cNvPr>
          <p:cNvSpPr txBox="1">
            <a:spLocks noChangeArrowheads="1"/>
          </p:cNvSpPr>
          <p:nvPr/>
        </p:nvSpPr>
        <p:spPr bwMode="auto">
          <a:xfrm>
            <a:off x="6423712" y="1967758"/>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dirty="0">
                <a:solidFill>
                  <a:srgbClr val="E46C0A"/>
                </a:solidFill>
                <a:latin typeface="Calibri" panose="020F0502020204030204" pitchFamily="34" charset="0"/>
              </a:rPr>
              <a:t>AC</a:t>
            </a:r>
          </a:p>
        </p:txBody>
      </p:sp>
      <p:pic>
        <p:nvPicPr>
          <p:cNvPr id="37906" name="Picture 2">
            <a:extLst>
              <a:ext uri="{FF2B5EF4-FFF2-40B4-BE49-F238E27FC236}">
                <a16:creationId xmlns:a16="http://schemas.microsoft.com/office/drawing/2014/main" id="{A125436B-4962-47A3-8EC7-F3CDED62BA6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88333" y="2095502"/>
            <a:ext cx="166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7" name="TextBox 20">
            <a:extLst>
              <a:ext uri="{FF2B5EF4-FFF2-40B4-BE49-F238E27FC236}">
                <a16:creationId xmlns:a16="http://schemas.microsoft.com/office/drawing/2014/main" id="{89BCFC80-D42D-4B24-ABB9-41BD96701D5A}"/>
              </a:ext>
            </a:extLst>
          </p:cNvPr>
          <p:cNvSpPr txBox="1">
            <a:spLocks noChangeArrowheads="1"/>
          </p:cNvSpPr>
          <p:nvPr/>
        </p:nvSpPr>
        <p:spPr bwMode="auto">
          <a:xfrm>
            <a:off x="2007403" y="2012161"/>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7908" name="Rectangle 21">
            <a:extLst>
              <a:ext uri="{FF2B5EF4-FFF2-40B4-BE49-F238E27FC236}">
                <a16:creationId xmlns:a16="http://schemas.microsoft.com/office/drawing/2014/main" id="{2FA22862-E2BF-4E25-932D-BF45D04711C0}"/>
              </a:ext>
            </a:extLst>
          </p:cNvPr>
          <p:cNvSpPr>
            <a:spLocks noChangeArrowheads="1"/>
          </p:cNvSpPr>
          <p:nvPr/>
        </p:nvSpPr>
        <p:spPr bwMode="auto">
          <a:xfrm>
            <a:off x="1828670" y="2378869"/>
            <a:ext cx="321735"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a:solidFill>
                  <a:srgbClr val="376092"/>
                </a:solidFill>
                <a:latin typeface="Calibri" panose="020F0502020204030204" pitchFamily="34" charset="0"/>
              </a:rPr>
              <a:t>Airomir</a:t>
            </a:r>
            <a:r>
              <a:rPr lang="nl-NL" altLang="nl-NL" sz="525">
                <a:solidFill>
                  <a:srgbClr val="376092"/>
                </a:solidFill>
                <a:latin typeface="Calibri" panose="020F0502020204030204" pitchFamily="34" charset="0"/>
              </a:rPr>
              <a:t> </a:t>
            </a:r>
          </a:p>
        </p:txBody>
      </p:sp>
      <p:sp>
        <p:nvSpPr>
          <p:cNvPr id="37909" name="Rectangle 22">
            <a:extLst>
              <a:ext uri="{FF2B5EF4-FFF2-40B4-BE49-F238E27FC236}">
                <a16:creationId xmlns:a16="http://schemas.microsoft.com/office/drawing/2014/main" id="{8859EF60-E326-4DB8-A414-58030873E1D8}"/>
              </a:ext>
            </a:extLst>
          </p:cNvPr>
          <p:cNvSpPr>
            <a:spLocks noChangeArrowheads="1"/>
          </p:cNvSpPr>
          <p:nvPr/>
        </p:nvSpPr>
        <p:spPr bwMode="auto">
          <a:xfrm>
            <a:off x="3764756" y="2272907"/>
            <a:ext cx="457200"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a:solidFill>
                  <a:srgbClr val="376092"/>
                </a:solidFill>
                <a:latin typeface="Calibri" panose="020F0502020204030204" pitchFamily="34" charset="0"/>
              </a:rPr>
              <a:t>Salbutamol </a:t>
            </a:r>
          </a:p>
          <a:p>
            <a:pPr algn="ctr" fontAlgn="base">
              <a:spcBef>
                <a:spcPct val="0"/>
              </a:spcBef>
              <a:spcAft>
                <a:spcPct val="0"/>
              </a:spcAft>
            </a:pPr>
            <a:r>
              <a:rPr lang="nl-NL" altLang="nl-NL" sz="525" dirty="0" err="1">
                <a:solidFill>
                  <a:srgbClr val="376092"/>
                </a:solidFill>
                <a:latin typeface="Calibri" panose="020F0502020204030204" pitchFamily="34" charset="0"/>
              </a:rPr>
              <a:t>Cyclohaler</a:t>
            </a:r>
            <a:r>
              <a:rPr lang="nl-NL" altLang="nl-NL" sz="525" dirty="0">
                <a:solidFill>
                  <a:srgbClr val="376092"/>
                </a:solidFill>
                <a:latin typeface="Calibri" panose="020F0502020204030204" pitchFamily="34" charset="0"/>
              </a:rPr>
              <a:t> </a:t>
            </a:r>
          </a:p>
        </p:txBody>
      </p:sp>
      <p:pic>
        <p:nvPicPr>
          <p:cNvPr id="37910" name="Picture 2">
            <a:extLst>
              <a:ext uri="{FF2B5EF4-FFF2-40B4-BE49-F238E27FC236}">
                <a16:creationId xmlns:a16="http://schemas.microsoft.com/office/drawing/2014/main" id="{44B6A3CB-19EF-4D83-83FF-430EB94316C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82628" y="2085980"/>
            <a:ext cx="155972" cy="225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1" name="TextBox 24">
            <a:extLst>
              <a:ext uri="{FF2B5EF4-FFF2-40B4-BE49-F238E27FC236}">
                <a16:creationId xmlns:a16="http://schemas.microsoft.com/office/drawing/2014/main" id="{2D7CD424-6235-4044-BCF2-FF2F91A650CE}"/>
              </a:ext>
            </a:extLst>
          </p:cNvPr>
          <p:cNvSpPr txBox="1">
            <a:spLocks noChangeArrowheads="1"/>
          </p:cNvSpPr>
          <p:nvPr/>
        </p:nvSpPr>
        <p:spPr bwMode="auto">
          <a:xfrm>
            <a:off x="4011216" y="2012161"/>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7915" name="Rectangle 28">
            <a:extLst>
              <a:ext uri="{FF2B5EF4-FFF2-40B4-BE49-F238E27FC236}">
                <a16:creationId xmlns:a16="http://schemas.microsoft.com/office/drawing/2014/main" id="{864C508E-6F58-4BA2-954A-20F09A79CD4C}"/>
              </a:ext>
            </a:extLst>
          </p:cNvPr>
          <p:cNvSpPr>
            <a:spLocks noChangeArrowheads="1"/>
          </p:cNvSpPr>
          <p:nvPr/>
        </p:nvSpPr>
        <p:spPr bwMode="auto">
          <a:xfrm>
            <a:off x="2132414" y="2378869"/>
            <a:ext cx="417915"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salbutamol </a:t>
            </a:r>
          </a:p>
        </p:txBody>
      </p:sp>
      <p:pic>
        <p:nvPicPr>
          <p:cNvPr id="37916" name="Picture 6">
            <a:extLst>
              <a:ext uri="{FF2B5EF4-FFF2-40B4-BE49-F238E27FC236}">
                <a16:creationId xmlns:a16="http://schemas.microsoft.com/office/drawing/2014/main" id="{F6E241BD-68B7-41D9-874D-FF58DF79D92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95522" y="2094310"/>
            <a:ext cx="17026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7" name="TextBox 30">
            <a:extLst>
              <a:ext uri="{FF2B5EF4-FFF2-40B4-BE49-F238E27FC236}">
                <a16:creationId xmlns:a16="http://schemas.microsoft.com/office/drawing/2014/main" id="{DF6D6EE6-3F26-4832-9990-2C3A8D2DF02E}"/>
              </a:ext>
            </a:extLst>
          </p:cNvPr>
          <p:cNvSpPr txBox="1">
            <a:spLocks noChangeArrowheads="1"/>
          </p:cNvSpPr>
          <p:nvPr/>
        </p:nvSpPr>
        <p:spPr bwMode="auto">
          <a:xfrm>
            <a:off x="2287199" y="2012161"/>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dirty="0">
                <a:solidFill>
                  <a:srgbClr val="E46C0A"/>
                </a:solidFill>
                <a:latin typeface="Calibri" panose="020F0502020204030204" pitchFamily="34" charset="0"/>
              </a:rPr>
              <a:t>AC</a:t>
            </a:r>
          </a:p>
        </p:txBody>
      </p:sp>
      <p:pic>
        <p:nvPicPr>
          <p:cNvPr id="37918" name="Picture 17">
            <a:extLst>
              <a:ext uri="{FF2B5EF4-FFF2-40B4-BE49-F238E27FC236}">
                <a16:creationId xmlns:a16="http://schemas.microsoft.com/office/drawing/2014/main" id="{AD9208EE-1540-4D40-8480-865C6FE07C6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14920" y="2041924"/>
            <a:ext cx="135731" cy="26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9" name="TextBox 32">
            <a:extLst>
              <a:ext uri="{FF2B5EF4-FFF2-40B4-BE49-F238E27FC236}">
                <a16:creationId xmlns:a16="http://schemas.microsoft.com/office/drawing/2014/main" id="{D78A0F6F-6CE4-4148-A73B-CB144555636A}"/>
              </a:ext>
            </a:extLst>
          </p:cNvPr>
          <p:cNvSpPr txBox="1">
            <a:spLocks noChangeArrowheads="1"/>
          </p:cNvSpPr>
          <p:nvPr/>
        </p:nvSpPr>
        <p:spPr bwMode="auto">
          <a:xfrm>
            <a:off x="5141127" y="2012161"/>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7920" name="Rectangle 33">
            <a:extLst>
              <a:ext uri="{FF2B5EF4-FFF2-40B4-BE49-F238E27FC236}">
                <a16:creationId xmlns:a16="http://schemas.microsoft.com/office/drawing/2014/main" id="{F776F3FE-6947-4EA2-8EF0-4837D5AD1611}"/>
              </a:ext>
            </a:extLst>
          </p:cNvPr>
          <p:cNvSpPr>
            <a:spLocks noChangeArrowheads="1"/>
          </p:cNvSpPr>
          <p:nvPr/>
        </p:nvSpPr>
        <p:spPr bwMode="auto">
          <a:xfrm>
            <a:off x="4896724" y="2272908"/>
            <a:ext cx="401885"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Bricanyl</a:t>
            </a:r>
            <a:r>
              <a:rPr lang="nl-NL" altLang="nl-NL" sz="525" dirty="0">
                <a:solidFill>
                  <a:srgbClr val="376092"/>
                </a:solidFill>
                <a:latin typeface="Calibri" panose="020F0502020204030204" pitchFamily="34" charset="0"/>
              </a:rPr>
              <a:t> </a:t>
            </a:r>
          </a:p>
          <a:p>
            <a:pPr algn="ctr" fontAlgn="base">
              <a:spcBef>
                <a:spcPct val="0"/>
              </a:spcBef>
              <a:spcAft>
                <a:spcPct val="0"/>
              </a:spcAft>
            </a:pPr>
            <a:r>
              <a:rPr lang="nl-NL" altLang="nl-NL" sz="525" dirty="0" err="1">
                <a:solidFill>
                  <a:srgbClr val="376092"/>
                </a:solidFill>
                <a:latin typeface="Calibri" panose="020F0502020204030204" pitchFamily="34" charset="0"/>
              </a:rPr>
              <a:t>Turbuhaler</a:t>
            </a:r>
            <a:endParaRPr lang="nl-NL" altLang="nl-NL" sz="525" dirty="0">
              <a:solidFill>
                <a:srgbClr val="376092"/>
              </a:solidFill>
              <a:latin typeface="Calibri" panose="020F0502020204030204" pitchFamily="34" charset="0"/>
            </a:endParaRPr>
          </a:p>
        </p:txBody>
      </p:sp>
      <p:sp>
        <p:nvSpPr>
          <p:cNvPr id="37921" name="Rectangle 36">
            <a:extLst>
              <a:ext uri="{FF2B5EF4-FFF2-40B4-BE49-F238E27FC236}">
                <a16:creationId xmlns:a16="http://schemas.microsoft.com/office/drawing/2014/main" id="{C2FD0C8E-0340-4C97-AD8C-5F38B8C4B9C7}"/>
              </a:ext>
            </a:extLst>
          </p:cNvPr>
          <p:cNvSpPr>
            <a:spLocks noChangeArrowheads="1"/>
          </p:cNvSpPr>
          <p:nvPr/>
        </p:nvSpPr>
        <p:spPr bwMode="auto">
          <a:xfrm>
            <a:off x="3762425" y="3283748"/>
            <a:ext cx="457200"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Formoterol</a:t>
            </a:r>
            <a:r>
              <a:rPr lang="nl-NL" altLang="nl-NL" sz="525" i="1" dirty="0">
                <a:solidFill>
                  <a:srgbClr val="376092"/>
                </a:solidFill>
                <a:latin typeface="Calibri" panose="020F0502020204030204" pitchFamily="34" charset="0"/>
              </a:rPr>
              <a:t> </a:t>
            </a:r>
          </a:p>
          <a:p>
            <a:pPr algn="ctr" fontAlgn="base">
              <a:spcBef>
                <a:spcPct val="0"/>
              </a:spcBef>
              <a:spcAft>
                <a:spcPct val="0"/>
              </a:spcAft>
            </a:pPr>
            <a:r>
              <a:rPr lang="nl-NL" altLang="nl-NL" sz="525" dirty="0" err="1">
                <a:solidFill>
                  <a:srgbClr val="376092"/>
                </a:solidFill>
                <a:latin typeface="Calibri" panose="020F0502020204030204" pitchFamily="34" charset="0"/>
              </a:rPr>
              <a:t>Cyclohaler</a:t>
            </a:r>
            <a:endParaRPr lang="nl-NL" altLang="nl-NL" sz="525" dirty="0">
              <a:solidFill>
                <a:srgbClr val="376092"/>
              </a:solidFill>
              <a:latin typeface="Calibri" panose="020F0502020204030204" pitchFamily="34" charset="0"/>
            </a:endParaRPr>
          </a:p>
        </p:txBody>
      </p:sp>
      <p:sp>
        <p:nvSpPr>
          <p:cNvPr id="37922" name="TextBox 38">
            <a:extLst>
              <a:ext uri="{FF2B5EF4-FFF2-40B4-BE49-F238E27FC236}">
                <a16:creationId xmlns:a16="http://schemas.microsoft.com/office/drawing/2014/main" id="{4419A03A-5B58-4373-BF5D-1963A1CD6FEF}"/>
              </a:ext>
            </a:extLst>
          </p:cNvPr>
          <p:cNvSpPr txBox="1">
            <a:spLocks noChangeArrowheads="1"/>
          </p:cNvSpPr>
          <p:nvPr/>
        </p:nvSpPr>
        <p:spPr bwMode="auto">
          <a:xfrm>
            <a:off x="3985022" y="3023002"/>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pic>
        <p:nvPicPr>
          <p:cNvPr id="37923" name="Picture 20">
            <a:extLst>
              <a:ext uri="{FF2B5EF4-FFF2-40B4-BE49-F238E27FC236}">
                <a16:creationId xmlns:a16="http://schemas.microsoft.com/office/drawing/2014/main" id="{70D4C81A-9178-4AD6-8A66-47ED157DED0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86150" y="3021814"/>
            <a:ext cx="138113" cy="26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4" name="Rectangle 40">
            <a:extLst>
              <a:ext uri="{FF2B5EF4-FFF2-40B4-BE49-F238E27FC236}">
                <a16:creationId xmlns:a16="http://schemas.microsoft.com/office/drawing/2014/main" id="{7E87382A-BA0E-46CD-8A67-981C14A168D1}"/>
              </a:ext>
            </a:extLst>
          </p:cNvPr>
          <p:cNvSpPr>
            <a:spLocks noChangeArrowheads="1"/>
          </p:cNvSpPr>
          <p:nvPr/>
        </p:nvSpPr>
        <p:spPr bwMode="auto">
          <a:xfrm>
            <a:off x="3369478" y="3268270"/>
            <a:ext cx="375047"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Striverdi </a:t>
            </a:r>
          </a:p>
          <a:p>
            <a:pPr algn="ctr" fontAlgn="base">
              <a:spcBef>
                <a:spcPct val="0"/>
              </a:spcBef>
              <a:spcAft>
                <a:spcPct val="0"/>
              </a:spcAft>
            </a:pPr>
            <a:r>
              <a:rPr lang="nl-NL" altLang="nl-NL" sz="525">
                <a:solidFill>
                  <a:srgbClr val="376092"/>
                </a:solidFill>
                <a:latin typeface="Calibri" panose="020F0502020204030204" pitchFamily="34" charset="0"/>
              </a:rPr>
              <a:t>Respimat</a:t>
            </a:r>
            <a:r>
              <a:rPr lang="nl-NL" altLang="nl-NL" sz="525" i="1">
                <a:solidFill>
                  <a:srgbClr val="376092"/>
                </a:solidFill>
                <a:latin typeface="Calibri" panose="020F0502020204030204" pitchFamily="34" charset="0"/>
              </a:rPr>
              <a:t> </a:t>
            </a:r>
          </a:p>
        </p:txBody>
      </p:sp>
      <p:sp>
        <p:nvSpPr>
          <p:cNvPr id="37925" name="Rectangle 41">
            <a:extLst>
              <a:ext uri="{FF2B5EF4-FFF2-40B4-BE49-F238E27FC236}">
                <a16:creationId xmlns:a16="http://schemas.microsoft.com/office/drawing/2014/main" id="{D0AF9CBC-30C1-4AC0-B54D-708E7B3A86E0}"/>
              </a:ext>
            </a:extLst>
          </p:cNvPr>
          <p:cNvSpPr>
            <a:spLocks noChangeArrowheads="1"/>
          </p:cNvSpPr>
          <p:nvPr/>
        </p:nvSpPr>
        <p:spPr bwMode="auto">
          <a:xfrm>
            <a:off x="4826796" y="3261126"/>
            <a:ext cx="453629"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Oxis</a:t>
            </a:r>
          </a:p>
          <a:p>
            <a:pPr algn="ctr" fontAlgn="base">
              <a:spcBef>
                <a:spcPct val="0"/>
              </a:spcBef>
              <a:spcAft>
                <a:spcPct val="0"/>
              </a:spcAft>
            </a:pPr>
            <a:r>
              <a:rPr lang="nl-NL" altLang="nl-NL" sz="525">
                <a:solidFill>
                  <a:srgbClr val="376092"/>
                </a:solidFill>
                <a:latin typeface="Calibri" panose="020F0502020204030204" pitchFamily="34" charset="0"/>
              </a:rPr>
              <a:t>Turbuhaler</a:t>
            </a:r>
            <a:r>
              <a:rPr lang="nl-NL" altLang="nl-NL" sz="525" i="1">
                <a:solidFill>
                  <a:srgbClr val="376092"/>
                </a:solidFill>
                <a:latin typeface="Calibri" panose="020F0502020204030204" pitchFamily="34" charset="0"/>
              </a:rPr>
              <a:t> </a:t>
            </a:r>
          </a:p>
        </p:txBody>
      </p:sp>
      <p:pic>
        <p:nvPicPr>
          <p:cNvPr id="37926" name="Picture 4">
            <a:extLst>
              <a:ext uri="{FF2B5EF4-FFF2-40B4-BE49-F238E27FC236}">
                <a16:creationId xmlns:a16="http://schemas.microsoft.com/office/drawing/2014/main" id="{4193D111-A43D-491C-ADCA-0FF72DC9608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75622" y="3019430"/>
            <a:ext cx="13811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7" name="TextBox 43">
            <a:extLst>
              <a:ext uri="{FF2B5EF4-FFF2-40B4-BE49-F238E27FC236}">
                <a16:creationId xmlns:a16="http://schemas.microsoft.com/office/drawing/2014/main" id="{ED2F79B2-367C-4D4F-870F-69B5CB0C4907}"/>
              </a:ext>
            </a:extLst>
          </p:cNvPr>
          <p:cNvSpPr txBox="1">
            <a:spLocks noChangeArrowheads="1"/>
          </p:cNvSpPr>
          <p:nvPr/>
        </p:nvSpPr>
        <p:spPr bwMode="auto">
          <a:xfrm>
            <a:off x="5086360" y="3017050"/>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pic>
        <p:nvPicPr>
          <p:cNvPr id="37928" name="Picture 18">
            <a:extLst>
              <a:ext uri="{FF2B5EF4-FFF2-40B4-BE49-F238E27FC236}">
                <a16:creationId xmlns:a16="http://schemas.microsoft.com/office/drawing/2014/main" id="{74DA3D2F-5B0A-4383-9B18-BEC0D28E0E4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76648" y="3040358"/>
            <a:ext cx="202406"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9" name="Rectangle 48">
            <a:extLst>
              <a:ext uri="{FF2B5EF4-FFF2-40B4-BE49-F238E27FC236}">
                <a16:creationId xmlns:a16="http://schemas.microsoft.com/office/drawing/2014/main" id="{9903883D-CC36-42DF-840E-988C3824C388}"/>
              </a:ext>
            </a:extLst>
          </p:cNvPr>
          <p:cNvSpPr>
            <a:spLocks noChangeArrowheads="1"/>
          </p:cNvSpPr>
          <p:nvPr/>
        </p:nvSpPr>
        <p:spPr bwMode="auto">
          <a:xfrm>
            <a:off x="4377844" y="3276609"/>
            <a:ext cx="395473"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Onbrez</a:t>
            </a:r>
            <a:r>
              <a:rPr lang="nl-NL" altLang="nl-NL" sz="525" dirty="0">
                <a:solidFill>
                  <a:srgbClr val="376092"/>
                </a:solidFill>
                <a:latin typeface="Calibri" panose="020F0502020204030204" pitchFamily="34" charset="0"/>
              </a:rPr>
              <a:t> </a:t>
            </a:r>
          </a:p>
          <a:p>
            <a:pPr algn="ctr" fontAlgn="base">
              <a:spcBef>
                <a:spcPct val="0"/>
              </a:spcBef>
              <a:spcAft>
                <a:spcPct val="0"/>
              </a:spcAft>
            </a:pPr>
            <a:r>
              <a:rPr lang="nl-NL" altLang="nl-NL" sz="525" dirty="0" err="1">
                <a:solidFill>
                  <a:srgbClr val="376092"/>
                </a:solidFill>
                <a:latin typeface="Calibri" panose="020F0502020204030204" pitchFamily="34" charset="0"/>
              </a:rPr>
              <a:t>Breezhaler</a:t>
            </a:r>
            <a:endParaRPr lang="nl-NL" altLang="nl-NL" sz="525" dirty="0">
              <a:solidFill>
                <a:srgbClr val="376092"/>
              </a:solidFill>
              <a:latin typeface="Calibri" panose="020F0502020204030204" pitchFamily="34" charset="0"/>
            </a:endParaRPr>
          </a:p>
        </p:txBody>
      </p:sp>
      <p:sp>
        <p:nvSpPr>
          <p:cNvPr id="37930" name="TextBox 49">
            <a:extLst>
              <a:ext uri="{FF2B5EF4-FFF2-40B4-BE49-F238E27FC236}">
                <a16:creationId xmlns:a16="http://schemas.microsoft.com/office/drawing/2014/main" id="{D42705FC-84F3-4386-9AA8-27F0CC4433D7}"/>
              </a:ext>
            </a:extLst>
          </p:cNvPr>
          <p:cNvSpPr txBox="1">
            <a:spLocks noChangeArrowheads="1"/>
          </p:cNvSpPr>
          <p:nvPr/>
        </p:nvSpPr>
        <p:spPr bwMode="auto">
          <a:xfrm>
            <a:off x="4617244" y="2990260"/>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dirty="0">
                <a:solidFill>
                  <a:srgbClr val="E46C0A"/>
                </a:solidFill>
                <a:latin typeface="Calibri" panose="020F0502020204030204" pitchFamily="34" charset="0"/>
              </a:rPr>
              <a:t>C</a:t>
            </a:r>
          </a:p>
        </p:txBody>
      </p:sp>
      <p:sp>
        <p:nvSpPr>
          <p:cNvPr id="37931" name="Rectangle 50">
            <a:extLst>
              <a:ext uri="{FF2B5EF4-FFF2-40B4-BE49-F238E27FC236}">
                <a16:creationId xmlns:a16="http://schemas.microsoft.com/office/drawing/2014/main" id="{E13F7440-2515-4BC8-8054-F6B39FE5986E}"/>
              </a:ext>
            </a:extLst>
          </p:cNvPr>
          <p:cNvSpPr>
            <a:spLocks noChangeArrowheads="1"/>
          </p:cNvSpPr>
          <p:nvPr/>
        </p:nvSpPr>
        <p:spPr bwMode="auto">
          <a:xfrm>
            <a:off x="1558538" y="3350425"/>
            <a:ext cx="772715"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Atimos </a:t>
            </a:r>
          </a:p>
        </p:txBody>
      </p:sp>
      <p:pic>
        <p:nvPicPr>
          <p:cNvPr id="37932" name="Picture 4">
            <a:extLst>
              <a:ext uri="{FF2B5EF4-FFF2-40B4-BE49-F238E27FC236}">
                <a16:creationId xmlns:a16="http://schemas.microsoft.com/office/drawing/2014/main" id="{2AEB1C63-4E97-4827-B66D-CCB6E4F8EEE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10943" y="3105157"/>
            <a:ext cx="198834"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33" name="TextBox 52">
            <a:extLst>
              <a:ext uri="{FF2B5EF4-FFF2-40B4-BE49-F238E27FC236}">
                <a16:creationId xmlns:a16="http://schemas.microsoft.com/office/drawing/2014/main" id="{FEEDD035-759A-4997-A760-50D805C921C0}"/>
              </a:ext>
            </a:extLst>
          </p:cNvPr>
          <p:cNvSpPr txBox="1">
            <a:spLocks noChangeArrowheads="1"/>
          </p:cNvSpPr>
          <p:nvPr/>
        </p:nvSpPr>
        <p:spPr bwMode="auto">
          <a:xfrm>
            <a:off x="1919297" y="3036100"/>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pic>
        <p:nvPicPr>
          <p:cNvPr id="37936" name="Picture 2">
            <a:extLst>
              <a:ext uri="{FF2B5EF4-FFF2-40B4-BE49-F238E27FC236}">
                <a16:creationId xmlns:a16="http://schemas.microsoft.com/office/drawing/2014/main" id="{DDF17981-E1F7-4E5A-8AED-B5B77187E222}"/>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475185" y="3076577"/>
            <a:ext cx="236934"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37" name="TextBox 57">
            <a:extLst>
              <a:ext uri="{FF2B5EF4-FFF2-40B4-BE49-F238E27FC236}">
                <a16:creationId xmlns:a16="http://schemas.microsoft.com/office/drawing/2014/main" id="{750B858F-100C-485C-997A-18C4594923AF}"/>
              </a:ext>
            </a:extLst>
          </p:cNvPr>
          <p:cNvSpPr txBox="1">
            <a:spLocks noChangeArrowheads="1"/>
          </p:cNvSpPr>
          <p:nvPr/>
        </p:nvSpPr>
        <p:spPr bwMode="auto">
          <a:xfrm>
            <a:off x="1620441" y="3027766"/>
            <a:ext cx="184547"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7938" name="Rectangle 58">
            <a:extLst>
              <a:ext uri="{FF2B5EF4-FFF2-40B4-BE49-F238E27FC236}">
                <a16:creationId xmlns:a16="http://schemas.microsoft.com/office/drawing/2014/main" id="{80B85626-BE22-4972-99BD-5DBAAE8F2F20}"/>
              </a:ext>
            </a:extLst>
          </p:cNvPr>
          <p:cNvSpPr>
            <a:spLocks noChangeArrowheads="1"/>
          </p:cNvSpPr>
          <p:nvPr/>
        </p:nvSpPr>
        <p:spPr bwMode="auto">
          <a:xfrm>
            <a:off x="1364456" y="3350425"/>
            <a:ext cx="519113"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Serevent</a:t>
            </a:r>
            <a:r>
              <a:rPr lang="nl-NL" altLang="nl-NL" sz="525" i="1">
                <a:solidFill>
                  <a:srgbClr val="376092"/>
                </a:solidFill>
                <a:latin typeface="Calibri" panose="020F0502020204030204" pitchFamily="34" charset="0"/>
              </a:rPr>
              <a:t> </a:t>
            </a:r>
          </a:p>
        </p:txBody>
      </p:sp>
      <p:sp>
        <p:nvSpPr>
          <p:cNvPr id="37939" name="TextBox 63">
            <a:extLst>
              <a:ext uri="{FF2B5EF4-FFF2-40B4-BE49-F238E27FC236}">
                <a16:creationId xmlns:a16="http://schemas.microsoft.com/office/drawing/2014/main" id="{B9E921B0-1323-452A-8038-67288E97D010}"/>
              </a:ext>
            </a:extLst>
          </p:cNvPr>
          <p:cNvSpPr txBox="1">
            <a:spLocks noChangeArrowheads="1"/>
          </p:cNvSpPr>
          <p:nvPr/>
        </p:nvSpPr>
        <p:spPr bwMode="auto">
          <a:xfrm>
            <a:off x="3602839" y="3025380"/>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sp>
        <p:nvSpPr>
          <p:cNvPr id="37940" name="Rectangle 64">
            <a:extLst>
              <a:ext uri="{FF2B5EF4-FFF2-40B4-BE49-F238E27FC236}">
                <a16:creationId xmlns:a16="http://schemas.microsoft.com/office/drawing/2014/main" id="{10E6B408-5C98-4211-8E87-988894AC1ECA}"/>
              </a:ext>
            </a:extLst>
          </p:cNvPr>
          <p:cNvSpPr>
            <a:spLocks noChangeArrowheads="1"/>
          </p:cNvSpPr>
          <p:nvPr/>
        </p:nvSpPr>
        <p:spPr bwMode="auto">
          <a:xfrm>
            <a:off x="6159564" y="3236967"/>
            <a:ext cx="342573"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Serevent</a:t>
            </a:r>
          </a:p>
          <a:p>
            <a:pPr algn="ctr" fontAlgn="base">
              <a:spcBef>
                <a:spcPct val="0"/>
              </a:spcBef>
              <a:spcAft>
                <a:spcPct val="0"/>
              </a:spcAft>
            </a:pPr>
            <a:r>
              <a:rPr lang="nl-NL" altLang="nl-NL" sz="525">
                <a:solidFill>
                  <a:srgbClr val="376092"/>
                </a:solidFill>
                <a:latin typeface="Calibri" panose="020F0502020204030204" pitchFamily="34" charset="0"/>
              </a:rPr>
              <a:t>Diskus</a:t>
            </a:r>
            <a:r>
              <a:rPr lang="nl-NL" altLang="nl-NL" sz="525" i="1">
                <a:solidFill>
                  <a:srgbClr val="376092"/>
                </a:solidFill>
                <a:latin typeface="Calibri" panose="020F0502020204030204" pitchFamily="34" charset="0"/>
              </a:rPr>
              <a:t> </a:t>
            </a:r>
          </a:p>
        </p:txBody>
      </p:sp>
      <p:pic>
        <p:nvPicPr>
          <p:cNvPr id="37941" name="Picture 2">
            <a:extLst>
              <a:ext uri="{FF2B5EF4-FFF2-40B4-BE49-F238E27FC236}">
                <a16:creationId xmlns:a16="http://schemas.microsoft.com/office/drawing/2014/main" id="{29AFDCF7-90A4-409F-A94A-989AC250B2FB}"/>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223695" y="3035749"/>
            <a:ext cx="23098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42" name="TextBox 66">
            <a:extLst>
              <a:ext uri="{FF2B5EF4-FFF2-40B4-BE49-F238E27FC236}">
                <a16:creationId xmlns:a16="http://schemas.microsoft.com/office/drawing/2014/main" id="{EFF52CDF-52A1-4F18-980B-0FDB0BCD81FD}"/>
              </a:ext>
            </a:extLst>
          </p:cNvPr>
          <p:cNvSpPr txBox="1">
            <a:spLocks noChangeArrowheads="1"/>
          </p:cNvSpPr>
          <p:nvPr/>
        </p:nvSpPr>
        <p:spPr bwMode="auto">
          <a:xfrm>
            <a:off x="6398713" y="2970265"/>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7943" name="TextBox 67">
            <a:extLst>
              <a:ext uri="{FF2B5EF4-FFF2-40B4-BE49-F238E27FC236}">
                <a16:creationId xmlns:a16="http://schemas.microsoft.com/office/drawing/2014/main" id="{A6D7ACB6-3281-418D-9F3B-7EE49FBB76D2}"/>
              </a:ext>
            </a:extLst>
          </p:cNvPr>
          <p:cNvSpPr txBox="1">
            <a:spLocks noChangeArrowheads="1"/>
          </p:cNvSpPr>
          <p:nvPr/>
        </p:nvSpPr>
        <p:spPr bwMode="auto">
          <a:xfrm>
            <a:off x="7485214" y="3021307"/>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7944" name="Rectangle 68">
            <a:extLst>
              <a:ext uri="{FF2B5EF4-FFF2-40B4-BE49-F238E27FC236}">
                <a16:creationId xmlns:a16="http://schemas.microsoft.com/office/drawing/2014/main" id="{7F97D493-1255-40BD-BB36-D74B71A0EE76}"/>
              </a:ext>
            </a:extLst>
          </p:cNvPr>
          <p:cNvSpPr>
            <a:spLocks noChangeArrowheads="1"/>
          </p:cNvSpPr>
          <p:nvPr/>
        </p:nvSpPr>
        <p:spPr bwMode="auto">
          <a:xfrm>
            <a:off x="6998241" y="3295154"/>
            <a:ext cx="751284"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Formoterol</a:t>
            </a:r>
            <a:r>
              <a:rPr lang="nl-NL" altLang="nl-NL" sz="525" dirty="0">
                <a:solidFill>
                  <a:srgbClr val="376092"/>
                </a:solidFill>
                <a:latin typeface="Calibri" panose="020F0502020204030204" pitchFamily="34" charset="0"/>
              </a:rPr>
              <a:t> </a:t>
            </a:r>
          </a:p>
          <a:p>
            <a:pPr algn="ctr" fontAlgn="base">
              <a:spcBef>
                <a:spcPct val="0"/>
              </a:spcBef>
              <a:spcAft>
                <a:spcPct val="0"/>
              </a:spcAft>
            </a:pPr>
            <a:r>
              <a:rPr lang="nl-NL" altLang="nl-NL" sz="525" dirty="0" err="1">
                <a:solidFill>
                  <a:srgbClr val="376092"/>
                </a:solidFill>
                <a:latin typeface="Calibri" panose="020F0502020204030204" pitchFamily="34" charset="0"/>
              </a:rPr>
              <a:t>Easyhaler</a:t>
            </a:r>
            <a:endParaRPr lang="nl-NL" altLang="nl-NL" sz="525" dirty="0">
              <a:solidFill>
                <a:srgbClr val="376092"/>
              </a:solidFill>
              <a:latin typeface="Calibri" panose="020F0502020204030204" pitchFamily="34" charset="0"/>
            </a:endParaRPr>
          </a:p>
        </p:txBody>
      </p:sp>
      <p:sp>
        <p:nvSpPr>
          <p:cNvPr id="37945" name="Rectangle 69">
            <a:extLst>
              <a:ext uri="{FF2B5EF4-FFF2-40B4-BE49-F238E27FC236}">
                <a16:creationId xmlns:a16="http://schemas.microsoft.com/office/drawing/2014/main" id="{CC915AA6-D7A7-4C55-90F9-4DA15E66F4A3}"/>
              </a:ext>
            </a:extLst>
          </p:cNvPr>
          <p:cNvSpPr>
            <a:spLocks noChangeArrowheads="1"/>
          </p:cNvSpPr>
          <p:nvPr/>
        </p:nvSpPr>
        <p:spPr bwMode="auto">
          <a:xfrm>
            <a:off x="5220891" y="3259936"/>
            <a:ext cx="428625"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Formoterol</a:t>
            </a:r>
            <a:r>
              <a:rPr lang="nl-NL" altLang="nl-NL" sz="525" i="1" dirty="0">
                <a:solidFill>
                  <a:srgbClr val="376092"/>
                </a:solidFill>
                <a:latin typeface="Calibri" panose="020F0502020204030204" pitchFamily="34" charset="0"/>
              </a:rPr>
              <a:t> </a:t>
            </a:r>
          </a:p>
          <a:p>
            <a:pPr algn="ctr" fontAlgn="base">
              <a:spcBef>
                <a:spcPct val="0"/>
              </a:spcBef>
              <a:spcAft>
                <a:spcPct val="0"/>
              </a:spcAft>
            </a:pPr>
            <a:r>
              <a:rPr lang="nl-NL" altLang="nl-NL" sz="525" dirty="0" err="1">
                <a:solidFill>
                  <a:srgbClr val="376092"/>
                </a:solidFill>
                <a:latin typeface="Calibri" panose="020F0502020204030204" pitchFamily="34" charset="0"/>
              </a:rPr>
              <a:t>Novolizer</a:t>
            </a:r>
            <a:endParaRPr lang="nl-NL" altLang="nl-NL" sz="525" dirty="0">
              <a:solidFill>
                <a:srgbClr val="376092"/>
              </a:solidFill>
              <a:latin typeface="Calibri" panose="020F0502020204030204" pitchFamily="34" charset="0"/>
            </a:endParaRPr>
          </a:p>
        </p:txBody>
      </p:sp>
      <p:pic>
        <p:nvPicPr>
          <p:cNvPr id="37946" name="Picture 2">
            <a:extLst>
              <a:ext uri="{FF2B5EF4-FFF2-40B4-BE49-F238E27FC236}">
                <a16:creationId xmlns:a16="http://schemas.microsoft.com/office/drawing/2014/main" id="{7389BD40-8ED0-43F9-B6D8-8B45DA1B0AAC}"/>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279241" y="3043238"/>
            <a:ext cx="321469"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47" name="TextBox 71">
            <a:extLst>
              <a:ext uri="{FF2B5EF4-FFF2-40B4-BE49-F238E27FC236}">
                <a16:creationId xmlns:a16="http://schemas.microsoft.com/office/drawing/2014/main" id="{5AEC2125-0FAE-4709-B210-8F3531148158}"/>
              </a:ext>
            </a:extLst>
          </p:cNvPr>
          <p:cNvSpPr txBox="1">
            <a:spLocks noChangeArrowheads="1"/>
          </p:cNvSpPr>
          <p:nvPr/>
        </p:nvSpPr>
        <p:spPr bwMode="auto">
          <a:xfrm>
            <a:off x="5567372" y="3020617"/>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pic>
        <p:nvPicPr>
          <p:cNvPr id="37949" name="Picture 2">
            <a:extLst>
              <a:ext uri="{FF2B5EF4-FFF2-40B4-BE49-F238E27FC236}">
                <a16:creationId xmlns:a16="http://schemas.microsoft.com/office/drawing/2014/main" id="{350A9D62-AC7E-40DF-944A-B62FC8522D81}"/>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865969" y="3067060"/>
            <a:ext cx="154781" cy="22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50" name="Picture 2">
            <a:extLst>
              <a:ext uri="{FF2B5EF4-FFF2-40B4-BE49-F238E27FC236}">
                <a16:creationId xmlns:a16="http://schemas.microsoft.com/office/drawing/2014/main" id="{288873BD-74C7-4F08-A50E-2DCCF2AF3DC1}"/>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840708" y="2603902"/>
            <a:ext cx="223838"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51" name="Rectangle 76">
            <a:extLst>
              <a:ext uri="{FF2B5EF4-FFF2-40B4-BE49-F238E27FC236}">
                <a16:creationId xmlns:a16="http://schemas.microsoft.com/office/drawing/2014/main" id="{7E29266C-D9C2-45E0-AA6A-1FE1172E38DD}"/>
              </a:ext>
            </a:extLst>
          </p:cNvPr>
          <p:cNvSpPr>
            <a:spLocks noChangeArrowheads="1"/>
          </p:cNvSpPr>
          <p:nvPr/>
        </p:nvSpPr>
        <p:spPr bwMode="auto">
          <a:xfrm>
            <a:off x="1754991" y="2858692"/>
            <a:ext cx="416719"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a:solidFill>
                  <a:srgbClr val="376092"/>
                </a:solidFill>
                <a:latin typeface="Calibri" panose="020F0502020204030204" pitchFamily="34" charset="0"/>
              </a:rPr>
              <a:t>Atrovent</a:t>
            </a:r>
          </a:p>
        </p:txBody>
      </p:sp>
      <p:sp>
        <p:nvSpPr>
          <p:cNvPr id="37952" name="TextBox 77">
            <a:extLst>
              <a:ext uri="{FF2B5EF4-FFF2-40B4-BE49-F238E27FC236}">
                <a16:creationId xmlns:a16="http://schemas.microsoft.com/office/drawing/2014/main" id="{D2857B0B-37AF-4365-8D23-CBD10BA44BB0}"/>
              </a:ext>
            </a:extLst>
          </p:cNvPr>
          <p:cNvSpPr txBox="1">
            <a:spLocks noChangeArrowheads="1"/>
          </p:cNvSpPr>
          <p:nvPr/>
        </p:nvSpPr>
        <p:spPr bwMode="auto">
          <a:xfrm>
            <a:off x="1988350" y="2528893"/>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7953" name="Rectangle 78">
            <a:extLst>
              <a:ext uri="{FF2B5EF4-FFF2-40B4-BE49-F238E27FC236}">
                <a16:creationId xmlns:a16="http://schemas.microsoft.com/office/drawing/2014/main" id="{0A38BD21-5A01-430F-B8FB-603F92444E54}"/>
              </a:ext>
            </a:extLst>
          </p:cNvPr>
          <p:cNvSpPr>
            <a:spLocks noChangeArrowheads="1"/>
          </p:cNvSpPr>
          <p:nvPr/>
        </p:nvSpPr>
        <p:spPr bwMode="auto">
          <a:xfrm>
            <a:off x="3763570" y="2787257"/>
            <a:ext cx="483394"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Ipratropium</a:t>
            </a:r>
            <a:r>
              <a:rPr lang="nl-NL" altLang="nl-NL" sz="525" dirty="0">
                <a:solidFill>
                  <a:srgbClr val="376092"/>
                </a:solidFill>
                <a:latin typeface="Calibri" panose="020F0502020204030204" pitchFamily="34" charset="0"/>
              </a:rPr>
              <a:t> </a:t>
            </a:r>
          </a:p>
          <a:p>
            <a:pPr algn="ctr" fontAlgn="base">
              <a:spcBef>
                <a:spcPct val="0"/>
              </a:spcBef>
              <a:spcAft>
                <a:spcPct val="0"/>
              </a:spcAft>
            </a:pPr>
            <a:r>
              <a:rPr lang="en-GB" altLang="nl-NL" sz="525" dirty="0" err="1">
                <a:solidFill>
                  <a:srgbClr val="376092"/>
                </a:solidFill>
                <a:latin typeface="Calibri" panose="020F0502020204030204" pitchFamily="34" charset="0"/>
              </a:rPr>
              <a:t>Cyclohaler</a:t>
            </a:r>
            <a:endParaRPr lang="nl-NL" altLang="nl-NL" sz="525" i="1" dirty="0">
              <a:solidFill>
                <a:srgbClr val="376092"/>
              </a:solidFill>
              <a:latin typeface="Calibri Light" panose="020F0302020204030204" pitchFamily="34" charset="0"/>
            </a:endParaRPr>
          </a:p>
        </p:txBody>
      </p:sp>
      <p:sp>
        <p:nvSpPr>
          <p:cNvPr id="37954" name="TextBox 80">
            <a:extLst>
              <a:ext uri="{FF2B5EF4-FFF2-40B4-BE49-F238E27FC236}">
                <a16:creationId xmlns:a16="http://schemas.microsoft.com/office/drawing/2014/main" id="{656B1732-462A-4607-A515-AE961AC6D753}"/>
              </a:ext>
            </a:extLst>
          </p:cNvPr>
          <p:cNvSpPr txBox="1">
            <a:spLocks noChangeArrowheads="1"/>
          </p:cNvSpPr>
          <p:nvPr/>
        </p:nvSpPr>
        <p:spPr bwMode="auto">
          <a:xfrm>
            <a:off x="4051697" y="2522941"/>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pic>
        <p:nvPicPr>
          <p:cNvPr id="37955" name="Picture 2">
            <a:extLst>
              <a:ext uri="{FF2B5EF4-FFF2-40B4-BE49-F238E27FC236}">
                <a16:creationId xmlns:a16="http://schemas.microsoft.com/office/drawing/2014/main" id="{55834E34-E6C0-42E5-8B6D-B8FE351C2232}"/>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904069" y="2571755"/>
            <a:ext cx="154781" cy="225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56" name="Picture 4">
            <a:extLst>
              <a:ext uri="{FF2B5EF4-FFF2-40B4-BE49-F238E27FC236}">
                <a16:creationId xmlns:a16="http://schemas.microsoft.com/office/drawing/2014/main" id="{871A5299-A61F-40C0-B0D5-B0232E6A05A6}"/>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207420" y="2607470"/>
            <a:ext cx="201216"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57" name="TextBox 83">
            <a:extLst>
              <a:ext uri="{FF2B5EF4-FFF2-40B4-BE49-F238E27FC236}">
                <a16:creationId xmlns:a16="http://schemas.microsoft.com/office/drawing/2014/main" id="{7806C9A8-BA22-43BC-BEB3-FC1F03AFF494}"/>
              </a:ext>
            </a:extLst>
          </p:cNvPr>
          <p:cNvSpPr txBox="1">
            <a:spLocks noChangeArrowheads="1"/>
          </p:cNvSpPr>
          <p:nvPr/>
        </p:nvSpPr>
        <p:spPr bwMode="auto">
          <a:xfrm>
            <a:off x="2320536" y="2544372"/>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7958" name="Rectangle 84">
            <a:extLst>
              <a:ext uri="{FF2B5EF4-FFF2-40B4-BE49-F238E27FC236}">
                <a16:creationId xmlns:a16="http://schemas.microsoft.com/office/drawing/2014/main" id="{5A0F2209-F42A-48CD-BE1B-09DE5286B8DA}"/>
              </a:ext>
            </a:extLst>
          </p:cNvPr>
          <p:cNvSpPr>
            <a:spLocks noChangeArrowheads="1"/>
          </p:cNvSpPr>
          <p:nvPr/>
        </p:nvSpPr>
        <p:spPr bwMode="auto">
          <a:xfrm>
            <a:off x="2007403" y="2806308"/>
            <a:ext cx="646510"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a:solidFill>
                  <a:srgbClr val="376092"/>
                </a:solidFill>
                <a:latin typeface="Calibri" panose="020F0502020204030204" pitchFamily="34" charset="0"/>
              </a:rPr>
              <a:t>Berodual (SABA/SAMA)</a:t>
            </a:r>
            <a:r>
              <a:rPr lang="nl-NL" altLang="nl-NL" sz="525">
                <a:solidFill>
                  <a:srgbClr val="376092"/>
                </a:solidFill>
                <a:latin typeface="Calibri" panose="020F0502020204030204" pitchFamily="34" charset="0"/>
              </a:rPr>
              <a:t> </a:t>
            </a:r>
          </a:p>
        </p:txBody>
      </p:sp>
      <p:pic>
        <p:nvPicPr>
          <p:cNvPr id="37959" name="Picture 19">
            <a:extLst>
              <a:ext uri="{FF2B5EF4-FFF2-40B4-BE49-F238E27FC236}">
                <a16:creationId xmlns:a16="http://schemas.microsoft.com/office/drawing/2014/main" id="{B4DD5C97-F482-40C0-8CB9-8D995498E19A}"/>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96866" y="3540927"/>
            <a:ext cx="1143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60" name="TextBox 86">
            <a:extLst>
              <a:ext uri="{FF2B5EF4-FFF2-40B4-BE49-F238E27FC236}">
                <a16:creationId xmlns:a16="http://schemas.microsoft.com/office/drawing/2014/main" id="{9B8592CA-9559-4185-BEF2-D464616F9DE7}"/>
              </a:ext>
            </a:extLst>
          </p:cNvPr>
          <p:cNvSpPr txBox="1">
            <a:spLocks noChangeArrowheads="1"/>
          </p:cNvSpPr>
          <p:nvPr/>
        </p:nvSpPr>
        <p:spPr bwMode="auto">
          <a:xfrm>
            <a:off x="3612366" y="3520680"/>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7961" name="Rectangle 87">
            <a:extLst>
              <a:ext uri="{FF2B5EF4-FFF2-40B4-BE49-F238E27FC236}">
                <a16:creationId xmlns:a16="http://schemas.microsoft.com/office/drawing/2014/main" id="{C077D82C-4B64-4DAF-9877-BFB944D3C858}"/>
              </a:ext>
            </a:extLst>
          </p:cNvPr>
          <p:cNvSpPr>
            <a:spLocks noChangeArrowheads="1"/>
          </p:cNvSpPr>
          <p:nvPr/>
        </p:nvSpPr>
        <p:spPr bwMode="auto">
          <a:xfrm>
            <a:off x="3225409" y="3790954"/>
            <a:ext cx="669131"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Spiriva</a:t>
            </a:r>
          </a:p>
          <a:p>
            <a:pPr algn="ctr" fontAlgn="base">
              <a:spcBef>
                <a:spcPct val="0"/>
              </a:spcBef>
              <a:spcAft>
                <a:spcPct val="0"/>
              </a:spcAft>
            </a:pPr>
            <a:r>
              <a:rPr lang="nl-NL" altLang="nl-NL" sz="525">
                <a:solidFill>
                  <a:srgbClr val="376092"/>
                </a:solidFill>
                <a:latin typeface="Calibri" panose="020F0502020204030204" pitchFamily="34" charset="0"/>
              </a:rPr>
              <a:t>Respimat</a:t>
            </a:r>
            <a:r>
              <a:rPr lang="nl-NL" altLang="nl-NL" sz="525" i="1">
                <a:solidFill>
                  <a:srgbClr val="376092"/>
                </a:solidFill>
                <a:latin typeface="Calibri" panose="020F0502020204030204" pitchFamily="34" charset="0"/>
              </a:rPr>
              <a:t> </a:t>
            </a:r>
          </a:p>
        </p:txBody>
      </p:sp>
      <p:pic>
        <p:nvPicPr>
          <p:cNvPr id="37962" name="Picture 9">
            <a:extLst>
              <a:ext uri="{FF2B5EF4-FFF2-40B4-BE49-F238E27FC236}">
                <a16:creationId xmlns:a16="http://schemas.microsoft.com/office/drawing/2014/main" id="{0F851E22-B774-4E73-821E-0090FF076AA9}"/>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709115" y="3509972"/>
            <a:ext cx="346472" cy="28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63" name="TextBox 89">
            <a:extLst>
              <a:ext uri="{FF2B5EF4-FFF2-40B4-BE49-F238E27FC236}">
                <a16:creationId xmlns:a16="http://schemas.microsoft.com/office/drawing/2014/main" id="{CB7803FB-0145-48A9-9254-BF2B61576825}"/>
              </a:ext>
            </a:extLst>
          </p:cNvPr>
          <p:cNvSpPr txBox="1">
            <a:spLocks noChangeArrowheads="1"/>
          </p:cNvSpPr>
          <p:nvPr/>
        </p:nvSpPr>
        <p:spPr bwMode="auto">
          <a:xfrm>
            <a:off x="5978199" y="3490912"/>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sp>
        <p:nvSpPr>
          <p:cNvPr id="37964" name="Rectangle 90">
            <a:extLst>
              <a:ext uri="{FF2B5EF4-FFF2-40B4-BE49-F238E27FC236}">
                <a16:creationId xmlns:a16="http://schemas.microsoft.com/office/drawing/2014/main" id="{EB972F98-F6B6-4FBC-9933-A36847BDDAD3}"/>
              </a:ext>
            </a:extLst>
          </p:cNvPr>
          <p:cNvSpPr>
            <a:spLocks noChangeArrowheads="1"/>
          </p:cNvSpPr>
          <p:nvPr/>
        </p:nvSpPr>
        <p:spPr bwMode="auto">
          <a:xfrm>
            <a:off x="5526946" y="3746900"/>
            <a:ext cx="689372"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Eklira</a:t>
            </a:r>
          </a:p>
          <a:p>
            <a:pPr algn="ctr" fontAlgn="base">
              <a:spcBef>
                <a:spcPct val="0"/>
              </a:spcBef>
              <a:spcAft>
                <a:spcPct val="0"/>
              </a:spcAft>
            </a:pPr>
            <a:r>
              <a:rPr lang="nl-NL" altLang="nl-NL" sz="525">
                <a:solidFill>
                  <a:srgbClr val="376092"/>
                </a:solidFill>
                <a:latin typeface="Calibri" panose="020F0502020204030204" pitchFamily="34" charset="0"/>
              </a:rPr>
              <a:t>Genuair</a:t>
            </a:r>
            <a:r>
              <a:rPr lang="nl-NL" altLang="nl-NL" sz="525" i="1">
                <a:solidFill>
                  <a:srgbClr val="376092"/>
                </a:solidFill>
                <a:latin typeface="Calibri" panose="020F0502020204030204" pitchFamily="34" charset="0"/>
              </a:rPr>
              <a:t> </a:t>
            </a:r>
          </a:p>
        </p:txBody>
      </p:sp>
      <p:pic>
        <p:nvPicPr>
          <p:cNvPr id="37965" name="Picture 9">
            <a:extLst>
              <a:ext uri="{FF2B5EF4-FFF2-40B4-BE49-F238E27FC236}">
                <a16:creationId xmlns:a16="http://schemas.microsoft.com/office/drawing/2014/main" id="{F230D0D0-B436-4275-BE1E-FE65B7E9E585}"/>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632266" y="3529853"/>
            <a:ext cx="221456"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66" name="TextBox 92">
            <a:extLst>
              <a:ext uri="{FF2B5EF4-FFF2-40B4-BE49-F238E27FC236}">
                <a16:creationId xmlns:a16="http://schemas.microsoft.com/office/drawing/2014/main" id="{B4202625-25C7-407A-80F1-78AF0EC6D55C}"/>
              </a:ext>
            </a:extLst>
          </p:cNvPr>
          <p:cNvSpPr txBox="1">
            <a:spLocks noChangeArrowheads="1"/>
          </p:cNvSpPr>
          <p:nvPr/>
        </p:nvSpPr>
        <p:spPr bwMode="auto">
          <a:xfrm>
            <a:off x="6833482" y="3496521"/>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sp>
        <p:nvSpPr>
          <p:cNvPr id="37967" name="Rectangle 93">
            <a:extLst>
              <a:ext uri="{FF2B5EF4-FFF2-40B4-BE49-F238E27FC236}">
                <a16:creationId xmlns:a16="http://schemas.microsoft.com/office/drawing/2014/main" id="{669D7A2A-B13E-425B-B5F9-A529D9B64102}"/>
              </a:ext>
            </a:extLst>
          </p:cNvPr>
          <p:cNvSpPr>
            <a:spLocks noChangeArrowheads="1"/>
          </p:cNvSpPr>
          <p:nvPr/>
        </p:nvSpPr>
        <p:spPr bwMode="auto">
          <a:xfrm>
            <a:off x="6495339" y="3772744"/>
            <a:ext cx="551260"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Incruse </a:t>
            </a:r>
          </a:p>
          <a:p>
            <a:pPr algn="ctr" fontAlgn="base">
              <a:spcBef>
                <a:spcPct val="0"/>
              </a:spcBef>
              <a:spcAft>
                <a:spcPct val="0"/>
              </a:spcAft>
            </a:pPr>
            <a:r>
              <a:rPr lang="nl-NL" altLang="nl-NL" sz="525">
                <a:solidFill>
                  <a:srgbClr val="376092"/>
                </a:solidFill>
                <a:latin typeface="Calibri" panose="020F0502020204030204" pitchFamily="34" charset="0"/>
              </a:rPr>
              <a:t>Ellipta </a:t>
            </a:r>
          </a:p>
        </p:txBody>
      </p:sp>
      <p:pic>
        <p:nvPicPr>
          <p:cNvPr id="37971" name="Picture 2">
            <a:extLst>
              <a:ext uri="{FF2B5EF4-FFF2-40B4-BE49-F238E27FC236}">
                <a16:creationId xmlns:a16="http://schemas.microsoft.com/office/drawing/2014/main" id="{0A8F053C-429B-4659-897C-EB98C9A97DF4}"/>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69616" y="3523662"/>
            <a:ext cx="188119" cy="25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72" name="TextBox 98">
            <a:extLst>
              <a:ext uri="{FF2B5EF4-FFF2-40B4-BE49-F238E27FC236}">
                <a16:creationId xmlns:a16="http://schemas.microsoft.com/office/drawing/2014/main" id="{AAB37EE6-0A7B-459D-AC0C-0A9A3DC14FB5}"/>
              </a:ext>
            </a:extLst>
          </p:cNvPr>
          <p:cNvSpPr txBox="1">
            <a:spLocks noChangeArrowheads="1"/>
          </p:cNvSpPr>
          <p:nvPr/>
        </p:nvSpPr>
        <p:spPr bwMode="auto">
          <a:xfrm>
            <a:off x="4618442" y="3482584"/>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sp>
        <p:nvSpPr>
          <p:cNvPr id="37973" name="Rectangle 99">
            <a:extLst>
              <a:ext uri="{FF2B5EF4-FFF2-40B4-BE49-F238E27FC236}">
                <a16:creationId xmlns:a16="http://schemas.microsoft.com/office/drawing/2014/main" id="{265ED9D1-1AD0-4F31-8CBF-76BEA74BACAB}"/>
              </a:ext>
            </a:extLst>
          </p:cNvPr>
          <p:cNvSpPr>
            <a:spLocks noChangeArrowheads="1"/>
          </p:cNvSpPr>
          <p:nvPr/>
        </p:nvSpPr>
        <p:spPr bwMode="auto">
          <a:xfrm>
            <a:off x="4395700" y="3775130"/>
            <a:ext cx="395473"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Seebri</a:t>
            </a:r>
            <a:r>
              <a:rPr lang="nl-NL" altLang="nl-NL" sz="525" dirty="0">
                <a:solidFill>
                  <a:srgbClr val="376092"/>
                </a:solidFill>
                <a:latin typeface="Calibri" panose="020F0502020204030204" pitchFamily="34" charset="0"/>
              </a:rPr>
              <a:t> </a:t>
            </a:r>
          </a:p>
          <a:p>
            <a:pPr algn="ctr" fontAlgn="base">
              <a:spcBef>
                <a:spcPct val="0"/>
              </a:spcBef>
              <a:spcAft>
                <a:spcPct val="0"/>
              </a:spcAft>
            </a:pPr>
            <a:r>
              <a:rPr lang="nl-NL" altLang="nl-NL" sz="525" dirty="0" err="1">
                <a:solidFill>
                  <a:srgbClr val="376092"/>
                </a:solidFill>
                <a:latin typeface="Calibri" panose="020F0502020204030204" pitchFamily="34" charset="0"/>
              </a:rPr>
              <a:t>Breezhaler</a:t>
            </a:r>
            <a:endParaRPr lang="nl-NL" altLang="nl-NL" sz="525" i="1" dirty="0">
              <a:solidFill>
                <a:srgbClr val="376092"/>
              </a:solidFill>
              <a:latin typeface="Calibri" panose="020F0502020204030204" pitchFamily="34" charset="0"/>
            </a:endParaRPr>
          </a:p>
        </p:txBody>
      </p:sp>
      <p:pic>
        <p:nvPicPr>
          <p:cNvPr id="37975" name="Picture 3">
            <a:extLst>
              <a:ext uri="{FF2B5EF4-FFF2-40B4-BE49-F238E27FC236}">
                <a16:creationId xmlns:a16="http://schemas.microsoft.com/office/drawing/2014/main" id="{C4D66CCA-967B-45E2-897F-40BA3AB0BEF7}"/>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673930" y="4050163"/>
            <a:ext cx="225029"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76" name="Picture 12">
            <a:extLst>
              <a:ext uri="{FF2B5EF4-FFF2-40B4-BE49-F238E27FC236}">
                <a16:creationId xmlns:a16="http://schemas.microsoft.com/office/drawing/2014/main" id="{96431943-D709-4E0D-A967-1503E506F37C}"/>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69616" y="4050761"/>
            <a:ext cx="184547" cy="239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77" name="Rectangle 105">
            <a:extLst>
              <a:ext uri="{FF2B5EF4-FFF2-40B4-BE49-F238E27FC236}">
                <a16:creationId xmlns:a16="http://schemas.microsoft.com/office/drawing/2014/main" id="{5B13BE5E-A88A-472B-B9AC-D09F6A18243C}"/>
              </a:ext>
            </a:extLst>
          </p:cNvPr>
          <p:cNvSpPr>
            <a:spLocks noChangeArrowheads="1"/>
          </p:cNvSpPr>
          <p:nvPr/>
        </p:nvSpPr>
        <p:spPr bwMode="auto">
          <a:xfrm>
            <a:off x="6660497" y="4279955"/>
            <a:ext cx="281659"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a:solidFill>
                  <a:srgbClr val="376092"/>
                </a:solidFill>
                <a:latin typeface="Calibri" panose="020F0502020204030204" pitchFamily="34" charset="0"/>
              </a:rPr>
              <a:t>Anoro</a:t>
            </a:r>
            <a:r>
              <a:rPr lang="nl-NL" altLang="nl-NL" sz="525">
                <a:solidFill>
                  <a:srgbClr val="376092"/>
                </a:solidFill>
                <a:latin typeface="Calibri" panose="020F0502020204030204" pitchFamily="34" charset="0"/>
              </a:rPr>
              <a:t> </a:t>
            </a:r>
          </a:p>
          <a:p>
            <a:pPr algn="ctr" fontAlgn="base">
              <a:spcBef>
                <a:spcPct val="0"/>
              </a:spcBef>
              <a:spcAft>
                <a:spcPct val="0"/>
              </a:spcAft>
            </a:pPr>
            <a:r>
              <a:rPr lang="en-GB" altLang="nl-NL" sz="525">
                <a:solidFill>
                  <a:srgbClr val="376092"/>
                </a:solidFill>
                <a:latin typeface="Calibri" panose="020F0502020204030204" pitchFamily="34" charset="0"/>
              </a:rPr>
              <a:t>Ellipta</a:t>
            </a:r>
          </a:p>
        </p:txBody>
      </p:sp>
      <p:sp>
        <p:nvSpPr>
          <p:cNvPr id="37978" name="Rectangle 106">
            <a:extLst>
              <a:ext uri="{FF2B5EF4-FFF2-40B4-BE49-F238E27FC236}">
                <a16:creationId xmlns:a16="http://schemas.microsoft.com/office/drawing/2014/main" id="{74894380-4683-489D-B36F-ED590361F620}"/>
              </a:ext>
            </a:extLst>
          </p:cNvPr>
          <p:cNvSpPr>
            <a:spLocks noChangeArrowheads="1"/>
          </p:cNvSpPr>
          <p:nvPr/>
        </p:nvSpPr>
        <p:spPr bwMode="auto">
          <a:xfrm>
            <a:off x="4369433" y="4279955"/>
            <a:ext cx="409900"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dirty="0" err="1">
                <a:solidFill>
                  <a:srgbClr val="376092"/>
                </a:solidFill>
                <a:latin typeface="Calibri" panose="020F0502020204030204" pitchFamily="34" charset="0"/>
              </a:rPr>
              <a:t>Ultibro</a:t>
            </a:r>
            <a:r>
              <a:rPr lang="nl-NL" altLang="nl-NL" sz="525" dirty="0">
                <a:solidFill>
                  <a:srgbClr val="376092"/>
                </a:solidFill>
                <a:latin typeface="Calibri" panose="020F0502020204030204" pitchFamily="34" charset="0"/>
              </a:rPr>
              <a:t> </a:t>
            </a:r>
          </a:p>
          <a:p>
            <a:pPr algn="ctr" fontAlgn="base">
              <a:spcBef>
                <a:spcPct val="0"/>
              </a:spcBef>
              <a:spcAft>
                <a:spcPct val="0"/>
              </a:spcAft>
            </a:pPr>
            <a:r>
              <a:rPr lang="en-GB" altLang="nl-NL" sz="525" dirty="0" err="1">
                <a:solidFill>
                  <a:srgbClr val="376092"/>
                </a:solidFill>
                <a:latin typeface="Calibri" panose="020F0502020204030204" pitchFamily="34" charset="0"/>
              </a:rPr>
              <a:t>Breezhaler</a:t>
            </a:r>
            <a:r>
              <a:rPr lang="nl-NL" altLang="nl-NL" sz="525" dirty="0">
                <a:solidFill>
                  <a:srgbClr val="376092"/>
                </a:solidFill>
                <a:latin typeface="Calibri" panose="020F0502020204030204" pitchFamily="34" charset="0"/>
              </a:rPr>
              <a:t> </a:t>
            </a:r>
          </a:p>
        </p:txBody>
      </p:sp>
      <p:sp>
        <p:nvSpPr>
          <p:cNvPr id="37979" name="Rectangle 107">
            <a:extLst>
              <a:ext uri="{FF2B5EF4-FFF2-40B4-BE49-F238E27FC236}">
                <a16:creationId xmlns:a16="http://schemas.microsoft.com/office/drawing/2014/main" id="{9E886C2E-C09C-4CC3-BA23-F032CA8906C7}"/>
              </a:ext>
            </a:extLst>
          </p:cNvPr>
          <p:cNvSpPr>
            <a:spLocks noChangeArrowheads="1"/>
          </p:cNvSpPr>
          <p:nvPr/>
        </p:nvSpPr>
        <p:spPr bwMode="auto">
          <a:xfrm>
            <a:off x="5750676" y="4294592"/>
            <a:ext cx="316925"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a:solidFill>
                  <a:srgbClr val="376092"/>
                </a:solidFill>
                <a:latin typeface="Calibri" panose="020F0502020204030204" pitchFamily="34" charset="0"/>
              </a:rPr>
              <a:t>Duaklir </a:t>
            </a:r>
          </a:p>
          <a:p>
            <a:pPr algn="ctr" fontAlgn="base">
              <a:spcBef>
                <a:spcPct val="0"/>
              </a:spcBef>
              <a:spcAft>
                <a:spcPct val="0"/>
              </a:spcAft>
            </a:pPr>
            <a:r>
              <a:rPr lang="en-GB" altLang="nl-NL" sz="525">
                <a:solidFill>
                  <a:srgbClr val="376092"/>
                </a:solidFill>
                <a:latin typeface="Calibri" panose="020F0502020204030204" pitchFamily="34" charset="0"/>
              </a:rPr>
              <a:t>Genuair</a:t>
            </a:r>
          </a:p>
        </p:txBody>
      </p:sp>
      <p:sp>
        <p:nvSpPr>
          <p:cNvPr id="37980" name="TextBox 108">
            <a:extLst>
              <a:ext uri="{FF2B5EF4-FFF2-40B4-BE49-F238E27FC236}">
                <a16:creationId xmlns:a16="http://schemas.microsoft.com/office/drawing/2014/main" id="{A701B278-BA61-44E3-8DCD-8028DFE6F220}"/>
              </a:ext>
            </a:extLst>
          </p:cNvPr>
          <p:cNvSpPr txBox="1">
            <a:spLocks noChangeArrowheads="1"/>
          </p:cNvSpPr>
          <p:nvPr/>
        </p:nvSpPr>
        <p:spPr bwMode="auto">
          <a:xfrm>
            <a:off x="6858481" y="3994201"/>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sp>
        <p:nvSpPr>
          <p:cNvPr id="37981" name="TextBox 109">
            <a:extLst>
              <a:ext uri="{FF2B5EF4-FFF2-40B4-BE49-F238E27FC236}">
                <a16:creationId xmlns:a16="http://schemas.microsoft.com/office/drawing/2014/main" id="{3741FDEB-A3F4-4D25-9FAE-5A2A6108CF92}"/>
              </a:ext>
            </a:extLst>
          </p:cNvPr>
          <p:cNvSpPr txBox="1">
            <a:spLocks noChangeArrowheads="1"/>
          </p:cNvSpPr>
          <p:nvPr/>
        </p:nvSpPr>
        <p:spPr bwMode="auto">
          <a:xfrm>
            <a:off x="4619633" y="4008840"/>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dirty="0">
                <a:solidFill>
                  <a:srgbClr val="E46C0A"/>
                </a:solidFill>
                <a:latin typeface="Calibri" panose="020F0502020204030204" pitchFamily="34" charset="0"/>
              </a:rPr>
              <a:t>C</a:t>
            </a:r>
          </a:p>
        </p:txBody>
      </p:sp>
      <p:sp>
        <p:nvSpPr>
          <p:cNvPr id="37982" name="TextBox 110">
            <a:extLst>
              <a:ext uri="{FF2B5EF4-FFF2-40B4-BE49-F238E27FC236}">
                <a16:creationId xmlns:a16="http://schemas.microsoft.com/office/drawing/2014/main" id="{BC2B4F90-F39C-4AFD-85EC-D259B87B0B20}"/>
              </a:ext>
            </a:extLst>
          </p:cNvPr>
          <p:cNvSpPr txBox="1">
            <a:spLocks noChangeArrowheads="1"/>
          </p:cNvSpPr>
          <p:nvPr/>
        </p:nvSpPr>
        <p:spPr bwMode="auto">
          <a:xfrm>
            <a:off x="5994869" y="4008840"/>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pic>
        <p:nvPicPr>
          <p:cNvPr id="37983" name="Picture 111" descr="Spiolto_Respimat_pack_shot_highres.jpg">
            <a:extLst>
              <a:ext uri="{FF2B5EF4-FFF2-40B4-BE49-F238E27FC236}">
                <a16:creationId xmlns:a16="http://schemas.microsoft.com/office/drawing/2014/main" id="{F978B8B7-5564-46D0-ABC5-CE6325C99736}"/>
              </a:ext>
            </a:extLst>
          </p:cNvPr>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515916" y="4105277"/>
            <a:ext cx="108347" cy="23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84" name="Rectangle 112">
            <a:extLst>
              <a:ext uri="{FF2B5EF4-FFF2-40B4-BE49-F238E27FC236}">
                <a16:creationId xmlns:a16="http://schemas.microsoft.com/office/drawing/2014/main" id="{C02AA2CA-5701-4C48-B862-3282B4985639}"/>
              </a:ext>
            </a:extLst>
          </p:cNvPr>
          <p:cNvSpPr>
            <a:spLocks noChangeArrowheads="1"/>
          </p:cNvSpPr>
          <p:nvPr/>
        </p:nvSpPr>
        <p:spPr bwMode="auto">
          <a:xfrm>
            <a:off x="3365302" y="4299595"/>
            <a:ext cx="394097"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Spiolto</a:t>
            </a:r>
            <a:r>
              <a:rPr lang="nl-NL" altLang="nl-NL" sz="525" dirty="0">
                <a:solidFill>
                  <a:srgbClr val="376092"/>
                </a:solidFill>
                <a:latin typeface="Calibri" panose="020F0502020204030204" pitchFamily="34" charset="0"/>
              </a:rPr>
              <a:t>  </a:t>
            </a:r>
          </a:p>
          <a:p>
            <a:pPr algn="ctr" fontAlgn="base">
              <a:spcBef>
                <a:spcPct val="0"/>
              </a:spcBef>
              <a:spcAft>
                <a:spcPct val="0"/>
              </a:spcAft>
            </a:pPr>
            <a:r>
              <a:rPr lang="nl-NL" altLang="nl-NL" sz="525" dirty="0" err="1">
                <a:solidFill>
                  <a:srgbClr val="376092"/>
                </a:solidFill>
                <a:latin typeface="Calibri" panose="020F0502020204030204" pitchFamily="34" charset="0"/>
              </a:rPr>
              <a:t>Respimat</a:t>
            </a:r>
            <a:r>
              <a:rPr lang="nl-NL" altLang="nl-NL" sz="525" dirty="0">
                <a:solidFill>
                  <a:srgbClr val="376092"/>
                </a:solidFill>
                <a:latin typeface="Calibri" panose="020F0502020204030204" pitchFamily="34" charset="0"/>
              </a:rPr>
              <a:t> </a:t>
            </a:r>
          </a:p>
        </p:txBody>
      </p:sp>
      <p:sp>
        <p:nvSpPr>
          <p:cNvPr id="37985" name="TextBox 113">
            <a:extLst>
              <a:ext uri="{FF2B5EF4-FFF2-40B4-BE49-F238E27FC236}">
                <a16:creationId xmlns:a16="http://schemas.microsoft.com/office/drawing/2014/main" id="{E4142EA8-F9D8-44E6-B207-EB80AE63C60A}"/>
              </a:ext>
            </a:extLst>
          </p:cNvPr>
          <p:cNvSpPr txBox="1">
            <a:spLocks noChangeArrowheads="1"/>
          </p:cNvSpPr>
          <p:nvPr/>
        </p:nvSpPr>
        <p:spPr bwMode="auto">
          <a:xfrm>
            <a:off x="3606406" y="4038601"/>
            <a:ext cx="241697"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pic>
        <p:nvPicPr>
          <p:cNvPr id="37986" name="Picture 114" descr="Duaklir_oranje.jpg">
            <a:extLst>
              <a:ext uri="{FF2B5EF4-FFF2-40B4-BE49-F238E27FC236}">
                <a16:creationId xmlns:a16="http://schemas.microsoft.com/office/drawing/2014/main" id="{16E7316D-B3D6-4EE9-A4F8-3878A8512B46}"/>
              </a:ext>
            </a:extLst>
          </p:cNvPr>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766260" y="4104094"/>
            <a:ext cx="276225" cy="21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87" name="Rectangle 116">
            <a:extLst>
              <a:ext uri="{FF2B5EF4-FFF2-40B4-BE49-F238E27FC236}">
                <a16:creationId xmlns:a16="http://schemas.microsoft.com/office/drawing/2014/main" id="{A6A80497-8D51-40D6-8E75-6FFE1BD41D1D}"/>
              </a:ext>
            </a:extLst>
          </p:cNvPr>
          <p:cNvSpPr>
            <a:spLocks noChangeArrowheads="1"/>
          </p:cNvSpPr>
          <p:nvPr/>
        </p:nvSpPr>
        <p:spPr bwMode="auto">
          <a:xfrm>
            <a:off x="1663307" y="4835132"/>
            <a:ext cx="710803"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Bude</a:t>
            </a:r>
            <a:r>
              <a:rPr lang="nl-NL" altLang="nl-NL" sz="525" dirty="0">
                <a:solidFill>
                  <a:srgbClr val="376092"/>
                </a:solidFill>
                <a:latin typeface="Calibri" panose="020F0502020204030204" pitchFamily="34" charset="0"/>
              </a:rPr>
              <a:t>-</a:t>
            </a:r>
          </a:p>
          <a:p>
            <a:pPr algn="ctr" fontAlgn="base">
              <a:spcBef>
                <a:spcPct val="0"/>
              </a:spcBef>
              <a:spcAft>
                <a:spcPct val="0"/>
              </a:spcAft>
            </a:pPr>
            <a:r>
              <a:rPr lang="nl-NL" altLang="nl-NL" sz="525" dirty="0">
                <a:solidFill>
                  <a:srgbClr val="376092"/>
                </a:solidFill>
                <a:latin typeface="Calibri" panose="020F0502020204030204" pitchFamily="34" charset="0"/>
              </a:rPr>
              <a:t>sonide</a:t>
            </a:r>
          </a:p>
        </p:txBody>
      </p:sp>
      <p:pic>
        <p:nvPicPr>
          <p:cNvPr id="37988" name="Picture 5">
            <a:extLst>
              <a:ext uri="{FF2B5EF4-FFF2-40B4-BE49-F238E27FC236}">
                <a16:creationId xmlns:a16="http://schemas.microsoft.com/office/drawing/2014/main" id="{FFC61C3E-5F43-41CD-8A87-E14F22C81D79}"/>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894294" y="4593436"/>
            <a:ext cx="192881"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89" name="TextBox 119">
            <a:extLst>
              <a:ext uri="{FF2B5EF4-FFF2-40B4-BE49-F238E27FC236}">
                <a16:creationId xmlns:a16="http://schemas.microsoft.com/office/drawing/2014/main" id="{D0C117D7-7A35-4DE3-AD9A-C9E0AFF56B26}"/>
              </a:ext>
            </a:extLst>
          </p:cNvPr>
          <p:cNvSpPr txBox="1">
            <a:spLocks noChangeArrowheads="1"/>
          </p:cNvSpPr>
          <p:nvPr/>
        </p:nvSpPr>
        <p:spPr bwMode="auto">
          <a:xfrm>
            <a:off x="2034786" y="4519618"/>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pic>
        <p:nvPicPr>
          <p:cNvPr id="37993" name="Picture 2">
            <a:extLst>
              <a:ext uri="{FF2B5EF4-FFF2-40B4-BE49-F238E27FC236}">
                <a16:creationId xmlns:a16="http://schemas.microsoft.com/office/drawing/2014/main" id="{13CF01B7-AF1C-411C-95A9-79C75E35C213}"/>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5270907" y="4567237"/>
            <a:ext cx="316706"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94" name="Rectangle 124">
            <a:extLst>
              <a:ext uri="{FF2B5EF4-FFF2-40B4-BE49-F238E27FC236}">
                <a16:creationId xmlns:a16="http://schemas.microsoft.com/office/drawing/2014/main" id="{32CEA256-0A29-4765-B03B-474BFD0C65D6}"/>
              </a:ext>
            </a:extLst>
          </p:cNvPr>
          <p:cNvSpPr>
            <a:spLocks noChangeArrowheads="1"/>
          </p:cNvSpPr>
          <p:nvPr/>
        </p:nvSpPr>
        <p:spPr bwMode="auto">
          <a:xfrm>
            <a:off x="5217432" y="4786767"/>
            <a:ext cx="435548"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a:solidFill>
                  <a:srgbClr val="376092"/>
                </a:solidFill>
                <a:latin typeface="Calibri" panose="020F0502020204030204" pitchFamily="34" charset="0"/>
              </a:rPr>
              <a:t>Budesonide </a:t>
            </a:r>
          </a:p>
          <a:p>
            <a:pPr algn="ctr" fontAlgn="base">
              <a:spcBef>
                <a:spcPct val="0"/>
              </a:spcBef>
              <a:spcAft>
                <a:spcPct val="0"/>
              </a:spcAft>
            </a:pPr>
            <a:r>
              <a:rPr lang="nl-NL" altLang="nl-NL" sz="525" dirty="0" err="1">
                <a:solidFill>
                  <a:srgbClr val="376092"/>
                </a:solidFill>
                <a:latin typeface="Calibri" panose="020F0502020204030204" pitchFamily="34" charset="0"/>
              </a:rPr>
              <a:t>Novolizer</a:t>
            </a:r>
            <a:endParaRPr lang="nl-NL" altLang="nl-NL" sz="525" dirty="0">
              <a:solidFill>
                <a:srgbClr val="376092"/>
              </a:solidFill>
              <a:latin typeface="Calibri" panose="020F0502020204030204" pitchFamily="34" charset="0"/>
            </a:endParaRPr>
          </a:p>
        </p:txBody>
      </p:sp>
      <p:sp>
        <p:nvSpPr>
          <p:cNvPr id="37995" name="Rectangle 125">
            <a:extLst>
              <a:ext uri="{FF2B5EF4-FFF2-40B4-BE49-F238E27FC236}">
                <a16:creationId xmlns:a16="http://schemas.microsoft.com/office/drawing/2014/main" id="{3A3DC187-06C3-422F-A4AC-371510C9E4A0}"/>
              </a:ext>
            </a:extLst>
          </p:cNvPr>
          <p:cNvSpPr>
            <a:spLocks noChangeArrowheads="1"/>
          </p:cNvSpPr>
          <p:nvPr/>
        </p:nvSpPr>
        <p:spPr bwMode="auto">
          <a:xfrm>
            <a:off x="2102766" y="4835137"/>
            <a:ext cx="352192"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Beclo</a:t>
            </a:r>
            <a:r>
              <a:rPr lang="nl-NL" altLang="nl-NL" sz="525" dirty="0">
                <a:solidFill>
                  <a:srgbClr val="376092"/>
                </a:solidFill>
                <a:latin typeface="Calibri" panose="020F0502020204030204" pitchFamily="34" charset="0"/>
              </a:rPr>
              <a:t>-</a:t>
            </a:r>
          </a:p>
          <a:p>
            <a:pPr algn="ctr" fontAlgn="base">
              <a:spcBef>
                <a:spcPct val="0"/>
              </a:spcBef>
              <a:spcAft>
                <a:spcPct val="0"/>
              </a:spcAft>
            </a:pPr>
            <a:r>
              <a:rPr lang="nl-NL" altLang="nl-NL" sz="525" dirty="0">
                <a:solidFill>
                  <a:srgbClr val="376092"/>
                </a:solidFill>
                <a:latin typeface="Calibri" panose="020F0502020204030204" pitchFamily="34" charset="0"/>
              </a:rPr>
              <a:t>metason </a:t>
            </a:r>
          </a:p>
        </p:txBody>
      </p:sp>
      <p:pic>
        <p:nvPicPr>
          <p:cNvPr id="37996" name="Picture 8">
            <a:extLst>
              <a:ext uri="{FF2B5EF4-FFF2-40B4-BE49-F238E27FC236}">
                <a16:creationId xmlns:a16="http://schemas.microsoft.com/office/drawing/2014/main" id="{CAEAE55E-B9D4-4171-96E8-CF53348F78DF}"/>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2135985" y="4556532"/>
            <a:ext cx="202406" cy="272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97" name="TextBox 127">
            <a:extLst>
              <a:ext uri="{FF2B5EF4-FFF2-40B4-BE49-F238E27FC236}">
                <a16:creationId xmlns:a16="http://schemas.microsoft.com/office/drawing/2014/main" id="{F78FDD3F-3E87-4B6D-B5A9-407111B8C631}"/>
              </a:ext>
            </a:extLst>
          </p:cNvPr>
          <p:cNvSpPr txBox="1">
            <a:spLocks noChangeArrowheads="1"/>
          </p:cNvSpPr>
          <p:nvPr/>
        </p:nvSpPr>
        <p:spPr bwMode="auto">
          <a:xfrm>
            <a:off x="2278865" y="4519618"/>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sp>
        <p:nvSpPr>
          <p:cNvPr id="38001" name="TextBox 133">
            <a:extLst>
              <a:ext uri="{FF2B5EF4-FFF2-40B4-BE49-F238E27FC236}">
                <a16:creationId xmlns:a16="http://schemas.microsoft.com/office/drawing/2014/main" id="{7D8B6316-C89E-418F-AE9D-7822BF6FF58C}"/>
              </a:ext>
            </a:extLst>
          </p:cNvPr>
          <p:cNvSpPr txBox="1">
            <a:spLocks noChangeArrowheads="1"/>
          </p:cNvSpPr>
          <p:nvPr/>
        </p:nvSpPr>
        <p:spPr bwMode="auto">
          <a:xfrm>
            <a:off x="4090397" y="4514856"/>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dirty="0">
                <a:solidFill>
                  <a:srgbClr val="E46C0A"/>
                </a:solidFill>
                <a:latin typeface="Calibri" panose="020F0502020204030204" pitchFamily="34" charset="0"/>
              </a:rPr>
              <a:t>A</a:t>
            </a:r>
          </a:p>
        </p:txBody>
      </p:sp>
      <p:sp>
        <p:nvSpPr>
          <p:cNvPr id="38002" name="Rectangle 134">
            <a:extLst>
              <a:ext uri="{FF2B5EF4-FFF2-40B4-BE49-F238E27FC236}">
                <a16:creationId xmlns:a16="http://schemas.microsoft.com/office/drawing/2014/main" id="{F496D90C-AE64-4290-9E71-C082B77F170F}"/>
              </a:ext>
            </a:extLst>
          </p:cNvPr>
          <p:cNvSpPr>
            <a:spLocks noChangeArrowheads="1"/>
          </p:cNvSpPr>
          <p:nvPr/>
        </p:nvSpPr>
        <p:spPr bwMode="auto">
          <a:xfrm>
            <a:off x="3649866" y="4799414"/>
            <a:ext cx="710803"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Beclometason</a:t>
            </a:r>
            <a:r>
              <a:rPr lang="nl-NL" altLang="nl-NL" sz="525" dirty="0">
                <a:solidFill>
                  <a:srgbClr val="376092"/>
                </a:solidFill>
                <a:latin typeface="Calibri" panose="020F0502020204030204" pitchFamily="34" charset="0"/>
              </a:rPr>
              <a:t> </a:t>
            </a:r>
          </a:p>
          <a:p>
            <a:pPr algn="ctr" fontAlgn="base">
              <a:spcBef>
                <a:spcPct val="0"/>
              </a:spcBef>
              <a:spcAft>
                <a:spcPct val="0"/>
              </a:spcAft>
            </a:pPr>
            <a:r>
              <a:rPr lang="nl-NL" altLang="nl-NL" sz="525" dirty="0" err="1">
                <a:solidFill>
                  <a:srgbClr val="376092"/>
                </a:solidFill>
                <a:latin typeface="Calibri" panose="020F0502020204030204" pitchFamily="34" charset="0"/>
              </a:rPr>
              <a:t>Cyclohaler</a:t>
            </a:r>
            <a:endParaRPr lang="nl-NL" altLang="nl-NL" sz="525" dirty="0">
              <a:solidFill>
                <a:srgbClr val="376092"/>
              </a:solidFill>
              <a:latin typeface="Calibri" panose="020F0502020204030204" pitchFamily="34" charset="0"/>
            </a:endParaRPr>
          </a:p>
        </p:txBody>
      </p:sp>
      <p:sp>
        <p:nvSpPr>
          <p:cNvPr id="38003" name="Rectangle 135">
            <a:extLst>
              <a:ext uri="{FF2B5EF4-FFF2-40B4-BE49-F238E27FC236}">
                <a16:creationId xmlns:a16="http://schemas.microsoft.com/office/drawing/2014/main" id="{A70C7591-C03A-4892-95FB-EBE2B8A56D54}"/>
              </a:ext>
            </a:extLst>
          </p:cNvPr>
          <p:cNvSpPr>
            <a:spLocks noChangeArrowheads="1"/>
          </p:cNvSpPr>
          <p:nvPr/>
        </p:nvSpPr>
        <p:spPr bwMode="auto">
          <a:xfrm>
            <a:off x="1647699" y="4832748"/>
            <a:ext cx="321735"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Alvesco </a:t>
            </a:r>
          </a:p>
        </p:txBody>
      </p:sp>
      <p:pic>
        <p:nvPicPr>
          <p:cNvPr id="38004" name="Picture 4">
            <a:extLst>
              <a:ext uri="{FF2B5EF4-FFF2-40B4-BE49-F238E27FC236}">
                <a16:creationId xmlns:a16="http://schemas.microsoft.com/office/drawing/2014/main" id="{02E11AD1-46D9-4C92-A516-C14CA2133E26}"/>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1707356" y="4583906"/>
            <a:ext cx="2143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05" name="TextBox 137">
            <a:extLst>
              <a:ext uri="{FF2B5EF4-FFF2-40B4-BE49-F238E27FC236}">
                <a16:creationId xmlns:a16="http://schemas.microsoft.com/office/drawing/2014/main" id="{6A8BD699-ACFA-42BF-AED9-75518DA81561}"/>
              </a:ext>
            </a:extLst>
          </p:cNvPr>
          <p:cNvSpPr txBox="1">
            <a:spLocks noChangeArrowheads="1"/>
          </p:cNvSpPr>
          <p:nvPr/>
        </p:nvSpPr>
        <p:spPr bwMode="auto">
          <a:xfrm>
            <a:off x="1790707" y="4519618"/>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sp>
        <p:nvSpPr>
          <p:cNvPr id="38006" name="TextBox 139">
            <a:extLst>
              <a:ext uri="{FF2B5EF4-FFF2-40B4-BE49-F238E27FC236}">
                <a16:creationId xmlns:a16="http://schemas.microsoft.com/office/drawing/2014/main" id="{BA312D45-CA05-4889-9CFA-3D0DA16E8BCB}"/>
              </a:ext>
            </a:extLst>
          </p:cNvPr>
          <p:cNvSpPr txBox="1">
            <a:spLocks noChangeArrowheads="1"/>
          </p:cNvSpPr>
          <p:nvPr/>
        </p:nvSpPr>
        <p:spPr bwMode="auto">
          <a:xfrm>
            <a:off x="4321261" y="4535097"/>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dirty="0">
                <a:solidFill>
                  <a:srgbClr val="E46C0A"/>
                </a:solidFill>
                <a:latin typeface="Calibri" panose="020F0502020204030204" pitchFamily="34" charset="0"/>
              </a:rPr>
              <a:t>A</a:t>
            </a:r>
          </a:p>
        </p:txBody>
      </p:sp>
      <p:sp>
        <p:nvSpPr>
          <p:cNvPr id="38007" name="Rectangle 140">
            <a:extLst>
              <a:ext uri="{FF2B5EF4-FFF2-40B4-BE49-F238E27FC236}">
                <a16:creationId xmlns:a16="http://schemas.microsoft.com/office/drawing/2014/main" id="{0C8E1077-5776-40CF-B7BC-5007DA25D094}"/>
              </a:ext>
            </a:extLst>
          </p:cNvPr>
          <p:cNvSpPr>
            <a:spLocks noChangeArrowheads="1"/>
          </p:cNvSpPr>
          <p:nvPr/>
        </p:nvSpPr>
        <p:spPr bwMode="auto">
          <a:xfrm>
            <a:off x="4170053" y="4809784"/>
            <a:ext cx="435548"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a:solidFill>
                  <a:srgbClr val="376092"/>
                </a:solidFill>
                <a:latin typeface="Calibri" panose="020F0502020204030204" pitchFamily="34" charset="0"/>
              </a:rPr>
              <a:t>Budesonide </a:t>
            </a:r>
            <a:endParaRPr lang="nl-NL" altLang="nl-NL" sz="525" i="1" dirty="0">
              <a:solidFill>
                <a:srgbClr val="376092"/>
              </a:solidFill>
              <a:latin typeface="Calibri" panose="020F0502020204030204" pitchFamily="34" charset="0"/>
            </a:endParaRPr>
          </a:p>
          <a:p>
            <a:pPr algn="ctr" fontAlgn="base">
              <a:spcBef>
                <a:spcPct val="0"/>
              </a:spcBef>
              <a:spcAft>
                <a:spcPct val="0"/>
              </a:spcAft>
            </a:pPr>
            <a:r>
              <a:rPr lang="nl-NL" altLang="nl-NL" sz="525" dirty="0" err="1">
                <a:solidFill>
                  <a:srgbClr val="376092"/>
                </a:solidFill>
                <a:latin typeface="Calibri" panose="020F0502020204030204" pitchFamily="34" charset="0"/>
              </a:rPr>
              <a:t>Cyclohaler</a:t>
            </a:r>
            <a:endParaRPr lang="nl-NL" altLang="nl-NL" sz="525" dirty="0">
              <a:solidFill>
                <a:srgbClr val="376092"/>
              </a:solidFill>
              <a:latin typeface="Calibri" panose="020F0502020204030204" pitchFamily="34" charset="0"/>
            </a:endParaRPr>
          </a:p>
        </p:txBody>
      </p:sp>
      <p:pic>
        <p:nvPicPr>
          <p:cNvPr id="38008" name="Picture 15">
            <a:extLst>
              <a:ext uri="{FF2B5EF4-FFF2-40B4-BE49-F238E27FC236}">
                <a16:creationId xmlns:a16="http://schemas.microsoft.com/office/drawing/2014/main" id="{B5E6DD34-16CA-431D-9D09-BFC0669E800C}"/>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4997054" y="4537475"/>
            <a:ext cx="141684"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09" name="Rectangle 142">
            <a:extLst>
              <a:ext uri="{FF2B5EF4-FFF2-40B4-BE49-F238E27FC236}">
                <a16:creationId xmlns:a16="http://schemas.microsoft.com/office/drawing/2014/main" id="{DCE8ECCC-7DEB-4E81-BD56-0919F45FAC75}"/>
              </a:ext>
            </a:extLst>
          </p:cNvPr>
          <p:cNvSpPr>
            <a:spLocks noChangeArrowheads="1"/>
          </p:cNvSpPr>
          <p:nvPr/>
        </p:nvSpPr>
        <p:spPr bwMode="auto">
          <a:xfrm>
            <a:off x="4866360" y="4796687"/>
            <a:ext cx="401885"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Pulmicort</a:t>
            </a:r>
            <a:r>
              <a:rPr lang="nl-NL" altLang="nl-NL" sz="525" dirty="0">
                <a:solidFill>
                  <a:srgbClr val="376092"/>
                </a:solidFill>
                <a:latin typeface="Calibri" panose="020F0502020204030204" pitchFamily="34" charset="0"/>
              </a:rPr>
              <a:t> </a:t>
            </a:r>
          </a:p>
          <a:p>
            <a:pPr algn="ctr" fontAlgn="base">
              <a:spcBef>
                <a:spcPct val="0"/>
              </a:spcBef>
              <a:spcAft>
                <a:spcPct val="0"/>
              </a:spcAft>
            </a:pPr>
            <a:r>
              <a:rPr lang="nl-NL" altLang="nl-NL" sz="525" dirty="0" err="1">
                <a:solidFill>
                  <a:srgbClr val="376092"/>
                </a:solidFill>
                <a:latin typeface="Calibri" panose="020F0502020204030204" pitchFamily="34" charset="0"/>
              </a:rPr>
              <a:t>Turbuhaler</a:t>
            </a:r>
            <a:endParaRPr lang="nl-NL" altLang="nl-NL" sz="525" dirty="0">
              <a:solidFill>
                <a:srgbClr val="376092"/>
              </a:solidFill>
              <a:latin typeface="Calibri" panose="020F0502020204030204" pitchFamily="34" charset="0"/>
            </a:endParaRPr>
          </a:p>
        </p:txBody>
      </p:sp>
      <p:sp>
        <p:nvSpPr>
          <p:cNvPr id="38010" name="TextBox 143">
            <a:extLst>
              <a:ext uri="{FF2B5EF4-FFF2-40B4-BE49-F238E27FC236}">
                <a16:creationId xmlns:a16="http://schemas.microsoft.com/office/drawing/2014/main" id="{16B99119-B133-4C71-9DF0-45746668D646}"/>
              </a:ext>
            </a:extLst>
          </p:cNvPr>
          <p:cNvSpPr txBox="1">
            <a:spLocks noChangeArrowheads="1"/>
          </p:cNvSpPr>
          <p:nvPr/>
        </p:nvSpPr>
        <p:spPr bwMode="auto">
          <a:xfrm>
            <a:off x="5200660" y="4519618"/>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pic>
        <p:nvPicPr>
          <p:cNvPr id="38011" name="Picture 5">
            <a:extLst>
              <a:ext uri="{FF2B5EF4-FFF2-40B4-BE49-F238E27FC236}">
                <a16:creationId xmlns:a16="http://schemas.microsoft.com/office/drawing/2014/main" id="{E74CD2DD-A8CB-49A7-BFCA-1B530D19F600}"/>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2427694" y="4591058"/>
            <a:ext cx="202406" cy="29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12" name="TextBox 148">
            <a:extLst>
              <a:ext uri="{FF2B5EF4-FFF2-40B4-BE49-F238E27FC236}">
                <a16:creationId xmlns:a16="http://schemas.microsoft.com/office/drawing/2014/main" id="{6CF61EAF-AC7F-44C1-926F-5B82EE191E5A}"/>
              </a:ext>
            </a:extLst>
          </p:cNvPr>
          <p:cNvSpPr txBox="1">
            <a:spLocks noChangeArrowheads="1"/>
          </p:cNvSpPr>
          <p:nvPr/>
        </p:nvSpPr>
        <p:spPr bwMode="auto">
          <a:xfrm>
            <a:off x="2543185" y="4519618"/>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sp>
        <p:nvSpPr>
          <p:cNvPr id="38013" name="Rectangle 149">
            <a:extLst>
              <a:ext uri="{FF2B5EF4-FFF2-40B4-BE49-F238E27FC236}">
                <a16:creationId xmlns:a16="http://schemas.microsoft.com/office/drawing/2014/main" id="{4568AB51-FBEC-4CB5-85BF-9FCE9E1531A1}"/>
              </a:ext>
            </a:extLst>
          </p:cNvPr>
          <p:cNvSpPr>
            <a:spLocks noChangeArrowheads="1"/>
          </p:cNvSpPr>
          <p:nvPr/>
        </p:nvSpPr>
        <p:spPr bwMode="auto">
          <a:xfrm>
            <a:off x="2138365" y="4875610"/>
            <a:ext cx="753666"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Qvar</a:t>
            </a:r>
            <a:r>
              <a:rPr lang="nl-NL" altLang="nl-NL" sz="525" i="1">
                <a:solidFill>
                  <a:srgbClr val="376092"/>
                </a:solidFill>
                <a:latin typeface="Calibri" panose="020F0502020204030204" pitchFamily="34" charset="0"/>
              </a:rPr>
              <a:t> </a:t>
            </a:r>
          </a:p>
        </p:txBody>
      </p:sp>
      <p:pic>
        <p:nvPicPr>
          <p:cNvPr id="38014" name="Picture 2">
            <a:extLst>
              <a:ext uri="{FF2B5EF4-FFF2-40B4-BE49-F238E27FC236}">
                <a16:creationId xmlns:a16="http://schemas.microsoft.com/office/drawing/2014/main" id="{D5CB95A6-8693-436B-9C61-EBAE41ACF7C0}"/>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1459706" y="4605342"/>
            <a:ext cx="185738" cy="244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15" name="TextBox 151">
            <a:extLst>
              <a:ext uri="{FF2B5EF4-FFF2-40B4-BE49-F238E27FC236}">
                <a16:creationId xmlns:a16="http://schemas.microsoft.com/office/drawing/2014/main" id="{A4835153-ED04-4AFC-A470-56EDDD81EFC1}"/>
              </a:ext>
            </a:extLst>
          </p:cNvPr>
          <p:cNvSpPr txBox="1">
            <a:spLocks noChangeArrowheads="1"/>
          </p:cNvSpPr>
          <p:nvPr/>
        </p:nvSpPr>
        <p:spPr bwMode="auto">
          <a:xfrm>
            <a:off x="1531147" y="4519618"/>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8016" name="Rectangle 152">
            <a:extLst>
              <a:ext uri="{FF2B5EF4-FFF2-40B4-BE49-F238E27FC236}">
                <a16:creationId xmlns:a16="http://schemas.microsoft.com/office/drawing/2014/main" id="{BDC9A1F0-0A07-4450-8528-B50693F61676}"/>
              </a:ext>
            </a:extLst>
          </p:cNvPr>
          <p:cNvSpPr>
            <a:spLocks noChangeArrowheads="1"/>
          </p:cNvSpPr>
          <p:nvPr/>
        </p:nvSpPr>
        <p:spPr bwMode="auto">
          <a:xfrm>
            <a:off x="1409700" y="4917286"/>
            <a:ext cx="334566"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Flixotide</a:t>
            </a:r>
          </a:p>
        </p:txBody>
      </p:sp>
      <p:pic>
        <p:nvPicPr>
          <p:cNvPr id="38017" name="Picture 3">
            <a:extLst>
              <a:ext uri="{FF2B5EF4-FFF2-40B4-BE49-F238E27FC236}">
                <a16:creationId xmlns:a16="http://schemas.microsoft.com/office/drawing/2014/main" id="{5CCD4DB1-5133-4E00-AA73-BB5886FD3B98}"/>
              </a:ext>
            </a:extLst>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6208219" y="4520462"/>
            <a:ext cx="270272" cy="30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18" name="TextBox 154">
            <a:extLst>
              <a:ext uri="{FF2B5EF4-FFF2-40B4-BE49-F238E27FC236}">
                <a16:creationId xmlns:a16="http://schemas.microsoft.com/office/drawing/2014/main" id="{F855414B-06F7-4745-9E8D-404236B3B762}"/>
              </a:ext>
            </a:extLst>
          </p:cNvPr>
          <p:cNvSpPr txBox="1">
            <a:spLocks noChangeArrowheads="1"/>
          </p:cNvSpPr>
          <p:nvPr/>
        </p:nvSpPr>
        <p:spPr bwMode="auto">
          <a:xfrm>
            <a:off x="6409425" y="4475215"/>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8019" name="Rectangle 155">
            <a:extLst>
              <a:ext uri="{FF2B5EF4-FFF2-40B4-BE49-F238E27FC236}">
                <a16:creationId xmlns:a16="http://schemas.microsoft.com/office/drawing/2014/main" id="{72AB3804-E735-4C1F-BB42-330F1A8618C4}"/>
              </a:ext>
            </a:extLst>
          </p:cNvPr>
          <p:cNvSpPr>
            <a:spLocks noChangeArrowheads="1"/>
          </p:cNvSpPr>
          <p:nvPr/>
        </p:nvSpPr>
        <p:spPr bwMode="auto">
          <a:xfrm>
            <a:off x="6185204" y="4790733"/>
            <a:ext cx="332956"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Flixotide</a:t>
            </a:r>
          </a:p>
          <a:p>
            <a:pPr algn="ctr" fontAlgn="base">
              <a:spcBef>
                <a:spcPct val="0"/>
              </a:spcBef>
              <a:spcAft>
                <a:spcPct val="0"/>
              </a:spcAft>
            </a:pPr>
            <a:r>
              <a:rPr lang="nl-NL" altLang="nl-NL" sz="525">
                <a:solidFill>
                  <a:srgbClr val="376092"/>
                </a:solidFill>
                <a:latin typeface="Calibri" panose="020F0502020204030204" pitchFamily="34" charset="0"/>
              </a:rPr>
              <a:t>Diskus</a:t>
            </a:r>
          </a:p>
        </p:txBody>
      </p:sp>
      <p:sp>
        <p:nvSpPr>
          <p:cNvPr id="38020" name="Rectangle 156">
            <a:extLst>
              <a:ext uri="{FF2B5EF4-FFF2-40B4-BE49-F238E27FC236}">
                <a16:creationId xmlns:a16="http://schemas.microsoft.com/office/drawing/2014/main" id="{579BA06F-1A8A-419C-81E9-3F6E429F29CE}"/>
              </a:ext>
            </a:extLst>
          </p:cNvPr>
          <p:cNvSpPr>
            <a:spLocks noChangeArrowheads="1"/>
          </p:cNvSpPr>
          <p:nvPr/>
        </p:nvSpPr>
        <p:spPr bwMode="auto">
          <a:xfrm>
            <a:off x="7211475" y="4750103"/>
            <a:ext cx="435548"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a:solidFill>
                  <a:srgbClr val="376092"/>
                </a:solidFill>
                <a:latin typeface="Calibri" panose="020F0502020204030204" pitchFamily="34" charset="0"/>
              </a:rPr>
              <a:t>Budesonide </a:t>
            </a:r>
          </a:p>
          <a:p>
            <a:pPr algn="ctr" fontAlgn="base">
              <a:spcBef>
                <a:spcPct val="0"/>
              </a:spcBef>
              <a:spcAft>
                <a:spcPct val="0"/>
              </a:spcAft>
            </a:pPr>
            <a:r>
              <a:rPr lang="nl-NL" altLang="nl-NL" sz="525" dirty="0" err="1">
                <a:solidFill>
                  <a:srgbClr val="376092"/>
                </a:solidFill>
                <a:latin typeface="Calibri" panose="020F0502020204030204" pitchFamily="34" charset="0"/>
              </a:rPr>
              <a:t>Easyhaler</a:t>
            </a:r>
            <a:endParaRPr lang="nl-NL" altLang="nl-NL" sz="525" dirty="0">
              <a:solidFill>
                <a:srgbClr val="376092"/>
              </a:solidFill>
              <a:latin typeface="Calibri" panose="020F0502020204030204" pitchFamily="34" charset="0"/>
            </a:endParaRPr>
          </a:p>
        </p:txBody>
      </p:sp>
      <p:sp>
        <p:nvSpPr>
          <p:cNvPr id="38021" name="TextBox 157">
            <a:extLst>
              <a:ext uri="{FF2B5EF4-FFF2-40B4-BE49-F238E27FC236}">
                <a16:creationId xmlns:a16="http://schemas.microsoft.com/office/drawing/2014/main" id="{58A0D64B-4131-45A7-B99E-D37E723CAF0C}"/>
              </a:ext>
            </a:extLst>
          </p:cNvPr>
          <p:cNvSpPr txBox="1">
            <a:spLocks noChangeArrowheads="1"/>
          </p:cNvSpPr>
          <p:nvPr/>
        </p:nvSpPr>
        <p:spPr bwMode="auto">
          <a:xfrm>
            <a:off x="7507838" y="4529833"/>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sp>
        <p:nvSpPr>
          <p:cNvPr id="38022" name="TextBox 158">
            <a:extLst>
              <a:ext uri="{FF2B5EF4-FFF2-40B4-BE49-F238E27FC236}">
                <a16:creationId xmlns:a16="http://schemas.microsoft.com/office/drawing/2014/main" id="{D4ADF6B0-AD5B-4B25-9A08-1318FD8BE275}"/>
              </a:ext>
            </a:extLst>
          </p:cNvPr>
          <p:cNvSpPr txBox="1">
            <a:spLocks noChangeArrowheads="1"/>
          </p:cNvSpPr>
          <p:nvPr/>
        </p:nvSpPr>
        <p:spPr bwMode="auto">
          <a:xfrm>
            <a:off x="5567372" y="4519618"/>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pic>
        <p:nvPicPr>
          <p:cNvPr id="38023" name="Picture 159" descr="easyhaler budesonide.bmp">
            <a:extLst>
              <a:ext uri="{FF2B5EF4-FFF2-40B4-BE49-F238E27FC236}">
                <a16:creationId xmlns:a16="http://schemas.microsoft.com/office/drawing/2014/main" id="{5A96EEB2-1D1C-428C-A82B-AA3AA37DD5D3}"/>
              </a:ext>
            </a:extLst>
          </p:cNvPr>
          <p:cNvPicPr>
            <a:picLocks noChangeAspect="1"/>
          </p:cNvPicPr>
          <p:nvPr/>
        </p:nvPicPr>
        <p:blipFill>
          <a:blip r:embed="rId36" cstate="print">
            <a:extLst>
              <a:ext uri="{28A0092B-C50C-407E-A947-70E740481C1C}">
                <a14:useLocalDpi xmlns:a14="http://schemas.microsoft.com/office/drawing/2010/main" val="0"/>
              </a:ext>
            </a:extLst>
          </a:blip>
          <a:srcRect l="13715" t="4504" r="10786" b="9921"/>
          <a:stretch>
            <a:fillRect/>
          </a:stretch>
        </p:blipFill>
        <p:spPr bwMode="auto">
          <a:xfrm rot="786672" flipH="1">
            <a:off x="7377089" y="4513127"/>
            <a:ext cx="1619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24" name="Picture 2">
            <a:extLst>
              <a:ext uri="{FF2B5EF4-FFF2-40B4-BE49-F238E27FC236}">
                <a16:creationId xmlns:a16="http://schemas.microsoft.com/office/drawing/2014/main" id="{5F37F6EC-B4ED-402D-9567-DA883036339E}"/>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904069" y="4583911"/>
            <a:ext cx="154781" cy="225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25" name="Picture 2">
            <a:extLst>
              <a:ext uri="{FF2B5EF4-FFF2-40B4-BE49-F238E27FC236}">
                <a16:creationId xmlns:a16="http://schemas.microsoft.com/office/drawing/2014/main" id="{3373E94E-4FBA-47D4-948A-8FEC3CB3E55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04692" y="4580341"/>
            <a:ext cx="155972" cy="22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27" name="Picture 6">
            <a:extLst>
              <a:ext uri="{FF2B5EF4-FFF2-40B4-BE49-F238E27FC236}">
                <a16:creationId xmlns:a16="http://schemas.microsoft.com/office/drawing/2014/main" id="{9B500688-8137-479B-92A9-6DE4D82038E5}"/>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6694174" y="5033615"/>
            <a:ext cx="183356"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28" name="Picture 8">
            <a:extLst>
              <a:ext uri="{FF2B5EF4-FFF2-40B4-BE49-F238E27FC236}">
                <a16:creationId xmlns:a16="http://schemas.microsoft.com/office/drawing/2014/main" id="{B6B71F9C-9C35-4F22-A54A-E3872EE30BFF}"/>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r="6375"/>
          <a:stretch>
            <a:fillRect/>
          </a:stretch>
        </p:blipFill>
        <p:spPr bwMode="auto">
          <a:xfrm>
            <a:off x="1969296" y="5072068"/>
            <a:ext cx="201216" cy="34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29" name="Picture 10">
            <a:extLst>
              <a:ext uri="{FF2B5EF4-FFF2-40B4-BE49-F238E27FC236}">
                <a16:creationId xmlns:a16="http://schemas.microsoft.com/office/drawing/2014/main" id="{6F7009ED-2E65-4869-820F-FC3AA75AB043}"/>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1454953" y="5150654"/>
            <a:ext cx="198835" cy="25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30" name="Picture 11">
            <a:extLst>
              <a:ext uri="{FF2B5EF4-FFF2-40B4-BE49-F238E27FC236}">
                <a16:creationId xmlns:a16="http://schemas.microsoft.com/office/drawing/2014/main" id="{C4839FB8-1E6E-4ACE-8669-89EF0FF8CD01}"/>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683552" y="5101829"/>
            <a:ext cx="208360" cy="28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31" name="Picture 13">
            <a:extLst>
              <a:ext uri="{FF2B5EF4-FFF2-40B4-BE49-F238E27FC236}">
                <a16:creationId xmlns:a16="http://schemas.microsoft.com/office/drawing/2014/main" id="{5AB474F6-5C91-4A29-BDC4-5F8E87902F22}"/>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4968478" y="5067300"/>
            <a:ext cx="17621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33" name="Picture 2">
            <a:extLst>
              <a:ext uri="{FF2B5EF4-FFF2-40B4-BE49-F238E27FC236}">
                <a16:creationId xmlns:a16="http://schemas.microsoft.com/office/drawing/2014/main" id="{D8067D00-610D-42DF-A366-6FE8554AFF40}"/>
              </a:ext>
            </a:extLst>
          </p:cNvPr>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6215355" y="5049092"/>
            <a:ext cx="247650"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35" name="Rectangle 172">
            <a:extLst>
              <a:ext uri="{FF2B5EF4-FFF2-40B4-BE49-F238E27FC236}">
                <a16:creationId xmlns:a16="http://schemas.microsoft.com/office/drawing/2014/main" id="{2849CADF-D2C7-46CD-9F83-D276D6F4FF68}"/>
              </a:ext>
            </a:extLst>
          </p:cNvPr>
          <p:cNvSpPr>
            <a:spLocks noChangeArrowheads="1"/>
          </p:cNvSpPr>
          <p:nvPr/>
        </p:nvSpPr>
        <p:spPr bwMode="auto">
          <a:xfrm>
            <a:off x="1872699" y="5372101"/>
            <a:ext cx="36822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a:solidFill>
                  <a:srgbClr val="376092"/>
                </a:solidFill>
                <a:latin typeface="Calibri" panose="020F0502020204030204" pitchFamily="34" charset="0"/>
              </a:rPr>
              <a:t>Flutiform</a:t>
            </a:r>
            <a:r>
              <a:rPr lang="nl-NL" altLang="nl-NL" sz="525">
                <a:solidFill>
                  <a:srgbClr val="376092"/>
                </a:solidFill>
                <a:latin typeface="Calibri" panose="020F0502020204030204" pitchFamily="34" charset="0"/>
              </a:rPr>
              <a:t> </a:t>
            </a:r>
          </a:p>
        </p:txBody>
      </p:sp>
      <p:sp>
        <p:nvSpPr>
          <p:cNvPr id="38036" name="Rectangle 173">
            <a:extLst>
              <a:ext uri="{FF2B5EF4-FFF2-40B4-BE49-F238E27FC236}">
                <a16:creationId xmlns:a16="http://schemas.microsoft.com/office/drawing/2014/main" id="{4BB2A03A-A502-42A9-A460-B4753071CE5F}"/>
              </a:ext>
            </a:extLst>
          </p:cNvPr>
          <p:cNvSpPr>
            <a:spLocks noChangeArrowheads="1"/>
          </p:cNvSpPr>
          <p:nvPr/>
        </p:nvSpPr>
        <p:spPr bwMode="auto">
          <a:xfrm>
            <a:off x="1686368" y="5378053"/>
            <a:ext cx="284865"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dirty="0">
                <a:solidFill>
                  <a:srgbClr val="376092"/>
                </a:solidFill>
                <a:latin typeface="Calibri" panose="020F0502020204030204" pitchFamily="34" charset="0"/>
              </a:rPr>
              <a:t>Foster</a:t>
            </a:r>
            <a:r>
              <a:rPr lang="nl-NL" altLang="nl-NL" sz="525" dirty="0">
                <a:solidFill>
                  <a:srgbClr val="376092"/>
                </a:solidFill>
                <a:latin typeface="Calibri" panose="020F0502020204030204" pitchFamily="34" charset="0"/>
              </a:rPr>
              <a:t> </a:t>
            </a:r>
          </a:p>
        </p:txBody>
      </p:sp>
      <p:sp>
        <p:nvSpPr>
          <p:cNvPr id="38037" name="Rectangle 174">
            <a:extLst>
              <a:ext uri="{FF2B5EF4-FFF2-40B4-BE49-F238E27FC236}">
                <a16:creationId xmlns:a16="http://schemas.microsoft.com/office/drawing/2014/main" id="{6C3E320A-C738-4FE4-BB0A-ED589533C4D4}"/>
              </a:ext>
            </a:extLst>
          </p:cNvPr>
          <p:cNvSpPr>
            <a:spLocks noChangeArrowheads="1"/>
          </p:cNvSpPr>
          <p:nvPr/>
        </p:nvSpPr>
        <p:spPr bwMode="auto">
          <a:xfrm>
            <a:off x="6652736" y="5275317"/>
            <a:ext cx="286468"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dirty="0" err="1">
                <a:solidFill>
                  <a:srgbClr val="376092"/>
                </a:solidFill>
                <a:latin typeface="Calibri" panose="020F0502020204030204" pitchFamily="34" charset="0"/>
              </a:rPr>
              <a:t>Relvar</a:t>
            </a:r>
            <a:r>
              <a:rPr lang="nl-NL" altLang="nl-NL" sz="525" dirty="0">
                <a:solidFill>
                  <a:srgbClr val="376092"/>
                </a:solidFill>
                <a:latin typeface="Calibri" panose="020F0502020204030204" pitchFamily="34" charset="0"/>
              </a:rPr>
              <a:t> </a:t>
            </a:r>
          </a:p>
          <a:p>
            <a:pPr algn="ctr" fontAlgn="base">
              <a:spcBef>
                <a:spcPct val="0"/>
              </a:spcBef>
              <a:spcAft>
                <a:spcPct val="0"/>
              </a:spcAft>
            </a:pPr>
            <a:r>
              <a:rPr lang="en-GB" altLang="nl-NL" sz="525" dirty="0" err="1">
                <a:solidFill>
                  <a:srgbClr val="376092"/>
                </a:solidFill>
                <a:latin typeface="Calibri" panose="020F0502020204030204" pitchFamily="34" charset="0"/>
              </a:rPr>
              <a:t>Ellipta</a:t>
            </a:r>
            <a:endParaRPr lang="en-GB" altLang="nl-NL" sz="525" dirty="0">
              <a:solidFill>
                <a:srgbClr val="376092"/>
              </a:solidFill>
              <a:latin typeface="Calibri" panose="020F0502020204030204" pitchFamily="34" charset="0"/>
            </a:endParaRPr>
          </a:p>
        </p:txBody>
      </p:sp>
      <p:sp>
        <p:nvSpPr>
          <p:cNvPr id="38038" name="Rectangle 175">
            <a:extLst>
              <a:ext uri="{FF2B5EF4-FFF2-40B4-BE49-F238E27FC236}">
                <a16:creationId xmlns:a16="http://schemas.microsoft.com/office/drawing/2014/main" id="{34F32117-2D8D-40F9-B9B4-DB3A13A67682}"/>
              </a:ext>
            </a:extLst>
          </p:cNvPr>
          <p:cNvSpPr>
            <a:spLocks noChangeArrowheads="1"/>
          </p:cNvSpPr>
          <p:nvPr/>
        </p:nvSpPr>
        <p:spPr bwMode="auto">
          <a:xfrm>
            <a:off x="4871122" y="5304243"/>
            <a:ext cx="401885"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a:solidFill>
                  <a:srgbClr val="376092"/>
                </a:solidFill>
                <a:latin typeface="Calibri" panose="020F0502020204030204" pitchFamily="34" charset="0"/>
              </a:rPr>
              <a:t>Symbicort</a:t>
            </a:r>
            <a:r>
              <a:rPr lang="nl-NL" altLang="nl-NL" sz="525">
                <a:solidFill>
                  <a:srgbClr val="376092"/>
                </a:solidFill>
                <a:latin typeface="Calibri" panose="020F0502020204030204" pitchFamily="34" charset="0"/>
              </a:rPr>
              <a:t> </a:t>
            </a:r>
          </a:p>
          <a:p>
            <a:pPr algn="ctr" fontAlgn="base">
              <a:spcBef>
                <a:spcPct val="0"/>
              </a:spcBef>
              <a:spcAft>
                <a:spcPct val="0"/>
              </a:spcAft>
            </a:pPr>
            <a:r>
              <a:rPr lang="en-GB" altLang="nl-NL" sz="525">
                <a:solidFill>
                  <a:srgbClr val="376092"/>
                </a:solidFill>
                <a:latin typeface="Calibri" panose="020F0502020204030204" pitchFamily="34" charset="0"/>
              </a:rPr>
              <a:t>Turbuhaler</a:t>
            </a:r>
          </a:p>
        </p:txBody>
      </p:sp>
      <p:sp>
        <p:nvSpPr>
          <p:cNvPr id="38039" name="Rectangle 176">
            <a:extLst>
              <a:ext uri="{FF2B5EF4-FFF2-40B4-BE49-F238E27FC236}">
                <a16:creationId xmlns:a16="http://schemas.microsoft.com/office/drawing/2014/main" id="{13616C9E-D71A-430D-B195-773E6CA3A568}"/>
              </a:ext>
            </a:extLst>
          </p:cNvPr>
          <p:cNvSpPr>
            <a:spLocks noChangeArrowheads="1"/>
          </p:cNvSpPr>
          <p:nvPr/>
        </p:nvSpPr>
        <p:spPr bwMode="auto">
          <a:xfrm>
            <a:off x="1437249" y="5376862"/>
            <a:ext cx="342573"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a:solidFill>
                  <a:srgbClr val="376092"/>
                </a:solidFill>
                <a:latin typeface="Calibri" panose="020F0502020204030204" pitchFamily="34" charset="0"/>
              </a:rPr>
              <a:t>Seretide</a:t>
            </a:r>
            <a:r>
              <a:rPr lang="nl-NL" altLang="nl-NL" sz="525">
                <a:solidFill>
                  <a:srgbClr val="376092"/>
                </a:solidFill>
                <a:latin typeface="Calibri" panose="020F0502020204030204" pitchFamily="34" charset="0"/>
              </a:rPr>
              <a:t> </a:t>
            </a:r>
          </a:p>
        </p:txBody>
      </p:sp>
      <p:sp>
        <p:nvSpPr>
          <p:cNvPr id="38040" name="Rectangle 177">
            <a:extLst>
              <a:ext uri="{FF2B5EF4-FFF2-40B4-BE49-F238E27FC236}">
                <a16:creationId xmlns:a16="http://schemas.microsoft.com/office/drawing/2014/main" id="{F7C44556-7D33-46A0-8F80-10988F56E01B}"/>
              </a:ext>
            </a:extLst>
          </p:cNvPr>
          <p:cNvSpPr>
            <a:spLocks noChangeArrowheads="1"/>
          </p:cNvSpPr>
          <p:nvPr/>
        </p:nvSpPr>
        <p:spPr bwMode="auto">
          <a:xfrm>
            <a:off x="6053428" y="5258644"/>
            <a:ext cx="585788"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a:solidFill>
                  <a:srgbClr val="376092"/>
                </a:solidFill>
                <a:latin typeface="Calibri" panose="020F0502020204030204" pitchFamily="34" charset="0"/>
              </a:rPr>
              <a:t>Seretide</a:t>
            </a:r>
            <a:r>
              <a:rPr lang="nl-NL" altLang="nl-NL" sz="525">
                <a:solidFill>
                  <a:srgbClr val="376092"/>
                </a:solidFill>
                <a:latin typeface="Calibri" panose="020F0502020204030204" pitchFamily="34" charset="0"/>
              </a:rPr>
              <a:t> </a:t>
            </a:r>
          </a:p>
          <a:p>
            <a:pPr algn="ctr" fontAlgn="base">
              <a:spcBef>
                <a:spcPct val="0"/>
              </a:spcBef>
              <a:spcAft>
                <a:spcPct val="0"/>
              </a:spcAft>
            </a:pPr>
            <a:r>
              <a:rPr lang="nl-NL" altLang="nl-NL" sz="525">
                <a:solidFill>
                  <a:srgbClr val="376092"/>
                </a:solidFill>
                <a:latin typeface="Calibri" panose="020F0502020204030204" pitchFamily="34" charset="0"/>
              </a:rPr>
              <a:t>Diskus</a:t>
            </a:r>
          </a:p>
        </p:txBody>
      </p:sp>
      <p:sp>
        <p:nvSpPr>
          <p:cNvPr id="38041" name="TextBox 178">
            <a:extLst>
              <a:ext uri="{FF2B5EF4-FFF2-40B4-BE49-F238E27FC236}">
                <a16:creationId xmlns:a16="http://schemas.microsoft.com/office/drawing/2014/main" id="{A4A4F3E4-F96A-4287-A9D6-F16CB3748D31}"/>
              </a:ext>
            </a:extLst>
          </p:cNvPr>
          <p:cNvSpPr txBox="1">
            <a:spLocks noChangeArrowheads="1"/>
          </p:cNvSpPr>
          <p:nvPr/>
        </p:nvSpPr>
        <p:spPr bwMode="auto">
          <a:xfrm>
            <a:off x="1579960" y="5072068"/>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sp>
        <p:nvSpPr>
          <p:cNvPr id="38043" name="TextBox 180">
            <a:extLst>
              <a:ext uri="{FF2B5EF4-FFF2-40B4-BE49-F238E27FC236}">
                <a16:creationId xmlns:a16="http://schemas.microsoft.com/office/drawing/2014/main" id="{D3C37AB8-1BDB-41A1-8B41-6C5A80B48131}"/>
              </a:ext>
            </a:extLst>
          </p:cNvPr>
          <p:cNvSpPr txBox="1">
            <a:spLocks noChangeArrowheads="1"/>
          </p:cNvSpPr>
          <p:nvPr/>
        </p:nvSpPr>
        <p:spPr bwMode="auto">
          <a:xfrm>
            <a:off x="1808560" y="5063734"/>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8045" name="TextBox 182">
            <a:extLst>
              <a:ext uri="{FF2B5EF4-FFF2-40B4-BE49-F238E27FC236}">
                <a16:creationId xmlns:a16="http://schemas.microsoft.com/office/drawing/2014/main" id="{D99FA5E7-6630-498C-9F50-DD7B1B54A840}"/>
              </a:ext>
            </a:extLst>
          </p:cNvPr>
          <p:cNvSpPr txBox="1">
            <a:spLocks noChangeArrowheads="1"/>
          </p:cNvSpPr>
          <p:nvPr/>
        </p:nvSpPr>
        <p:spPr bwMode="auto">
          <a:xfrm>
            <a:off x="5147072" y="5050636"/>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8046" name="TextBox 183">
            <a:extLst>
              <a:ext uri="{FF2B5EF4-FFF2-40B4-BE49-F238E27FC236}">
                <a16:creationId xmlns:a16="http://schemas.microsoft.com/office/drawing/2014/main" id="{6450F28B-BC7F-455C-B053-601D2E3054F2}"/>
              </a:ext>
            </a:extLst>
          </p:cNvPr>
          <p:cNvSpPr txBox="1">
            <a:spLocks noChangeArrowheads="1"/>
          </p:cNvSpPr>
          <p:nvPr/>
        </p:nvSpPr>
        <p:spPr bwMode="auto">
          <a:xfrm>
            <a:off x="2140751" y="5038731"/>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8047" name="TextBox 184">
            <a:extLst>
              <a:ext uri="{FF2B5EF4-FFF2-40B4-BE49-F238E27FC236}">
                <a16:creationId xmlns:a16="http://schemas.microsoft.com/office/drawing/2014/main" id="{4F58A719-12D1-46E8-A758-77AC13933FF6}"/>
              </a:ext>
            </a:extLst>
          </p:cNvPr>
          <p:cNvSpPr txBox="1">
            <a:spLocks noChangeArrowheads="1"/>
          </p:cNvSpPr>
          <p:nvPr/>
        </p:nvSpPr>
        <p:spPr bwMode="auto">
          <a:xfrm>
            <a:off x="6458249" y="5001471"/>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8048" name="TextBox 185">
            <a:extLst>
              <a:ext uri="{FF2B5EF4-FFF2-40B4-BE49-F238E27FC236}">
                <a16:creationId xmlns:a16="http://schemas.microsoft.com/office/drawing/2014/main" id="{E56A16AA-1D72-4761-9AB3-EFE5134A1A37}"/>
              </a:ext>
            </a:extLst>
          </p:cNvPr>
          <p:cNvSpPr txBox="1">
            <a:spLocks noChangeArrowheads="1"/>
          </p:cNvSpPr>
          <p:nvPr/>
        </p:nvSpPr>
        <p:spPr bwMode="auto">
          <a:xfrm>
            <a:off x="6846569" y="5012182"/>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8049" name="Rectangle 186">
            <a:extLst>
              <a:ext uri="{FF2B5EF4-FFF2-40B4-BE49-F238E27FC236}">
                <a16:creationId xmlns:a16="http://schemas.microsoft.com/office/drawing/2014/main" id="{3125F53E-053F-4F28-82F0-982A438A7F27}"/>
              </a:ext>
            </a:extLst>
          </p:cNvPr>
          <p:cNvSpPr>
            <a:spLocks noChangeArrowheads="1"/>
          </p:cNvSpPr>
          <p:nvPr/>
        </p:nvSpPr>
        <p:spPr bwMode="auto">
          <a:xfrm>
            <a:off x="7063982" y="5266233"/>
            <a:ext cx="667940" cy="291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Bufoler</a:t>
            </a:r>
            <a:r>
              <a:rPr lang="nl-NL" altLang="nl-NL" sz="525" dirty="0">
                <a:solidFill>
                  <a:srgbClr val="376092"/>
                </a:solidFill>
                <a:latin typeface="Calibri" panose="020F0502020204030204" pitchFamily="34" charset="0"/>
              </a:rPr>
              <a:t> </a:t>
            </a:r>
          </a:p>
          <a:p>
            <a:pPr algn="ctr" fontAlgn="base">
              <a:spcBef>
                <a:spcPct val="0"/>
              </a:spcBef>
              <a:spcAft>
                <a:spcPct val="0"/>
              </a:spcAft>
            </a:pPr>
            <a:r>
              <a:rPr lang="en-GB" altLang="nl-NL" sz="525" dirty="0" err="1">
                <a:solidFill>
                  <a:srgbClr val="376092"/>
                </a:solidFill>
                <a:latin typeface="Calibri" panose="020F0502020204030204" pitchFamily="34" charset="0"/>
              </a:rPr>
              <a:t>Easyhaler</a:t>
            </a:r>
            <a:r>
              <a:rPr lang="nl-NL" altLang="nl-NL" sz="525" dirty="0">
                <a:solidFill>
                  <a:srgbClr val="376092"/>
                </a:solidFill>
                <a:latin typeface="Calibri" panose="020F0502020204030204" pitchFamily="34" charset="0"/>
              </a:rPr>
              <a:t> </a:t>
            </a:r>
          </a:p>
          <a:p>
            <a:pPr algn="ctr" fontAlgn="base">
              <a:spcBef>
                <a:spcPct val="0"/>
              </a:spcBef>
              <a:spcAft>
                <a:spcPct val="0"/>
              </a:spcAft>
            </a:pPr>
            <a:endParaRPr lang="nl-NL" altLang="nl-NL" sz="525" i="1" dirty="0">
              <a:solidFill>
                <a:srgbClr val="376092"/>
              </a:solidFill>
              <a:latin typeface="Calibri Light" panose="020F0302020204030204" pitchFamily="34" charset="0"/>
            </a:endParaRPr>
          </a:p>
        </p:txBody>
      </p:sp>
      <p:sp>
        <p:nvSpPr>
          <p:cNvPr id="38050" name="TextBox 187">
            <a:extLst>
              <a:ext uri="{FF2B5EF4-FFF2-40B4-BE49-F238E27FC236}">
                <a16:creationId xmlns:a16="http://schemas.microsoft.com/office/drawing/2014/main" id="{880114FB-26F1-4790-841F-073141D4B7BA}"/>
              </a:ext>
            </a:extLst>
          </p:cNvPr>
          <p:cNvSpPr txBox="1">
            <a:spLocks noChangeArrowheads="1"/>
          </p:cNvSpPr>
          <p:nvPr/>
        </p:nvSpPr>
        <p:spPr bwMode="auto">
          <a:xfrm>
            <a:off x="7520935" y="5067996"/>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8056" name="Rectangle 193">
            <a:extLst>
              <a:ext uri="{FF2B5EF4-FFF2-40B4-BE49-F238E27FC236}">
                <a16:creationId xmlns:a16="http://schemas.microsoft.com/office/drawing/2014/main" id="{74CD00E7-E2D2-4158-B2C9-31FB2FC4DBCB}"/>
              </a:ext>
            </a:extLst>
          </p:cNvPr>
          <p:cNvSpPr>
            <a:spLocks noChangeArrowheads="1"/>
          </p:cNvSpPr>
          <p:nvPr/>
        </p:nvSpPr>
        <p:spPr bwMode="auto">
          <a:xfrm>
            <a:off x="1988352" y="5376868"/>
            <a:ext cx="731044"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Symbicort</a:t>
            </a:r>
            <a:endParaRPr lang="nl-NL" altLang="nl-NL" sz="525" i="1">
              <a:solidFill>
                <a:srgbClr val="376092"/>
              </a:solidFill>
              <a:latin typeface="Calibri" panose="020F0502020204030204" pitchFamily="34" charset="0"/>
            </a:endParaRPr>
          </a:p>
        </p:txBody>
      </p:sp>
      <p:sp>
        <p:nvSpPr>
          <p:cNvPr id="38057" name="TextBox 194">
            <a:extLst>
              <a:ext uri="{FF2B5EF4-FFF2-40B4-BE49-F238E27FC236}">
                <a16:creationId xmlns:a16="http://schemas.microsoft.com/office/drawing/2014/main" id="{8CC37C60-CB02-4366-B5E7-98F66F18E652}"/>
              </a:ext>
            </a:extLst>
          </p:cNvPr>
          <p:cNvSpPr txBox="1">
            <a:spLocks noChangeArrowheads="1"/>
          </p:cNvSpPr>
          <p:nvPr/>
        </p:nvSpPr>
        <p:spPr bwMode="auto">
          <a:xfrm>
            <a:off x="2409835" y="5031586"/>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sp>
        <p:nvSpPr>
          <p:cNvPr id="38061" name="Rectangle 198">
            <a:extLst>
              <a:ext uri="{FF2B5EF4-FFF2-40B4-BE49-F238E27FC236}">
                <a16:creationId xmlns:a16="http://schemas.microsoft.com/office/drawing/2014/main" id="{2AF6110F-FBB1-4003-A5C3-9CFA29F18B4E}"/>
              </a:ext>
            </a:extLst>
          </p:cNvPr>
          <p:cNvSpPr>
            <a:spLocks noChangeArrowheads="1"/>
          </p:cNvSpPr>
          <p:nvPr/>
        </p:nvSpPr>
        <p:spPr bwMode="auto">
          <a:xfrm>
            <a:off x="2207419" y="5385202"/>
            <a:ext cx="815579"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FP/SAL </a:t>
            </a:r>
          </a:p>
        </p:txBody>
      </p:sp>
      <p:pic>
        <p:nvPicPr>
          <p:cNvPr id="38062" name="Picture 203" descr="SB TB pMDI met kapje (branded) AZ0635.tif">
            <a:extLst>
              <a:ext uri="{FF2B5EF4-FFF2-40B4-BE49-F238E27FC236}">
                <a16:creationId xmlns:a16="http://schemas.microsoft.com/office/drawing/2014/main" id="{190ED645-599E-41EB-8CF2-908AE08227A7}"/>
              </a:ext>
            </a:extLst>
          </p:cNvPr>
          <p:cNvPicPr>
            <a:picLocks noChangeAspect="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2262192" y="5048258"/>
            <a:ext cx="198835" cy="36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64" name="Picture 205">
            <a:extLst>
              <a:ext uri="{FF2B5EF4-FFF2-40B4-BE49-F238E27FC236}">
                <a16:creationId xmlns:a16="http://schemas.microsoft.com/office/drawing/2014/main" id="{5FA8727A-056F-41CB-9A5B-A73BAF3C9F15}"/>
              </a:ext>
            </a:extLst>
          </p:cNvPr>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2501504" y="5087543"/>
            <a:ext cx="2190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65" name="TextBox 199">
            <a:extLst>
              <a:ext uri="{FF2B5EF4-FFF2-40B4-BE49-F238E27FC236}">
                <a16:creationId xmlns:a16="http://schemas.microsoft.com/office/drawing/2014/main" id="{D49733C1-2503-42E0-9FB1-A76E2DAB0230}"/>
              </a:ext>
            </a:extLst>
          </p:cNvPr>
          <p:cNvSpPr txBox="1">
            <a:spLocks noChangeArrowheads="1"/>
          </p:cNvSpPr>
          <p:nvPr/>
        </p:nvSpPr>
        <p:spPr bwMode="auto">
          <a:xfrm>
            <a:off x="2632472" y="5048256"/>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pic>
        <p:nvPicPr>
          <p:cNvPr id="38069" name="Picture 191">
            <a:extLst>
              <a:ext uri="{FF2B5EF4-FFF2-40B4-BE49-F238E27FC236}">
                <a16:creationId xmlns:a16="http://schemas.microsoft.com/office/drawing/2014/main" id="{69E78056-84C9-48CF-A6AB-95337D7F3097}"/>
              </a:ext>
            </a:extLst>
          </p:cNvPr>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7276847" y="3073694"/>
            <a:ext cx="213122"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070" name="Picture 192">
            <a:extLst>
              <a:ext uri="{FF2B5EF4-FFF2-40B4-BE49-F238E27FC236}">
                <a16:creationId xmlns:a16="http://schemas.microsoft.com/office/drawing/2014/main" id="{2ECB13CD-FC40-4257-92FF-4402F152C4C7}"/>
              </a:ext>
            </a:extLst>
          </p:cNvPr>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7315987" y="5004302"/>
            <a:ext cx="245269" cy="288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0530" name="Picture 2"/>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6532247" y="5529771"/>
            <a:ext cx="508391"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8" name="Rectangle 174">
            <a:extLst>
              <a:ext uri="{FF2B5EF4-FFF2-40B4-BE49-F238E27FC236}">
                <a16:creationId xmlns:a16="http://schemas.microsoft.com/office/drawing/2014/main" id="{6C3E320A-C738-4FE4-BB0A-ED589533C4D4}"/>
              </a:ext>
            </a:extLst>
          </p:cNvPr>
          <p:cNvSpPr>
            <a:spLocks noChangeArrowheads="1"/>
          </p:cNvSpPr>
          <p:nvPr/>
        </p:nvSpPr>
        <p:spPr bwMode="auto">
          <a:xfrm>
            <a:off x="6462221" y="5811589"/>
            <a:ext cx="681038"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dirty="0" err="1">
                <a:solidFill>
                  <a:srgbClr val="376092"/>
                </a:solidFill>
                <a:latin typeface="Calibri" panose="020F0502020204030204" pitchFamily="34" charset="0"/>
              </a:rPr>
              <a:t>Trelegy</a:t>
            </a:r>
            <a:r>
              <a:rPr lang="en-GB" altLang="nl-NL" sz="525" dirty="0">
                <a:solidFill>
                  <a:srgbClr val="376092"/>
                </a:solidFill>
                <a:latin typeface="Calibri" panose="020F0502020204030204" pitchFamily="34" charset="0"/>
              </a:rPr>
              <a:t> </a:t>
            </a:r>
            <a:r>
              <a:rPr lang="en-GB" altLang="nl-NL" sz="525" dirty="0" err="1">
                <a:solidFill>
                  <a:srgbClr val="376092"/>
                </a:solidFill>
                <a:latin typeface="Calibri" panose="020F0502020204030204" pitchFamily="34" charset="0"/>
              </a:rPr>
              <a:t>Ellipta</a:t>
            </a:r>
            <a:endParaRPr lang="en-GB" altLang="nl-NL" sz="525" dirty="0">
              <a:solidFill>
                <a:srgbClr val="376092"/>
              </a:solidFill>
              <a:latin typeface="Calibri" panose="020F0502020204030204" pitchFamily="34" charset="0"/>
            </a:endParaRPr>
          </a:p>
        </p:txBody>
      </p:sp>
      <p:sp>
        <p:nvSpPr>
          <p:cNvPr id="189" name="TextBox 92">
            <a:extLst>
              <a:ext uri="{FF2B5EF4-FFF2-40B4-BE49-F238E27FC236}">
                <a16:creationId xmlns:a16="http://schemas.microsoft.com/office/drawing/2014/main" id="{B4202625-25C7-407A-80F1-78AF0EC6D55C}"/>
              </a:ext>
            </a:extLst>
          </p:cNvPr>
          <p:cNvSpPr txBox="1">
            <a:spLocks noChangeArrowheads="1"/>
          </p:cNvSpPr>
          <p:nvPr/>
        </p:nvSpPr>
        <p:spPr bwMode="auto">
          <a:xfrm>
            <a:off x="6859081" y="5508676"/>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pic>
        <p:nvPicPr>
          <p:cNvPr id="150532" name="Picture 4"/>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1446719" y="5553075"/>
            <a:ext cx="308272" cy="389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2" name="TextBox 92">
            <a:extLst>
              <a:ext uri="{FF2B5EF4-FFF2-40B4-BE49-F238E27FC236}">
                <a16:creationId xmlns:a16="http://schemas.microsoft.com/office/drawing/2014/main" id="{B4202625-25C7-407A-80F1-78AF0EC6D55C}"/>
              </a:ext>
            </a:extLst>
          </p:cNvPr>
          <p:cNvSpPr txBox="1">
            <a:spLocks noChangeArrowheads="1"/>
          </p:cNvSpPr>
          <p:nvPr/>
        </p:nvSpPr>
        <p:spPr bwMode="auto">
          <a:xfrm>
            <a:off x="1720462" y="5546767"/>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sp>
        <p:nvSpPr>
          <p:cNvPr id="193" name="Rectangle 173">
            <a:extLst>
              <a:ext uri="{FF2B5EF4-FFF2-40B4-BE49-F238E27FC236}">
                <a16:creationId xmlns:a16="http://schemas.microsoft.com/office/drawing/2014/main" id="{4BB2A03A-A502-42A9-A460-B4753071CE5F}"/>
              </a:ext>
            </a:extLst>
          </p:cNvPr>
          <p:cNvSpPr>
            <a:spLocks noChangeArrowheads="1"/>
          </p:cNvSpPr>
          <p:nvPr/>
        </p:nvSpPr>
        <p:spPr bwMode="auto">
          <a:xfrm>
            <a:off x="1443548" y="5894398"/>
            <a:ext cx="344177"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dirty="0">
                <a:solidFill>
                  <a:srgbClr val="376092"/>
                </a:solidFill>
                <a:latin typeface="Calibri" panose="020F0502020204030204" pitchFamily="34" charset="0"/>
              </a:rPr>
              <a:t>Trimbow</a:t>
            </a:r>
            <a:endParaRPr lang="nl-NL" altLang="nl-NL" sz="525" dirty="0">
              <a:solidFill>
                <a:srgbClr val="376092"/>
              </a:solidFill>
              <a:latin typeface="Calibri" panose="020F0502020204030204" pitchFamily="34" charset="0"/>
            </a:endParaRPr>
          </a:p>
        </p:txBody>
      </p:sp>
      <p:pic>
        <p:nvPicPr>
          <p:cNvPr id="164" name="Picture 2">
            <a:extLst>
              <a:ext uri="{FF2B5EF4-FFF2-40B4-BE49-F238E27FC236}">
                <a16:creationId xmlns:a16="http://schemas.microsoft.com/office/drawing/2014/main" id="{424E4EF7-C0B3-44DA-B1D2-CF8A3A178B13}"/>
              </a:ext>
            </a:extLst>
          </p:cNvPr>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3149203" y="4535093"/>
            <a:ext cx="175022"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 name="Rectangle 121">
            <a:extLst>
              <a:ext uri="{FF2B5EF4-FFF2-40B4-BE49-F238E27FC236}">
                <a16:creationId xmlns:a16="http://schemas.microsoft.com/office/drawing/2014/main" id="{D9DB6BCB-C2FA-4C85-80E5-470725A4B863}"/>
              </a:ext>
            </a:extLst>
          </p:cNvPr>
          <p:cNvSpPr>
            <a:spLocks noChangeArrowheads="1"/>
          </p:cNvSpPr>
          <p:nvPr/>
        </p:nvSpPr>
        <p:spPr bwMode="auto">
          <a:xfrm>
            <a:off x="2939653" y="4820494"/>
            <a:ext cx="585788"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Qvar</a:t>
            </a:r>
            <a:endParaRPr lang="nl-NL" altLang="nl-NL" sz="525" dirty="0">
              <a:solidFill>
                <a:srgbClr val="376092"/>
              </a:solidFill>
              <a:latin typeface="Calibri" panose="020F0502020204030204" pitchFamily="34" charset="0"/>
            </a:endParaRPr>
          </a:p>
          <a:p>
            <a:pPr algn="ctr" fontAlgn="base">
              <a:spcBef>
                <a:spcPct val="0"/>
              </a:spcBef>
              <a:spcAft>
                <a:spcPct val="0"/>
              </a:spcAft>
            </a:pPr>
            <a:r>
              <a:rPr lang="nl-NL" altLang="nl-NL" sz="525" dirty="0" err="1">
                <a:solidFill>
                  <a:srgbClr val="376092"/>
                </a:solidFill>
                <a:latin typeface="Calibri" panose="020F0502020204030204" pitchFamily="34" charset="0"/>
              </a:rPr>
              <a:t>Redihaler</a:t>
            </a:r>
            <a:endParaRPr lang="nl-NL" altLang="nl-NL" sz="525" dirty="0">
              <a:solidFill>
                <a:srgbClr val="376092"/>
              </a:solidFill>
              <a:latin typeface="Calibri" panose="020F0502020204030204" pitchFamily="34" charset="0"/>
            </a:endParaRPr>
          </a:p>
        </p:txBody>
      </p:sp>
      <p:sp>
        <p:nvSpPr>
          <p:cNvPr id="166" name="TextBox 122">
            <a:extLst>
              <a:ext uri="{FF2B5EF4-FFF2-40B4-BE49-F238E27FC236}">
                <a16:creationId xmlns:a16="http://schemas.microsoft.com/office/drawing/2014/main" id="{215049B5-AF8B-4136-9EC3-A4C2480375AD}"/>
              </a:ext>
            </a:extLst>
          </p:cNvPr>
          <p:cNvSpPr txBox="1">
            <a:spLocks noChangeArrowheads="1"/>
          </p:cNvSpPr>
          <p:nvPr/>
        </p:nvSpPr>
        <p:spPr bwMode="auto">
          <a:xfrm>
            <a:off x="3293271" y="4519618"/>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dirty="0">
                <a:solidFill>
                  <a:srgbClr val="E46C0A"/>
                </a:solidFill>
                <a:latin typeface="Calibri" panose="020F0502020204030204" pitchFamily="34" charset="0"/>
              </a:rPr>
              <a:t>A</a:t>
            </a:r>
          </a:p>
        </p:txBody>
      </p:sp>
      <p:pic>
        <p:nvPicPr>
          <p:cNvPr id="167" name="Picture 2">
            <a:extLst>
              <a:ext uri="{FF2B5EF4-FFF2-40B4-BE49-F238E27FC236}">
                <a16:creationId xmlns:a16="http://schemas.microsoft.com/office/drawing/2014/main" id="{43012741-2868-47F3-8A7D-84E60DCA1D88}"/>
              </a:ext>
            </a:extLst>
          </p:cNvPr>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2820601" y="4563676"/>
            <a:ext cx="154781" cy="288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 name="Rectangle 129">
            <a:extLst>
              <a:ext uri="{FF2B5EF4-FFF2-40B4-BE49-F238E27FC236}">
                <a16:creationId xmlns:a16="http://schemas.microsoft.com/office/drawing/2014/main" id="{34CB7C0F-7245-49AF-A860-CB87EB7EC082}"/>
              </a:ext>
            </a:extLst>
          </p:cNvPr>
          <p:cNvSpPr>
            <a:spLocks noChangeArrowheads="1"/>
          </p:cNvSpPr>
          <p:nvPr/>
        </p:nvSpPr>
        <p:spPr bwMode="auto">
          <a:xfrm>
            <a:off x="2632472" y="4810129"/>
            <a:ext cx="585788"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Qvar</a:t>
            </a:r>
            <a:endParaRPr lang="nl-NL" altLang="nl-NL" sz="525" dirty="0">
              <a:solidFill>
                <a:srgbClr val="376092"/>
              </a:solidFill>
              <a:latin typeface="Calibri" panose="020F0502020204030204" pitchFamily="34" charset="0"/>
            </a:endParaRPr>
          </a:p>
          <a:p>
            <a:pPr algn="ctr" fontAlgn="base">
              <a:spcBef>
                <a:spcPct val="0"/>
              </a:spcBef>
              <a:spcAft>
                <a:spcPct val="0"/>
              </a:spcAft>
            </a:pPr>
            <a:r>
              <a:rPr lang="nl-NL" altLang="nl-NL" sz="525" dirty="0">
                <a:solidFill>
                  <a:srgbClr val="376092"/>
                </a:solidFill>
                <a:latin typeface="Calibri" panose="020F0502020204030204" pitchFamily="34" charset="0"/>
              </a:rPr>
              <a:t>Autohaler</a:t>
            </a:r>
          </a:p>
        </p:txBody>
      </p:sp>
      <p:sp>
        <p:nvSpPr>
          <p:cNvPr id="169" name="TextBox 130">
            <a:extLst>
              <a:ext uri="{FF2B5EF4-FFF2-40B4-BE49-F238E27FC236}">
                <a16:creationId xmlns:a16="http://schemas.microsoft.com/office/drawing/2014/main" id="{B74DAD58-D920-488D-A1E5-F8F4992943B7}"/>
              </a:ext>
            </a:extLst>
          </p:cNvPr>
          <p:cNvSpPr txBox="1">
            <a:spLocks noChangeArrowheads="1"/>
          </p:cNvSpPr>
          <p:nvPr/>
        </p:nvSpPr>
        <p:spPr bwMode="auto">
          <a:xfrm>
            <a:off x="2957522" y="4519618"/>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sp>
        <p:nvSpPr>
          <p:cNvPr id="170" name="Rectangle 25">
            <a:extLst>
              <a:ext uri="{FF2B5EF4-FFF2-40B4-BE49-F238E27FC236}">
                <a16:creationId xmlns:a16="http://schemas.microsoft.com/office/drawing/2014/main" id="{ABA1D39B-0C28-428A-B758-76A4662AC8D1}"/>
              </a:ext>
            </a:extLst>
          </p:cNvPr>
          <p:cNvSpPr>
            <a:spLocks noChangeArrowheads="1"/>
          </p:cNvSpPr>
          <p:nvPr/>
        </p:nvSpPr>
        <p:spPr bwMode="auto">
          <a:xfrm>
            <a:off x="2997973" y="2277437"/>
            <a:ext cx="422723"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a:solidFill>
                  <a:srgbClr val="376092"/>
                </a:solidFill>
                <a:latin typeface="Calibri" panose="020F0502020204030204" pitchFamily="34" charset="0"/>
              </a:rPr>
              <a:t>Salbutamol </a:t>
            </a:r>
          </a:p>
          <a:p>
            <a:pPr algn="ctr" fontAlgn="base">
              <a:spcBef>
                <a:spcPct val="0"/>
              </a:spcBef>
              <a:spcAft>
                <a:spcPct val="0"/>
              </a:spcAft>
            </a:pPr>
            <a:r>
              <a:rPr lang="en-GB" altLang="nl-NL" sz="525" dirty="0" err="1">
                <a:solidFill>
                  <a:srgbClr val="376092"/>
                </a:solidFill>
                <a:latin typeface="Calibri" panose="020F0502020204030204" pitchFamily="34" charset="0"/>
              </a:rPr>
              <a:t>Redihaler</a:t>
            </a:r>
            <a:r>
              <a:rPr lang="nl-NL" altLang="nl-NL" sz="525" dirty="0">
                <a:solidFill>
                  <a:srgbClr val="376092"/>
                </a:solidFill>
                <a:latin typeface="Calibri" panose="020F0502020204030204" pitchFamily="34" charset="0"/>
              </a:rPr>
              <a:t> </a:t>
            </a:r>
          </a:p>
        </p:txBody>
      </p:sp>
      <p:pic>
        <p:nvPicPr>
          <p:cNvPr id="171" name="Picture 2">
            <a:extLst>
              <a:ext uri="{FF2B5EF4-FFF2-40B4-BE49-F238E27FC236}">
                <a16:creationId xmlns:a16="http://schemas.microsoft.com/office/drawing/2014/main" id="{DE3D063D-1E1D-4996-A67C-664EF0DA8E73}"/>
              </a:ext>
            </a:extLst>
          </p:cNvPr>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3139089" y="1990730"/>
            <a:ext cx="140494" cy="320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 name="TextBox 27">
            <a:extLst>
              <a:ext uri="{FF2B5EF4-FFF2-40B4-BE49-F238E27FC236}">
                <a16:creationId xmlns:a16="http://schemas.microsoft.com/office/drawing/2014/main" id="{5539634F-4401-46F7-9C4A-4715AA375D68}"/>
              </a:ext>
            </a:extLst>
          </p:cNvPr>
          <p:cNvSpPr txBox="1">
            <a:spLocks noChangeArrowheads="1"/>
          </p:cNvSpPr>
          <p:nvPr/>
        </p:nvSpPr>
        <p:spPr bwMode="auto">
          <a:xfrm>
            <a:off x="3237314" y="2012161"/>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dirty="0">
                <a:solidFill>
                  <a:srgbClr val="E46C0A"/>
                </a:solidFill>
                <a:latin typeface="Calibri" panose="020F0502020204030204" pitchFamily="34" charset="0"/>
              </a:rPr>
              <a:t>AC</a:t>
            </a:r>
          </a:p>
        </p:txBody>
      </p:sp>
      <p:sp>
        <p:nvSpPr>
          <p:cNvPr id="173" name="TextBox 14">
            <a:extLst>
              <a:ext uri="{FF2B5EF4-FFF2-40B4-BE49-F238E27FC236}">
                <a16:creationId xmlns:a16="http://schemas.microsoft.com/office/drawing/2014/main" id="{033B2F10-993D-41AB-AB75-0F7201E4DCA4}"/>
              </a:ext>
            </a:extLst>
          </p:cNvPr>
          <p:cNvSpPr txBox="1">
            <a:spLocks noChangeArrowheads="1"/>
          </p:cNvSpPr>
          <p:nvPr/>
        </p:nvSpPr>
        <p:spPr bwMode="auto">
          <a:xfrm>
            <a:off x="2971810" y="1992874"/>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174" name="Rectangle 15">
            <a:extLst>
              <a:ext uri="{FF2B5EF4-FFF2-40B4-BE49-F238E27FC236}">
                <a16:creationId xmlns:a16="http://schemas.microsoft.com/office/drawing/2014/main" id="{243AE95A-FF6D-43A4-B180-FAFE1072E40A}"/>
              </a:ext>
            </a:extLst>
          </p:cNvPr>
          <p:cNvSpPr>
            <a:spLocks noChangeArrowheads="1"/>
          </p:cNvSpPr>
          <p:nvPr/>
        </p:nvSpPr>
        <p:spPr bwMode="auto">
          <a:xfrm>
            <a:off x="2722914" y="2277437"/>
            <a:ext cx="385855"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dirty="0" err="1">
                <a:solidFill>
                  <a:srgbClr val="376092"/>
                </a:solidFill>
                <a:latin typeface="Calibri" panose="020F0502020204030204" pitchFamily="34" charset="0"/>
              </a:rPr>
              <a:t>Airomir</a:t>
            </a:r>
            <a:r>
              <a:rPr lang="nl-NL" altLang="nl-NL" sz="525" dirty="0">
                <a:solidFill>
                  <a:srgbClr val="376092"/>
                </a:solidFill>
                <a:latin typeface="Calibri" panose="020F0502020204030204" pitchFamily="34" charset="0"/>
              </a:rPr>
              <a:t> </a:t>
            </a:r>
          </a:p>
          <a:p>
            <a:pPr algn="ctr" fontAlgn="base">
              <a:spcBef>
                <a:spcPct val="0"/>
              </a:spcBef>
              <a:spcAft>
                <a:spcPct val="0"/>
              </a:spcAft>
            </a:pPr>
            <a:r>
              <a:rPr lang="en-GB" altLang="nl-NL" sz="525" dirty="0" err="1">
                <a:solidFill>
                  <a:srgbClr val="376092"/>
                </a:solidFill>
                <a:latin typeface="Calibri" panose="020F0502020204030204" pitchFamily="34" charset="0"/>
              </a:rPr>
              <a:t>Autohaler</a:t>
            </a:r>
            <a:r>
              <a:rPr lang="nl-NL" altLang="nl-NL" sz="525" dirty="0">
                <a:solidFill>
                  <a:srgbClr val="376092"/>
                </a:solidFill>
                <a:latin typeface="Calibri" panose="020F0502020204030204" pitchFamily="34" charset="0"/>
              </a:rPr>
              <a:t> </a:t>
            </a:r>
          </a:p>
        </p:txBody>
      </p:sp>
      <p:pic>
        <p:nvPicPr>
          <p:cNvPr id="175" name="Picture 3">
            <a:extLst>
              <a:ext uri="{FF2B5EF4-FFF2-40B4-BE49-F238E27FC236}">
                <a16:creationId xmlns:a16="http://schemas.microsoft.com/office/drawing/2014/main" id="{5703C7F6-B82C-4DDD-81B5-7955AC8AFA0F}"/>
              </a:ext>
            </a:extLst>
          </p:cNvPr>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2824170" y="2005970"/>
            <a:ext cx="183356" cy="29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 name="Ovaal 175"/>
          <p:cNvSpPr/>
          <p:nvPr/>
        </p:nvSpPr>
        <p:spPr>
          <a:xfrm>
            <a:off x="3762487" y="2012163"/>
            <a:ext cx="577946" cy="31384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anchor="ctr"/>
          <a:lstStyle/>
          <a:p>
            <a:pPr algn="ctr" eaLnBrk="0" fontAlgn="base" hangingPunct="0">
              <a:spcBef>
                <a:spcPct val="0"/>
              </a:spcBef>
              <a:spcAft>
                <a:spcPct val="0"/>
              </a:spcAft>
              <a:defRPr/>
            </a:pPr>
            <a:endParaRPr lang="nl-NL" sz="1725">
              <a:solidFill>
                <a:srgbClr val="FFFFFF"/>
              </a:solidFill>
              <a:latin typeface="Arial"/>
            </a:endParaRPr>
          </a:p>
        </p:txBody>
      </p:sp>
      <p:pic>
        <p:nvPicPr>
          <p:cNvPr id="177" name="Afbeelding 176"/>
          <p:cNvPicPr>
            <a:picLocks noChangeAspect="1"/>
          </p:cNvPicPr>
          <p:nvPr/>
        </p:nvPicPr>
        <p:blipFill>
          <a:blip r:embed="rId53"/>
          <a:stretch>
            <a:fillRect/>
          </a:stretch>
        </p:blipFill>
        <p:spPr>
          <a:xfrm>
            <a:off x="7234012" y="1001977"/>
            <a:ext cx="1721123" cy="578480"/>
          </a:xfrm>
          <a:prstGeom prst="rect">
            <a:avLst/>
          </a:prstGeom>
        </p:spPr>
      </p:pic>
      <p:sp>
        <p:nvSpPr>
          <p:cNvPr id="178" name="Titel 2">
            <a:extLst>
              <a:ext uri="{FF2B5EF4-FFF2-40B4-BE49-F238E27FC236}">
                <a16:creationId xmlns:a16="http://schemas.microsoft.com/office/drawing/2014/main" id="{2C5EAD6B-B842-401C-93C3-1B51FD6C6161}"/>
              </a:ext>
            </a:extLst>
          </p:cNvPr>
          <p:cNvSpPr txBox="1">
            <a:spLocks noChangeArrowheads="1"/>
          </p:cNvSpPr>
          <p:nvPr/>
        </p:nvSpPr>
        <p:spPr>
          <a:xfrm>
            <a:off x="419102" y="1044661"/>
            <a:ext cx="6616304" cy="51315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altLang="nl-NL" sz="3300" dirty="0">
                <a:latin typeface="+mn-lt"/>
              </a:rPr>
              <a:t>De chaos</a:t>
            </a:r>
          </a:p>
        </p:txBody>
      </p:sp>
    </p:spTree>
    <p:extLst>
      <p:ext uri="{BB962C8B-B14F-4D97-AF65-F5344CB8AC3E}">
        <p14:creationId xmlns:p14="http://schemas.microsoft.com/office/powerpoint/2010/main" val="119848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pPr marL="0" indent="0" algn="ctr">
              <a:buNone/>
            </a:pPr>
            <a:r>
              <a:rPr lang="nl-NL" sz="8800" dirty="0"/>
              <a:t>Inhalatiequiz</a:t>
            </a:r>
          </a:p>
          <a:p>
            <a:pPr marL="0" indent="0">
              <a:buNone/>
            </a:pPr>
            <a:endParaRPr lang="nl-NL" dirty="0"/>
          </a:p>
        </p:txBody>
      </p:sp>
      <p:pic>
        <p:nvPicPr>
          <p:cNvPr id="4" name="Afbeelding 3"/>
          <p:cNvPicPr>
            <a:picLocks noChangeAspect="1"/>
          </p:cNvPicPr>
          <p:nvPr/>
        </p:nvPicPr>
        <p:blipFill>
          <a:blip r:embed="rId2"/>
          <a:stretch>
            <a:fillRect/>
          </a:stretch>
        </p:blipFill>
        <p:spPr>
          <a:xfrm>
            <a:off x="-17726" y="3995290"/>
            <a:ext cx="9305372" cy="2852936"/>
          </a:xfrm>
          <a:prstGeom prst="rect">
            <a:avLst/>
          </a:prstGeom>
        </p:spPr>
      </p:pic>
    </p:spTree>
    <p:extLst>
      <p:ext uri="{BB962C8B-B14F-4D97-AF65-F5344CB8AC3E}">
        <p14:creationId xmlns:p14="http://schemas.microsoft.com/office/powerpoint/2010/main" val="467277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69FFFE9-9C25-456F-8EC0-06895077B2D5}"/>
              </a:ext>
            </a:extLst>
          </p:cNvPr>
          <p:cNvGraphicFramePr>
            <a:graphicFrameLocks noGrp="1"/>
          </p:cNvGraphicFramePr>
          <p:nvPr/>
        </p:nvGraphicFramePr>
        <p:xfrm>
          <a:off x="1155361" y="1551876"/>
          <a:ext cx="6847584" cy="4449578"/>
        </p:xfrm>
        <a:graphic>
          <a:graphicData uri="http://schemas.openxmlformats.org/drawingml/2006/table">
            <a:tbl>
              <a:tblPr firstRow="1" bandRow="1">
                <a:tableStyleId>{5C22544A-7EE6-4342-B048-85BDC9FD1C3A}</a:tableStyleId>
              </a:tblPr>
              <a:tblGrid>
                <a:gridCol w="288468">
                  <a:extLst>
                    <a:ext uri="{9D8B030D-6E8A-4147-A177-3AD203B41FA5}">
                      <a16:colId xmlns:a16="http://schemas.microsoft.com/office/drawing/2014/main" val="20000"/>
                    </a:ext>
                  </a:extLst>
                </a:gridCol>
                <a:gridCol w="1287095">
                  <a:extLst>
                    <a:ext uri="{9D8B030D-6E8A-4147-A177-3AD203B41FA5}">
                      <a16:colId xmlns:a16="http://schemas.microsoft.com/office/drawing/2014/main" val="20001"/>
                    </a:ext>
                  </a:extLst>
                </a:gridCol>
                <a:gridCol w="669969">
                  <a:extLst>
                    <a:ext uri="{9D8B030D-6E8A-4147-A177-3AD203B41FA5}">
                      <a16:colId xmlns:a16="http://schemas.microsoft.com/office/drawing/2014/main" val="20002"/>
                    </a:ext>
                  </a:extLst>
                </a:gridCol>
                <a:gridCol w="406800">
                  <a:extLst>
                    <a:ext uri="{9D8B030D-6E8A-4147-A177-3AD203B41FA5}">
                      <a16:colId xmlns:a16="http://schemas.microsoft.com/office/drawing/2014/main" val="20003"/>
                    </a:ext>
                  </a:extLst>
                </a:gridCol>
                <a:gridCol w="1098211">
                  <a:extLst>
                    <a:ext uri="{9D8B030D-6E8A-4147-A177-3AD203B41FA5}">
                      <a16:colId xmlns:a16="http://schemas.microsoft.com/office/drawing/2014/main" val="20004"/>
                    </a:ext>
                  </a:extLst>
                </a:gridCol>
                <a:gridCol w="3097041">
                  <a:extLst>
                    <a:ext uri="{9D8B030D-6E8A-4147-A177-3AD203B41FA5}">
                      <a16:colId xmlns:a16="http://schemas.microsoft.com/office/drawing/2014/main" val="20005"/>
                    </a:ext>
                  </a:extLst>
                </a:gridCol>
              </a:tblGrid>
              <a:tr h="406754">
                <a:tc>
                  <a:txBody>
                    <a:bodyPr/>
                    <a:lstStyle/>
                    <a:p>
                      <a:pPr algn="ctr"/>
                      <a:endParaRPr lang="nl-NL" sz="700" dirty="0">
                        <a:solidFill>
                          <a:srgbClr val="00B050"/>
                        </a:solidFill>
                      </a:endParaRPr>
                    </a:p>
                  </a:txBody>
                  <a:tcPr marL="53068" marR="53068" marT="26534" marB="26534">
                    <a:lnL w="12700" cap="flat" cmpd="sng" algn="ctr">
                      <a:no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ct val="115000"/>
                        </a:lnSpc>
                        <a:spcAft>
                          <a:spcPts val="0"/>
                        </a:spcAft>
                      </a:pPr>
                      <a:r>
                        <a:rPr lang="nl-NL" sz="800" b="1" i="0" dirty="0">
                          <a:solidFill>
                            <a:schemeClr val="tx1"/>
                          </a:solidFill>
                          <a:latin typeface="Calibri" panose="020F0502020204030204" pitchFamily="34" charset="0"/>
                          <a:ea typeface="Calibri"/>
                          <a:cs typeface="Times New Roman"/>
                        </a:rPr>
                        <a:t>Aerosol</a:t>
                      </a:r>
                    </a:p>
                  </a:txBody>
                  <a:tcPr marL="53068" marR="53068" marT="26534" marB="26534"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hMerge="1">
                  <a:txBody>
                    <a:bodyPr/>
                    <a:lstStyle/>
                    <a:p>
                      <a:pPr marL="0" marR="0" indent="0" algn="ctr" defTabSz="914377" rtl="0" eaLnBrk="1" fontAlgn="auto" latinLnBrk="0" hangingPunct="1">
                        <a:lnSpc>
                          <a:spcPct val="100000"/>
                        </a:lnSpc>
                        <a:spcBef>
                          <a:spcPts val="0"/>
                        </a:spcBef>
                        <a:spcAft>
                          <a:spcPts val="0"/>
                        </a:spcAft>
                        <a:buClrTx/>
                        <a:buSzTx/>
                        <a:buFontTx/>
                        <a:buNone/>
                        <a:tabLst/>
                        <a:defRPr/>
                      </a:pPr>
                      <a:endParaRPr lang="nl-NL" sz="1300" dirty="0">
                        <a:solidFill>
                          <a:schemeClr val="accent6">
                            <a:lumMod val="75000"/>
                          </a:schemeClr>
                        </a:solidFill>
                        <a:latin typeface="+mn-lt"/>
                        <a:ea typeface="Calibri"/>
                        <a:cs typeface="Times New Roman"/>
                      </a:endParaRPr>
                    </a:p>
                  </a:txBody>
                  <a:tcPr marL="99060" marR="99060" marT="49530" marB="4953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nl-NL" sz="800" b="1" i="0" dirty="0">
                          <a:solidFill>
                            <a:schemeClr val="tx1"/>
                          </a:solidFill>
                          <a:latin typeface="Calibri" panose="020F0502020204030204" pitchFamily="34" charset="0"/>
                          <a:ea typeface="Calibri"/>
                          <a:cs typeface="Times New Roman"/>
                        </a:rPr>
                        <a:t>SMI</a:t>
                      </a:r>
                      <a:endParaRPr lang="nl-NL" sz="800" i="0" dirty="0">
                        <a:solidFill>
                          <a:schemeClr val="tx1"/>
                        </a:solidFill>
                        <a:latin typeface="Calibri" panose="020F0502020204030204" pitchFamily="34" charset="0"/>
                        <a:ea typeface="Calibri"/>
                        <a:cs typeface="Times New Roman"/>
                      </a:endParaRPr>
                    </a:p>
                  </a:txBody>
                  <a:tcPr marL="53068" marR="53068" marT="26534" marB="26534"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pPr algn="ctr">
                        <a:lnSpc>
                          <a:spcPct val="115000"/>
                        </a:lnSpc>
                        <a:spcAft>
                          <a:spcPts val="0"/>
                        </a:spcAft>
                      </a:pPr>
                      <a:r>
                        <a:rPr lang="nl-NL" sz="800" b="1" i="0" dirty="0">
                          <a:solidFill>
                            <a:schemeClr val="tx1"/>
                          </a:solidFill>
                          <a:latin typeface="Calibri" panose="020F0502020204030204" pitchFamily="34" charset="0"/>
                          <a:ea typeface="Calibri"/>
                          <a:cs typeface="Times New Roman"/>
                        </a:rPr>
                        <a:t>DPI </a:t>
                      </a:r>
                    </a:p>
                    <a:p>
                      <a:pPr algn="ctr">
                        <a:lnSpc>
                          <a:spcPct val="115000"/>
                        </a:lnSpc>
                        <a:spcAft>
                          <a:spcPts val="0"/>
                        </a:spcAft>
                      </a:pPr>
                      <a:r>
                        <a:rPr lang="nl-NL" sz="800" b="1" i="0" dirty="0">
                          <a:solidFill>
                            <a:schemeClr val="tx1"/>
                          </a:solidFill>
                          <a:latin typeface="Calibri" panose="020F0502020204030204" pitchFamily="34" charset="0"/>
                          <a:ea typeface="Calibri"/>
                          <a:cs typeface="Times New Roman"/>
                        </a:rPr>
                        <a:t>Single </a:t>
                      </a:r>
                      <a:r>
                        <a:rPr lang="nl-NL" sz="800" b="1" i="0" dirty="0" err="1">
                          <a:solidFill>
                            <a:schemeClr val="tx1"/>
                          </a:solidFill>
                          <a:latin typeface="Calibri" panose="020F0502020204030204" pitchFamily="34" charset="0"/>
                          <a:ea typeface="Calibri"/>
                          <a:cs typeface="Times New Roman"/>
                        </a:rPr>
                        <a:t>Dose</a:t>
                      </a:r>
                      <a:endParaRPr lang="nl-NL" sz="800" i="0" dirty="0">
                        <a:solidFill>
                          <a:schemeClr val="tx1"/>
                        </a:solidFill>
                        <a:latin typeface="Calibri" panose="020F0502020204030204" pitchFamily="34" charset="0"/>
                        <a:ea typeface="Calibri"/>
                        <a:cs typeface="Times New Roman"/>
                      </a:endParaRPr>
                    </a:p>
                  </a:txBody>
                  <a:tcPr marL="53068" marR="53068" marT="26534" marB="26534"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pPr algn="ctr">
                        <a:lnSpc>
                          <a:spcPct val="115000"/>
                        </a:lnSpc>
                        <a:spcAft>
                          <a:spcPts val="0"/>
                        </a:spcAft>
                      </a:pPr>
                      <a:r>
                        <a:rPr lang="nl-NL" sz="800" b="1" i="0" dirty="0">
                          <a:solidFill>
                            <a:schemeClr val="tx1"/>
                          </a:solidFill>
                          <a:latin typeface="Calibri" panose="020F0502020204030204" pitchFamily="34" charset="0"/>
                          <a:ea typeface="Calibri"/>
                          <a:cs typeface="Times New Roman"/>
                        </a:rPr>
                        <a:t>DPI </a:t>
                      </a:r>
                      <a:endParaRPr lang="nl-NL" sz="800" i="0" dirty="0">
                        <a:solidFill>
                          <a:schemeClr val="tx1"/>
                        </a:solidFill>
                        <a:latin typeface="Calibri" panose="020F0502020204030204" pitchFamily="34" charset="0"/>
                        <a:ea typeface="Calibri"/>
                        <a:cs typeface="Times New Roman"/>
                      </a:endParaRPr>
                    </a:p>
                    <a:p>
                      <a:pPr algn="ctr">
                        <a:lnSpc>
                          <a:spcPct val="115000"/>
                        </a:lnSpc>
                        <a:spcAft>
                          <a:spcPts val="0"/>
                        </a:spcAft>
                      </a:pPr>
                      <a:r>
                        <a:rPr lang="nl-NL" sz="800" b="1" i="0" dirty="0">
                          <a:solidFill>
                            <a:schemeClr val="tx1"/>
                          </a:solidFill>
                          <a:latin typeface="Calibri" panose="020F0502020204030204" pitchFamily="34" charset="0"/>
                          <a:ea typeface="Calibri"/>
                          <a:cs typeface="Times New Roman"/>
                        </a:rPr>
                        <a:t>Multi </a:t>
                      </a:r>
                      <a:r>
                        <a:rPr lang="nl-NL" sz="800" b="1" i="0" dirty="0" err="1">
                          <a:solidFill>
                            <a:schemeClr val="tx1"/>
                          </a:solidFill>
                          <a:latin typeface="Calibri" panose="020F0502020204030204" pitchFamily="34" charset="0"/>
                          <a:ea typeface="Calibri"/>
                          <a:cs typeface="Times New Roman"/>
                        </a:rPr>
                        <a:t>Dose</a:t>
                      </a:r>
                      <a:endParaRPr lang="nl-NL" sz="800" i="0" dirty="0">
                        <a:solidFill>
                          <a:schemeClr val="tx1"/>
                        </a:solidFill>
                        <a:latin typeface="Calibri" panose="020F0502020204030204" pitchFamily="34" charset="0"/>
                        <a:ea typeface="Calibri"/>
                        <a:cs typeface="Times New Roman"/>
                      </a:endParaRPr>
                    </a:p>
                  </a:txBody>
                  <a:tcPr marL="53068" marR="53068" marT="26534" marB="26534"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extLst>
                  <a:ext uri="{0D108BD9-81ED-4DB2-BD59-A6C34878D82A}">
                    <a16:rowId xmlns:a16="http://schemas.microsoft.com/office/drawing/2014/main" val="10000"/>
                  </a:ext>
                </a:extLst>
              </a:tr>
              <a:tr h="509245">
                <a:tc>
                  <a:txBody>
                    <a:bodyPr/>
                    <a:lstStyle/>
                    <a:p>
                      <a:pPr algn="ctr"/>
                      <a:r>
                        <a:rPr lang="nl-NL" sz="800" b="0" dirty="0">
                          <a:solidFill>
                            <a:schemeClr val="tx1"/>
                          </a:solidFill>
                          <a:latin typeface="Calibri" panose="020F0502020204030204" pitchFamily="34" charset="0"/>
                        </a:rPr>
                        <a:t>SABA</a:t>
                      </a:r>
                    </a:p>
                  </a:txBody>
                  <a:tcPr marL="53068" marR="53068" marT="26534" marB="26534" vert="vert27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4797">
                <a:tc>
                  <a:txBody>
                    <a:bodyPr/>
                    <a:lstStyle/>
                    <a:p>
                      <a:pPr algn="ctr"/>
                      <a:r>
                        <a:rPr lang="nl-NL" sz="800" b="0" dirty="0">
                          <a:solidFill>
                            <a:schemeClr val="tx1"/>
                          </a:solidFill>
                          <a:latin typeface="Calibri" panose="020F0502020204030204" pitchFamily="34" charset="0"/>
                        </a:rPr>
                        <a:t>SAMA</a:t>
                      </a:r>
                    </a:p>
                  </a:txBody>
                  <a:tcPr marL="53068" marR="53068" marT="26534" marB="26534" vert="vert27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4797">
                <a:tc>
                  <a:txBody>
                    <a:bodyPr/>
                    <a:lstStyle/>
                    <a:p>
                      <a:pPr algn="ctr"/>
                      <a:r>
                        <a:rPr lang="nl-NL" sz="800" b="0" dirty="0">
                          <a:solidFill>
                            <a:schemeClr val="tx1"/>
                          </a:solidFill>
                          <a:latin typeface="Calibri" panose="020F0502020204030204" pitchFamily="34" charset="0"/>
                        </a:rPr>
                        <a:t>LABA</a:t>
                      </a:r>
                    </a:p>
                  </a:txBody>
                  <a:tcPr marL="53068" marR="53068" marT="26534" marB="26534" vert="vert27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04797">
                <a:tc>
                  <a:txBody>
                    <a:bodyPr/>
                    <a:lstStyle/>
                    <a:p>
                      <a:pPr algn="ctr"/>
                      <a:r>
                        <a:rPr lang="nl-NL" sz="800" b="0" dirty="0">
                          <a:solidFill>
                            <a:schemeClr val="tx1"/>
                          </a:solidFill>
                          <a:latin typeface="Calibri" panose="020F0502020204030204" pitchFamily="34" charset="0"/>
                        </a:rPr>
                        <a:t>LAMA</a:t>
                      </a:r>
                    </a:p>
                  </a:txBody>
                  <a:tcPr marL="53068" marR="53068" marT="26534" marB="26534" vert="vert27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04797">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LAMA/</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LABA</a:t>
                      </a:r>
                      <a:endParaRPr lang="nl-NL" sz="1500" b="0" dirty="0">
                        <a:solidFill>
                          <a:schemeClr val="tx1"/>
                        </a:solidFill>
                        <a:latin typeface="Calibri" panose="020F0502020204030204" pitchFamily="34" charset="0"/>
                      </a:endParaRPr>
                    </a:p>
                  </a:txBody>
                  <a:tcPr marL="53068" marR="53068" marT="26534" marB="26534" vert="vert27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04797">
                <a:tc>
                  <a:txBody>
                    <a:bodyPr/>
                    <a:lstStyle/>
                    <a:p>
                      <a:pPr algn="ctr"/>
                      <a:r>
                        <a:rPr lang="nl-NL" sz="800" b="0" dirty="0">
                          <a:solidFill>
                            <a:schemeClr val="tx1"/>
                          </a:solidFill>
                          <a:latin typeface="Calibri" panose="020F0502020204030204" pitchFamily="34" charset="0"/>
                        </a:rPr>
                        <a:t>ICS</a:t>
                      </a:r>
                    </a:p>
                  </a:txBody>
                  <a:tcPr marL="53068" marR="53068" marT="26534" marB="26534" vert="vert27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04797">
                <a:tc>
                  <a:txBody>
                    <a:bodyPr/>
                    <a:lstStyle/>
                    <a:p>
                      <a:pPr algn="ctr"/>
                      <a:r>
                        <a:rPr lang="nl-NL" sz="800" b="0" dirty="0">
                          <a:solidFill>
                            <a:schemeClr val="tx1"/>
                          </a:solidFill>
                          <a:latin typeface="Calibri" panose="020F0502020204030204" pitchFamily="34" charset="0"/>
                        </a:rPr>
                        <a:t>ICS/LABA</a:t>
                      </a:r>
                    </a:p>
                  </a:txBody>
                  <a:tcPr marL="53068" marR="53068" marT="26534" marB="26534" vert="vert27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04797">
                <a:tc>
                  <a:txBody>
                    <a:bodyPr/>
                    <a:lstStyle/>
                    <a:p>
                      <a:pPr algn="ctr"/>
                      <a:r>
                        <a:rPr lang="nl-NL" sz="800" b="0" dirty="0">
                          <a:solidFill>
                            <a:schemeClr val="tx1"/>
                          </a:solidFill>
                          <a:latin typeface="Calibri" panose="020F0502020204030204" pitchFamily="34" charset="0"/>
                        </a:rPr>
                        <a:t>ICS/LABA/LAMA</a:t>
                      </a:r>
                    </a:p>
                  </a:txBody>
                  <a:tcPr marL="53068" marR="53068" marT="26534" marB="26534" vert="vert27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pic>
        <p:nvPicPr>
          <p:cNvPr id="37893" name="Picture 5">
            <a:extLst>
              <a:ext uri="{FF2B5EF4-FFF2-40B4-BE49-F238E27FC236}">
                <a16:creationId xmlns:a16="http://schemas.microsoft.com/office/drawing/2014/main" id="{4650518B-B2FC-4778-8756-1E4E147F5C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9714" y="2066930"/>
            <a:ext cx="336947"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Box 8">
            <a:extLst>
              <a:ext uri="{FF2B5EF4-FFF2-40B4-BE49-F238E27FC236}">
                <a16:creationId xmlns:a16="http://schemas.microsoft.com/office/drawing/2014/main" id="{E69B93BD-3FE0-4CC1-A218-4EB49F3ED6E3}"/>
              </a:ext>
            </a:extLst>
          </p:cNvPr>
          <p:cNvSpPr txBox="1">
            <a:spLocks noChangeArrowheads="1"/>
          </p:cNvSpPr>
          <p:nvPr/>
        </p:nvSpPr>
        <p:spPr bwMode="auto">
          <a:xfrm>
            <a:off x="5575707" y="2012161"/>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7895" name="Rectangle 9">
            <a:extLst>
              <a:ext uri="{FF2B5EF4-FFF2-40B4-BE49-F238E27FC236}">
                <a16:creationId xmlns:a16="http://schemas.microsoft.com/office/drawing/2014/main" id="{E03AAB93-7AE8-4C50-9806-B02E3A3B3AAC}"/>
              </a:ext>
            </a:extLst>
          </p:cNvPr>
          <p:cNvSpPr>
            <a:spLocks noChangeArrowheads="1"/>
          </p:cNvSpPr>
          <p:nvPr/>
        </p:nvSpPr>
        <p:spPr bwMode="auto">
          <a:xfrm>
            <a:off x="5228044" y="2271716"/>
            <a:ext cx="473869"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a:solidFill>
                  <a:srgbClr val="376092"/>
                </a:solidFill>
                <a:latin typeface="Calibri" panose="020F0502020204030204" pitchFamily="34" charset="0"/>
              </a:rPr>
              <a:t>Salbutamol  </a:t>
            </a:r>
          </a:p>
          <a:p>
            <a:pPr algn="ctr" fontAlgn="base">
              <a:spcBef>
                <a:spcPct val="0"/>
              </a:spcBef>
              <a:spcAft>
                <a:spcPct val="0"/>
              </a:spcAft>
            </a:pPr>
            <a:r>
              <a:rPr lang="nl-NL" altLang="nl-NL" sz="525" dirty="0" err="1">
                <a:solidFill>
                  <a:srgbClr val="376092"/>
                </a:solidFill>
                <a:latin typeface="Calibri" panose="020F0502020204030204" pitchFamily="34" charset="0"/>
              </a:rPr>
              <a:t>Novolizer</a:t>
            </a:r>
            <a:r>
              <a:rPr lang="nl-NL" altLang="nl-NL" sz="525" dirty="0">
                <a:solidFill>
                  <a:srgbClr val="376092"/>
                </a:solidFill>
                <a:latin typeface="Calibri" panose="020F0502020204030204" pitchFamily="34" charset="0"/>
              </a:rPr>
              <a:t> </a:t>
            </a:r>
          </a:p>
        </p:txBody>
      </p:sp>
      <p:sp>
        <p:nvSpPr>
          <p:cNvPr id="37896" name="Rectangle 10">
            <a:extLst>
              <a:ext uri="{FF2B5EF4-FFF2-40B4-BE49-F238E27FC236}">
                <a16:creationId xmlns:a16="http://schemas.microsoft.com/office/drawing/2014/main" id="{9D45ADFD-823F-4DFF-8D29-2A083B06EEED}"/>
              </a:ext>
            </a:extLst>
          </p:cNvPr>
          <p:cNvSpPr>
            <a:spLocks noChangeArrowheads="1"/>
          </p:cNvSpPr>
          <p:nvPr/>
        </p:nvSpPr>
        <p:spPr bwMode="auto">
          <a:xfrm>
            <a:off x="1464290" y="2378869"/>
            <a:ext cx="331353"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Ventolin</a:t>
            </a:r>
          </a:p>
        </p:txBody>
      </p:sp>
      <p:pic>
        <p:nvPicPr>
          <p:cNvPr id="37897" name="Picture 4">
            <a:extLst>
              <a:ext uri="{FF2B5EF4-FFF2-40B4-BE49-F238E27FC236}">
                <a16:creationId xmlns:a16="http://schemas.microsoft.com/office/drawing/2014/main" id="{FD90C645-053A-4EEF-A79B-353E065D6D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5195" y="2068118"/>
            <a:ext cx="202406" cy="284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8" name="TextBox 12">
            <a:extLst>
              <a:ext uri="{FF2B5EF4-FFF2-40B4-BE49-F238E27FC236}">
                <a16:creationId xmlns:a16="http://schemas.microsoft.com/office/drawing/2014/main" id="{091C3CFD-DE60-4EC7-962E-813E978037C1}"/>
              </a:ext>
            </a:extLst>
          </p:cNvPr>
          <p:cNvSpPr txBox="1">
            <a:spLocks noChangeArrowheads="1"/>
          </p:cNvSpPr>
          <p:nvPr/>
        </p:nvSpPr>
        <p:spPr bwMode="auto">
          <a:xfrm>
            <a:off x="1659736" y="2012161"/>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pic>
        <p:nvPicPr>
          <p:cNvPr id="37903" name="Picture 2">
            <a:extLst>
              <a:ext uri="{FF2B5EF4-FFF2-40B4-BE49-F238E27FC236}">
                <a16:creationId xmlns:a16="http://schemas.microsoft.com/office/drawing/2014/main" id="{A2A07966-E80B-46B1-BB30-BC9E01F91EC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32024" y="2026094"/>
            <a:ext cx="214313" cy="22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4" name="Rectangle 17">
            <a:extLst>
              <a:ext uri="{FF2B5EF4-FFF2-40B4-BE49-F238E27FC236}">
                <a16:creationId xmlns:a16="http://schemas.microsoft.com/office/drawing/2014/main" id="{5C953090-2BD8-4AED-9526-CACF1E37AD1C}"/>
              </a:ext>
            </a:extLst>
          </p:cNvPr>
          <p:cNvSpPr>
            <a:spLocks noChangeArrowheads="1"/>
          </p:cNvSpPr>
          <p:nvPr/>
        </p:nvSpPr>
        <p:spPr bwMode="auto">
          <a:xfrm>
            <a:off x="6142725" y="2252316"/>
            <a:ext cx="365522"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Ventolin</a:t>
            </a:r>
          </a:p>
          <a:p>
            <a:pPr algn="ctr" fontAlgn="base">
              <a:spcBef>
                <a:spcPct val="0"/>
              </a:spcBef>
              <a:spcAft>
                <a:spcPct val="0"/>
              </a:spcAft>
            </a:pPr>
            <a:r>
              <a:rPr lang="nl-NL" altLang="nl-NL" sz="525">
                <a:solidFill>
                  <a:srgbClr val="376092"/>
                </a:solidFill>
                <a:latin typeface="Calibri" panose="020F0502020204030204" pitchFamily="34" charset="0"/>
              </a:rPr>
              <a:t>Diskus </a:t>
            </a:r>
          </a:p>
        </p:txBody>
      </p:sp>
      <p:sp>
        <p:nvSpPr>
          <p:cNvPr id="37905" name="TextBox 18">
            <a:extLst>
              <a:ext uri="{FF2B5EF4-FFF2-40B4-BE49-F238E27FC236}">
                <a16:creationId xmlns:a16="http://schemas.microsoft.com/office/drawing/2014/main" id="{90F2DD4A-EF3E-472B-93B0-0AC5E2796C1D}"/>
              </a:ext>
            </a:extLst>
          </p:cNvPr>
          <p:cNvSpPr txBox="1">
            <a:spLocks noChangeArrowheads="1"/>
          </p:cNvSpPr>
          <p:nvPr/>
        </p:nvSpPr>
        <p:spPr bwMode="auto">
          <a:xfrm>
            <a:off x="6423712" y="1967758"/>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dirty="0">
                <a:solidFill>
                  <a:srgbClr val="E46C0A"/>
                </a:solidFill>
                <a:latin typeface="Calibri" panose="020F0502020204030204" pitchFamily="34" charset="0"/>
              </a:rPr>
              <a:t>AC</a:t>
            </a:r>
          </a:p>
        </p:txBody>
      </p:sp>
      <p:pic>
        <p:nvPicPr>
          <p:cNvPr id="37906" name="Picture 2">
            <a:extLst>
              <a:ext uri="{FF2B5EF4-FFF2-40B4-BE49-F238E27FC236}">
                <a16:creationId xmlns:a16="http://schemas.microsoft.com/office/drawing/2014/main" id="{A125436B-4962-47A3-8EC7-F3CDED62BA6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88333" y="2095502"/>
            <a:ext cx="166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7" name="TextBox 20">
            <a:extLst>
              <a:ext uri="{FF2B5EF4-FFF2-40B4-BE49-F238E27FC236}">
                <a16:creationId xmlns:a16="http://schemas.microsoft.com/office/drawing/2014/main" id="{89BCFC80-D42D-4B24-ABB9-41BD96701D5A}"/>
              </a:ext>
            </a:extLst>
          </p:cNvPr>
          <p:cNvSpPr txBox="1">
            <a:spLocks noChangeArrowheads="1"/>
          </p:cNvSpPr>
          <p:nvPr/>
        </p:nvSpPr>
        <p:spPr bwMode="auto">
          <a:xfrm>
            <a:off x="2007403" y="2012161"/>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7908" name="Rectangle 21">
            <a:extLst>
              <a:ext uri="{FF2B5EF4-FFF2-40B4-BE49-F238E27FC236}">
                <a16:creationId xmlns:a16="http://schemas.microsoft.com/office/drawing/2014/main" id="{2FA22862-E2BF-4E25-932D-BF45D04711C0}"/>
              </a:ext>
            </a:extLst>
          </p:cNvPr>
          <p:cNvSpPr>
            <a:spLocks noChangeArrowheads="1"/>
          </p:cNvSpPr>
          <p:nvPr/>
        </p:nvSpPr>
        <p:spPr bwMode="auto">
          <a:xfrm>
            <a:off x="1828670" y="2378869"/>
            <a:ext cx="321735"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a:solidFill>
                  <a:srgbClr val="376092"/>
                </a:solidFill>
                <a:latin typeface="Calibri" panose="020F0502020204030204" pitchFamily="34" charset="0"/>
              </a:rPr>
              <a:t>Airomir</a:t>
            </a:r>
            <a:r>
              <a:rPr lang="nl-NL" altLang="nl-NL" sz="525">
                <a:solidFill>
                  <a:srgbClr val="376092"/>
                </a:solidFill>
                <a:latin typeface="Calibri" panose="020F0502020204030204" pitchFamily="34" charset="0"/>
              </a:rPr>
              <a:t> </a:t>
            </a:r>
          </a:p>
        </p:txBody>
      </p:sp>
      <p:sp>
        <p:nvSpPr>
          <p:cNvPr id="37915" name="Rectangle 28">
            <a:extLst>
              <a:ext uri="{FF2B5EF4-FFF2-40B4-BE49-F238E27FC236}">
                <a16:creationId xmlns:a16="http://schemas.microsoft.com/office/drawing/2014/main" id="{864C508E-6F58-4BA2-954A-20F09A79CD4C}"/>
              </a:ext>
            </a:extLst>
          </p:cNvPr>
          <p:cNvSpPr>
            <a:spLocks noChangeArrowheads="1"/>
          </p:cNvSpPr>
          <p:nvPr/>
        </p:nvSpPr>
        <p:spPr bwMode="auto">
          <a:xfrm>
            <a:off x="2132414" y="2378869"/>
            <a:ext cx="417915"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a:solidFill>
                  <a:srgbClr val="376092"/>
                </a:solidFill>
                <a:latin typeface="Calibri" panose="020F0502020204030204" pitchFamily="34" charset="0"/>
              </a:rPr>
              <a:t>salbutamol </a:t>
            </a:r>
          </a:p>
        </p:txBody>
      </p:sp>
      <p:pic>
        <p:nvPicPr>
          <p:cNvPr id="37916" name="Picture 6">
            <a:extLst>
              <a:ext uri="{FF2B5EF4-FFF2-40B4-BE49-F238E27FC236}">
                <a16:creationId xmlns:a16="http://schemas.microsoft.com/office/drawing/2014/main" id="{F6E241BD-68B7-41D9-874D-FF58DF79D92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95522" y="2094310"/>
            <a:ext cx="17026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7" name="TextBox 30">
            <a:extLst>
              <a:ext uri="{FF2B5EF4-FFF2-40B4-BE49-F238E27FC236}">
                <a16:creationId xmlns:a16="http://schemas.microsoft.com/office/drawing/2014/main" id="{DF6D6EE6-3F26-4832-9990-2C3A8D2DF02E}"/>
              </a:ext>
            </a:extLst>
          </p:cNvPr>
          <p:cNvSpPr txBox="1">
            <a:spLocks noChangeArrowheads="1"/>
          </p:cNvSpPr>
          <p:nvPr/>
        </p:nvSpPr>
        <p:spPr bwMode="auto">
          <a:xfrm>
            <a:off x="2287199" y="2012161"/>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dirty="0">
                <a:solidFill>
                  <a:srgbClr val="E46C0A"/>
                </a:solidFill>
                <a:latin typeface="Calibri" panose="020F0502020204030204" pitchFamily="34" charset="0"/>
              </a:rPr>
              <a:t>AC</a:t>
            </a:r>
          </a:p>
        </p:txBody>
      </p:sp>
      <p:pic>
        <p:nvPicPr>
          <p:cNvPr id="37918" name="Picture 17">
            <a:extLst>
              <a:ext uri="{FF2B5EF4-FFF2-40B4-BE49-F238E27FC236}">
                <a16:creationId xmlns:a16="http://schemas.microsoft.com/office/drawing/2014/main" id="{AD9208EE-1540-4D40-8480-865C6FE07C6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14920" y="2041924"/>
            <a:ext cx="135731" cy="26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9" name="TextBox 32">
            <a:extLst>
              <a:ext uri="{FF2B5EF4-FFF2-40B4-BE49-F238E27FC236}">
                <a16:creationId xmlns:a16="http://schemas.microsoft.com/office/drawing/2014/main" id="{D78A0F6F-6CE4-4148-A73B-CB144555636A}"/>
              </a:ext>
            </a:extLst>
          </p:cNvPr>
          <p:cNvSpPr txBox="1">
            <a:spLocks noChangeArrowheads="1"/>
          </p:cNvSpPr>
          <p:nvPr/>
        </p:nvSpPr>
        <p:spPr bwMode="auto">
          <a:xfrm>
            <a:off x="5141127" y="2012161"/>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7920" name="Rectangle 33">
            <a:extLst>
              <a:ext uri="{FF2B5EF4-FFF2-40B4-BE49-F238E27FC236}">
                <a16:creationId xmlns:a16="http://schemas.microsoft.com/office/drawing/2014/main" id="{F776F3FE-6947-4EA2-8EF0-4837D5AD1611}"/>
              </a:ext>
            </a:extLst>
          </p:cNvPr>
          <p:cNvSpPr>
            <a:spLocks noChangeArrowheads="1"/>
          </p:cNvSpPr>
          <p:nvPr/>
        </p:nvSpPr>
        <p:spPr bwMode="auto">
          <a:xfrm>
            <a:off x="4896724" y="2272908"/>
            <a:ext cx="401885"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Bricanyl</a:t>
            </a:r>
            <a:r>
              <a:rPr lang="nl-NL" altLang="nl-NL" sz="525" dirty="0">
                <a:solidFill>
                  <a:srgbClr val="376092"/>
                </a:solidFill>
                <a:latin typeface="Calibri" panose="020F0502020204030204" pitchFamily="34" charset="0"/>
              </a:rPr>
              <a:t> </a:t>
            </a:r>
          </a:p>
          <a:p>
            <a:pPr algn="ctr" fontAlgn="base">
              <a:spcBef>
                <a:spcPct val="0"/>
              </a:spcBef>
              <a:spcAft>
                <a:spcPct val="0"/>
              </a:spcAft>
            </a:pPr>
            <a:r>
              <a:rPr lang="nl-NL" altLang="nl-NL" sz="525" dirty="0" err="1">
                <a:solidFill>
                  <a:srgbClr val="376092"/>
                </a:solidFill>
                <a:latin typeface="Calibri" panose="020F0502020204030204" pitchFamily="34" charset="0"/>
              </a:rPr>
              <a:t>Turbuhaler</a:t>
            </a:r>
            <a:endParaRPr lang="nl-NL" altLang="nl-NL" sz="525" dirty="0">
              <a:solidFill>
                <a:srgbClr val="376092"/>
              </a:solidFill>
              <a:latin typeface="Calibri" panose="020F0502020204030204" pitchFamily="34" charset="0"/>
            </a:endParaRPr>
          </a:p>
        </p:txBody>
      </p:sp>
      <p:pic>
        <p:nvPicPr>
          <p:cNvPr id="37923" name="Picture 20">
            <a:extLst>
              <a:ext uri="{FF2B5EF4-FFF2-40B4-BE49-F238E27FC236}">
                <a16:creationId xmlns:a16="http://schemas.microsoft.com/office/drawing/2014/main" id="{70D4C81A-9178-4AD6-8A66-47ED157DED0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86150" y="3021814"/>
            <a:ext cx="138113" cy="26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4" name="Rectangle 40">
            <a:extLst>
              <a:ext uri="{FF2B5EF4-FFF2-40B4-BE49-F238E27FC236}">
                <a16:creationId xmlns:a16="http://schemas.microsoft.com/office/drawing/2014/main" id="{7E87382A-BA0E-46CD-8A67-981C14A168D1}"/>
              </a:ext>
            </a:extLst>
          </p:cNvPr>
          <p:cNvSpPr>
            <a:spLocks noChangeArrowheads="1"/>
          </p:cNvSpPr>
          <p:nvPr/>
        </p:nvSpPr>
        <p:spPr bwMode="auto">
          <a:xfrm>
            <a:off x="3369478" y="3268270"/>
            <a:ext cx="375047"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Striverdi</a:t>
            </a:r>
            <a:r>
              <a:rPr lang="nl-NL" altLang="nl-NL" sz="525" dirty="0">
                <a:solidFill>
                  <a:srgbClr val="376092"/>
                </a:solidFill>
                <a:latin typeface="Calibri" panose="020F0502020204030204" pitchFamily="34" charset="0"/>
              </a:rPr>
              <a:t> </a:t>
            </a:r>
          </a:p>
          <a:p>
            <a:pPr algn="ctr" fontAlgn="base">
              <a:spcBef>
                <a:spcPct val="0"/>
              </a:spcBef>
              <a:spcAft>
                <a:spcPct val="0"/>
              </a:spcAft>
            </a:pPr>
            <a:r>
              <a:rPr lang="nl-NL" altLang="nl-NL" sz="525" dirty="0" err="1">
                <a:solidFill>
                  <a:srgbClr val="376092"/>
                </a:solidFill>
                <a:latin typeface="Calibri" panose="020F0502020204030204" pitchFamily="34" charset="0"/>
              </a:rPr>
              <a:t>Respimat</a:t>
            </a:r>
            <a:r>
              <a:rPr lang="nl-NL" altLang="nl-NL" sz="525" i="1" dirty="0">
                <a:solidFill>
                  <a:srgbClr val="376092"/>
                </a:solidFill>
                <a:latin typeface="Calibri" panose="020F0502020204030204" pitchFamily="34" charset="0"/>
              </a:rPr>
              <a:t> </a:t>
            </a:r>
          </a:p>
        </p:txBody>
      </p:sp>
      <p:sp>
        <p:nvSpPr>
          <p:cNvPr id="37925" name="Rectangle 41">
            <a:extLst>
              <a:ext uri="{FF2B5EF4-FFF2-40B4-BE49-F238E27FC236}">
                <a16:creationId xmlns:a16="http://schemas.microsoft.com/office/drawing/2014/main" id="{D0AF9CBC-30C1-4AC0-B54D-708E7B3A86E0}"/>
              </a:ext>
            </a:extLst>
          </p:cNvPr>
          <p:cNvSpPr>
            <a:spLocks noChangeArrowheads="1"/>
          </p:cNvSpPr>
          <p:nvPr/>
        </p:nvSpPr>
        <p:spPr bwMode="auto">
          <a:xfrm>
            <a:off x="4826796" y="3261126"/>
            <a:ext cx="453629"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Oxis</a:t>
            </a:r>
          </a:p>
          <a:p>
            <a:pPr algn="ctr" fontAlgn="base">
              <a:spcBef>
                <a:spcPct val="0"/>
              </a:spcBef>
              <a:spcAft>
                <a:spcPct val="0"/>
              </a:spcAft>
            </a:pPr>
            <a:r>
              <a:rPr lang="nl-NL" altLang="nl-NL" sz="525">
                <a:solidFill>
                  <a:srgbClr val="376092"/>
                </a:solidFill>
                <a:latin typeface="Calibri" panose="020F0502020204030204" pitchFamily="34" charset="0"/>
              </a:rPr>
              <a:t>Turbuhaler</a:t>
            </a:r>
            <a:r>
              <a:rPr lang="nl-NL" altLang="nl-NL" sz="525" i="1">
                <a:solidFill>
                  <a:srgbClr val="376092"/>
                </a:solidFill>
                <a:latin typeface="Calibri" panose="020F0502020204030204" pitchFamily="34" charset="0"/>
              </a:rPr>
              <a:t> </a:t>
            </a:r>
          </a:p>
        </p:txBody>
      </p:sp>
      <p:pic>
        <p:nvPicPr>
          <p:cNvPr id="37926" name="Picture 4">
            <a:extLst>
              <a:ext uri="{FF2B5EF4-FFF2-40B4-BE49-F238E27FC236}">
                <a16:creationId xmlns:a16="http://schemas.microsoft.com/office/drawing/2014/main" id="{4193D111-A43D-491C-ADCA-0FF72DC9608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75622" y="3019430"/>
            <a:ext cx="13811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7" name="TextBox 43">
            <a:extLst>
              <a:ext uri="{FF2B5EF4-FFF2-40B4-BE49-F238E27FC236}">
                <a16:creationId xmlns:a16="http://schemas.microsoft.com/office/drawing/2014/main" id="{ED2F79B2-367C-4D4F-870F-69B5CB0C4907}"/>
              </a:ext>
            </a:extLst>
          </p:cNvPr>
          <p:cNvSpPr txBox="1">
            <a:spLocks noChangeArrowheads="1"/>
          </p:cNvSpPr>
          <p:nvPr/>
        </p:nvSpPr>
        <p:spPr bwMode="auto">
          <a:xfrm>
            <a:off x="5086360" y="3017050"/>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pic>
        <p:nvPicPr>
          <p:cNvPr id="37928" name="Picture 18">
            <a:extLst>
              <a:ext uri="{FF2B5EF4-FFF2-40B4-BE49-F238E27FC236}">
                <a16:creationId xmlns:a16="http://schemas.microsoft.com/office/drawing/2014/main" id="{74DA3D2F-5B0A-4383-9B18-BEC0D28E0E4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76648" y="3040358"/>
            <a:ext cx="202406"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9" name="Rectangle 48">
            <a:extLst>
              <a:ext uri="{FF2B5EF4-FFF2-40B4-BE49-F238E27FC236}">
                <a16:creationId xmlns:a16="http://schemas.microsoft.com/office/drawing/2014/main" id="{9903883D-CC36-42DF-840E-988C3824C388}"/>
              </a:ext>
            </a:extLst>
          </p:cNvPr>
          <p:cNvSpPr>
            <a:spLocks noChangeArrowheads="1"/>
          </p:cNvSpPr>
          <p:nvPr/>
        </p:nvSpPr>
        <p:spPr bwMode="auto">
          <a:xfrm>
            <a:off x="4377844" y="3276609"/>
            <a:ext cx="395473"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Onbrez</a:t>
            </a:r>
            <a:r>
              <a:rPr lang="nl-NL" altLang="nl-NL" sz="525" dirty="0">
                <a:solidFill>
                  <a:srgbClr val="376092"/>
                </a:solidFill>
                <a:latin typeface="Calibri" panose="020F0502020204030204" pitchFamily="34" charset="0"/>
              </a:rPr>
              <a:t> </a:t>
            </a:r>
          </a:p>
          <a:p>
            <a:pPr algn="ctr" fontAlgn="base">
              <a:spcBef>
                <a:spcPct val="0"/>
              </a:spcBef>
              <a:spcAft>
                <a:spcPct val="0"/>
              </a:spcAft>
            </a:pPr>
            <a:r>
              <a:rPr lang="nl-NL" altLang="nl-NL" sz="525" dirty="0" err="1">
                <a:solidFill>
                  <a:srgbClr val="376092"/>
                </a:solidFill>
                <a:latin typeface="Calibri" panose="020F0502020204030204" pitchFamily="34" charset="0"/>
              </a:rPr>
              <a:t>Breezhaler</a:t>
            </a:r>
            <a:endParaRPr lang="nl-NL" altLang="nl-NL" sz="525" dirty="0">
              <a:solidFill>
                <a:srgbClr val="376092"/>
              </a:solidFill>
              <a:latin typeface="Calibri" panose="020F0502020204030204" pitchFamily="34" charset="0"/>
            </a:endParaRPr>
          </a:p>
        </p:txBody>
      </p:sp>
      <p:sp>
        <p:nvSpPr>
          <p:cNvPr id="37930" name="TextBox 49">
            <a:extLst>
              <a:ext uri="{FF2B5EF4-FFF2-40B4-BE49-F238E27FC236}">
                <a16:creationId xmlns:a16="http://schemas.microsoft.com/office/drawing/2014/main" id="{D42705FC-84F3-4386-9AA8-27F0CC4433D7}"/>
              </a:ext>
            </a:extLst>
          </p:cNvPr>
          <p:cNvSpPr txBox="1">
            <a:spLocks noChangeArrowheads="1"/>
          </p:cNvSpPr>
          <p:nvPr/>
        </p:nvSpPr>
        <p:spPr bwMode="auto">
          <a:xfrm>
            <a:off x="4617244" y="2990260"/>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dirty="0">
                <a:solidFill>
                  <a:srgbClr val="E46C0A"/>
                </a:solidFill>
                <a:latin typeface="Calibri" panose="020F0502020204030204" pitchFamily="34" charset="0"/>
              </a:rPr>
              <a:t>C</a:t>
            </a:r>
          </a:p>
        </p:txBody>
      </p:sp>
      <p:sp>
        <p:nvSpPr>
          <p:cNvPr id="37931" name="Rectangle 50">
            <a:extLst>
              <a:ext uri="{FF2B5EF4-FFF2-40B4-BE49-F238E27FC236}">
                <a16:creationId xmlns:a16="http://schemas.microsoft.com/office/drawing/2014/main" id="{E13F7440-2515-4BC8-8054-F6B39FE5986E}"/>
              </a:ext>
            </a:extLst>
          </p:cNvPr>
          <p:cNvSpPr>
            <a:spLocks noChangeArrowheads="1"/>
          </p:cNvSpPr>
          <p:nvPr/>
        </p:nvSpPr>
        <p:spPr bwMode="auto">
          <a:xfrm>
            <a:off x="1558538" y="3350425"/>
            <a:ext cx="772715"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Atimos </a:t>
            </a:r>
          </a:p>
        </p:txBody>
      </p:sp>
      <p:pic>
        <p:nvPicPr>
          <p:cNvPr id="37932" name="Picture 4">
            <a:extLst>
              <a:ext uri="{FF2B5EF4-FFF2-40B4-BE49-F238E27FC236}">
                <a16:creationId xmlns:a16="http://schemas.microsoft.com/office/drawing/2014/main" id="{2AEB1C63-4E97-4827-B66D-CCB6E4F8EEE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10943" y="3105157"/>
            <a:ext cx="198834"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33" name="TextBox 52">
            <a:extLst>
              <a:ext uri="{FF2B5EF4-FFF2-40B4-BE49-F238E27FC236}">
                <a16:creationId xmlns:a16="http://schemas.microsoft.com/office/drawing/2014/main" id="{FEEDD035-759A-4997-A760-50D805C921C0}"/>
              </a:ext>
            </a:extLst>
          </p:cNvPr>
          <p:cNvSpPr txBox="1">
            <a:spLocks noChangeArrowheads="1"/>
          </p:cNvSpPr>
          <p:nvPr/>
        </p:nvSpPr>
        <p:spPr bwMode="auto">
          <a:xfrm>
            <a:off x="1919297" y="3036100"/>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pic>
        <p:nvPicPr>
          <p:cNvPr id="37936" name="Picture 2">
            <a:extLst>
              <a:ext uri="{FF2B5EF4-FFF2-40B4-BE49-F238E27FC236}">
                <a16:creationId xmlns:a16="http://schemas.microsoft.com/office/drawing/2014/main" id="{DDF17981-E1F7-4E5A-8AED-B5B77187E22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75185" y="3076577"/>
            <a:ext cx="236934"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37" name="TextBox 57">
            <a:extLst>
              <a:ext uri="{FF2B5EF4-FFF2-40B4-BE49-F238E27FC236}">
                <a16:creationId xmlns:a16="http://schemas.microsoft.com/office/drawing/2014/main" id="{750B858F-100C-485C-997A-18C4594923AF}"/>
              </a:ext>
            </a:extLst>
          </p:cNvPr>
          <p:cNvSpPr txBox="1">
            <a:spLocks noChangeArrowheads="1"/>
          </p:cNvSpPr>
          <p:nvPr/>
        </p:nvSpPr>
        <p:spPr bwMode="auto">
          <a:xfrm>
            <a:off x="1620441" y="3027766"/>
            <a:ext cx="184547"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7938" name="Rectangle 58">
            <a:extLst>
              <a:ext uri="{FF2B5EF4-FFF2-40B4-BE49-F238E27FC236}">
                <a16:creationId xmlns:a16="http://schemas.microsoft.com/office/drawing/2014/main" id="{80B85626-BE22-4972-99BD-5DBAAE8F2F20}"/>
              </a:ext>
            </a:extLst>
          </p:cNvPr>
          <p:cNvSpPr>
            <a:spLocks noChangeArrowheads="1"/>
          </p:cNvSpPr>
          <p:nvPr/>
        </p:nvSpPr>
        <p:spPr bwMode="auto">
          <a:xfrm>
            <a:off x="1364456" y="3350425"/>
            <a:ext cx="519113"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Serevent</a:t>
            </a:r>
            <a:r>
              <a:rPr lang="nl-NL" altLang="nl-NL" sz="525" i="1">
                <a:solidFill>
                  <a:srgbClr val="376092"/>
                </a:solidFill>
                <a:latin typeface="Calibri" panose="020F0502020204030204" pitchFamily="34" charset="0"/>
              </a:rPr>
              <a:t> </a:t>
            </a:r>
          </a:p>
        </p:txBody>
      </p:sp>
      <p:sp>
        <p:nvSpPr>
          <p:cNvPr id="37939" name="TextBox 63">
            <a:extLst>
              <a:ext uri="{FF2B5EF4-FFF2-40B4-BE49-F238E27FC236}">
                <a16:creationId xmlns:a16="http://schemas.microsoft.com/office/drawing/2014/main" id="{B9E921B0-1323-452A-8038-67288E97D010}"/>
              </a:ext>
            </a:extLst>
          </p:cNvPr>
          <p:cNvSpPr txBox="1">
            <a:spLocks noChangeArrowheads="1"/>
          </p:cNvSpPr>
          <p:nvPr/>
        </p:nvSpPr>
        <p:spPr bwMode="auto">
          <a:xfrm>
            <a:off x="3602839" y="3025380"/>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sp>
        <p:nvSpPr>
          <p:cNvPr id="37940" name="Rectangle 64">
            <a:extLst>
              <a:ext uri="{FF2B5EF4-FFF2-40B4-BE49-F238E27FC236}">
                <a16:creationId xmlns:a16="http://schemas.microsoft.com/office/drawing/2014/main" id="{10E6B408-5C98-4211-8E87-988894AC1ECA}"/>
              </a:ext>
            </a:extLst>
          </p:cNvPr>
          <p:cNvSpPr>
            <a:spLocks noChangeArrowheads="1"/>
          </p:cNvSpPr>
          <p:nvPr/>
        </p:nvSpPr>
        <p:spPr bwMode="auto">
          <a:xfrm>
            <a:off x="6159564" y="3236967"/>
            <a:ext cx="342573"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Serevent</a:t>
            </a:r>
          </a:p>
          <a:p>
            <a:pPr algn="ctr" fontAlgn="base">
              <a:spcBef>
                <a:spcPct val="0"/>
              </a:spcBef>
              <a:spcAft>
                <a:spcPct val="0"/>
              </a:spcAft>
            </a:pPr>
            <a:r>
              <a:rPr lang="nl-NL" altLang="nl-NL" sz="525">
                <a:solidFill>
                  <a:srgbClr val="376092"/>
                </a:solidFill>
                <a:latin typeface="Calibri" panose="020F0502020204030204" pitchFamily="34" charset="0"/>
              </a:rPr>
              <a:t>Diskus</a:t>
            </a:r>
            <a:r>
              <a:rPr lang="nl-NL" altLang="nl-NL" sz="525" i="1">
                <a:solidFill>
                  <a:srgbClr val="376092"/>
                </a:solidFill>
                <a:latin typeface="Calibri" panose="020F0502020204030204" pitchFamily="34" charset="0"/>
              </a:rPr>
              <a:t> </a:t>
            </a:r>
          </a:p>
        </p:txBody>
      </p:sp>
      <p:pic>
        <p:nvPicPr>
          <p:cNvPr id="37941" name="Picture 2">
            <a:extLst>
              <a:ext uri="{FF2B5EF4-FFF2-40B4-BE49-F238E27FC236}">
                <a16:creationId xmlns:a16="http://schemas.microsoft.com/office/drawing/2014/main" id="{29AFDCF7-90A4-409F-A94A-989AC250B2FB}"/>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223695" y="3035749"/>
            <a:ext cx="23098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42" name="TextBox 66">
            <a:extLst>
              <a:ext uri="{FF2B5EF4-FFF2-40B4-BE49-F238E27FC236}">
                <a16:creationId xmlns:a16="http://schemas.microsoft.com/office/drawing/2014/main" id="{EFF52CDF-52A1-4F18-980B-0FDB0BCD81FD}"/>
              </a:ext>
            </a:extLst>
          </p:cNvPr>
          <p:cNvSpPr txBox="1">
            <a:spLocks noChangeArrowheads="1"/>
          </p:cNvSpPr>
          <p:nvPr/>
        </p:nvSpPr>
        <p:spPr bwMode="auto">
          <a:xfrm>
            <a:off x="6398713" y="2970265"/>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7943" name="TextBox 67">
            <a:extLst>
              <a:ext uri="{FF2B5EF4-FFF2-40B4-BE49-F238E27FC236}">
                <a16:creationId xmlns:a16="http://schemas.microsoft.com/office/drawing/2014/main" id="{A6D7ACB6-3281-418D-9F3B-7EE49FBB76D2}"/>
              </a:ext>
            </a:extLst>
          </p:cNvPr>
          <p:cNvSpPr txBox="1">
            <a:spLocks noChangeArrowheads="1"/>
          </p:cNvSpPr>
          <p:nvPr/>
        </p:nvSpPr>
        <p:spPr bwMode="auto">
          <a:xfrm>
            <a:off x="7485214" y="3021307"/>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7944" name="Rectangle 68">
            <a:extLst>
              <a:ext uri="{FF2B5EF4-FFF2-40B4-BE49-F238E27FC236}">
                <a16:creationId xmlns:a16="http://schemas.microsoft.com/office/drawing/2014/main" id="{7F97D493-1255-40BD-BB36-D74B71A0EE76}"/>
              </a:ext>
            </a:extLst>
          </p:cNvPr>
          <p:cNvSpPr>
            <a:spLocks noChangeArrowheads="1"/>
          </p:cNvSpPr>
          <p:nvPr/>
        </p:nvSpPr>
        <p:spPr bwMode="auto">
          <a:xfrm>
            <a:off x="6998241" y="3295154"/>
            <a:ext cx="751284"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Formoterol</a:t>
            </a:r>
            <a:r>
              <a:rPr lang="nl-NL" altLang="nl-NL" sz="525" dirty="0">
                <a:solidFill>
                  <a:srgbClr val="376092"/>
                </a:solidFill>
                <a:latin typeface="Calibri" panose="020F0502020204030204" pitchFamily="34" charset="0"/>
              </a:rPr>
              <a:t> </a:t>
            </a:r>
          </a:p>
          <a:p>
            <a:pPr algn="ctr" fontAlgn="base">
              <a:spcBef>
                <a:spcPct val="0"/>
              </a:spcBef>
              <a:spcAft>
                <a:spcPct val="0"/>
              </a:spcAft>
            </a:pPr>
            <a:r>
              <a:rPr lang="nl-NL" altLang="nl-NL" sz="525" dirty="0" err="1">
                <a:solidFill>
                  <a:srgbClr val="376092"/>
                </a:solidFill>
                <a:latin typeface="Calibri" panose="020F0502020204030204" pitchFamily="34" charset="0"/>
              </a:rPr>
              <a:t>Easyhaler</a:t>
            </a:r>
            <a:endParaRPr lang="nl-NL" altLang="nl-NL" sz="525" dirty="0">
              <a:solidFill>
                <a:srgbClr val="376092"/>
              </a:solidFill>
              <a:latin typeface="Calibri" panose="020F0502020204030204" pitchFamily="34" charset="0"/>
            </a:endParaRPr>
          </a:p>
        </p:txBody>
      </p:sp>
      <p:sp>
        <p:nvSpPr>
          <p:cNvPr id="37945" name="Rectangle 69">
            <a:extLst>
              <a:ext uri="{FF2B5EF4-FFF2-40B4-BE49-F238E27FC236}">
                <a16:creationId xmlns:a16="http://schemas.microsoft.com/office/drawing/2014/main" id="{CC915AA6-D7A7-4C55-90F9-4DA15E66F4A3}"/>
              </a:ext>
            </a:extLst>
          </p:cNvPr>
          <p:cNvSpPr>
            <a:spLocks noChangeArrowheads="1"/>
          </p:cNvSpPr>
          <p:nvPr/>
        </p:nvSpPr>
        <p:spPr bwMode="auto">
          <a:xfrm>
            <a:off x="5220891" y="3259936"/>
            <a:ext cx="428625"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Formoterol</a:t>
            </a:r>
            <a:r>
              <a:rPr lang="nl-NL" altLang="nl-NL" sz="525" i="1" dirty="0">
                <a:solidFill>
                  <a:srgbClr val="376092"/>
                </a:solidFill>
                <a:latin typeface="Calibri" panose="020F0502020204030204" pitchFamily="34" charset="0"/>
              </a:rPr>
              <a:t> </a:t>
            </a:r>
          </a:p>
          <a:p>
            <a:pPr algn="ctr" fontAlgn="base">
              <a:spcBef>
                <a:spcPct val="0"/>
              </a:spcBef>
              <a:spcAft>
                <a:spcPct val="0"/>
              </a:spcAft>
            </a:pPr>
            <a:r>
              <a:rPr lang="nl-NL" altLang="nl-NL" sz="525" dirty="0" err="1">
                <a:solidFill>
                  <a:srgbClr val="376092"/>
                </a:solidFill>
                <a:latin typeface="Calibri" panose="020F0502020204030204" pitchFamily="34" charset="0"/>
              </a:rPr>
              <a:t>Novolizer</a:t>
            </a:r>
            <a:endParaRPr lang="nl-NL" altLang="nl-NL" sz="525" dirty="0">
              <a:solidFill>
                <a:srgbClr val="376092"/>
              </a:solidFill>
              <a:latin typeface="Calibri" panose="020F0502020204030204" pitchFamily="34" charset="0"/>
            </a:endParaRPr>
          </a:p>
        </p:txBody>
      </p:sp>
      <p:pic>
        <p:nvPicPr>
          <p:cNvPr id="37946" name="Picture 2">
            <a:extLst>
              <a:ext uri="{FF2B5EF4-FFF2-40B4-BE49-F238E27FC236}">
                <a16:creationId xmlns:a16="http://schemas.microsoft.com/office/drawing/2014/main" id="{7389BD40-8ED0-43F9-B6D8-8B45DA1B0AA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279241" y="3043238"/>
            <a:ext cx="321469"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47" name="TextBox 71">
            <a:extLst>
              <a:ext uri="{FF2B5EF4-FFF2-40B4-BE49-F238E27FC236}">
                <a16:creationId xmlns:a16="http://schemas.microsoft.com/office/drawing/2014/main" id="{5AEC2125-0FAE-4709-B210-8F3531148158}"/>
              </a:ext>
            </a:extLst>
          </p:cNvPr>
          <p:cNvSpPr txBox="1">
            <a:spLocks noChangeArrowheads="1"/>
          </p:cNvSpPr>
          <p:nvPr/>
        </p:nvSpPr>
        <p:spPr bwMode="auto">
          <a:xfrm>
            <a:off x="5567372" y="3020617"/>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pic>
        <p:nvPicPr>
          <p:cNvPr id="37950" name="Picture 2">
            <a:extLst>
              <a:ext uri="{FF2B5EF4-FFF2-40B4-BE49-F238E27FC236}">
                <a16:creationId xmlns:a16="http://schemas.microsoft.com/office/drawing/2014/main" id="{288873BD-74C7-4F08-A50E-2DCCF2AF3DC1}"/>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840708" y="2603902"/>
            <a:ext cx="223838"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51" name="Rectangle 76">
            <a:extLst>
              <a:ext uri="{FF2B5EF4-FFF2-40B4-BE49-F238E27FC236}">
                <a16:creationId xmlns:a16="http://schemas.microsoft.com/office/drawing/2014/main" id="{7E29266C-D9C2-45E0-AA6A-1FE1172E38DD}"/>
              </a:ext>
            </a:extLst>
          </p:cNvPr>
          <p:cNvSpPr>
            <a:spLocks noChangeArrowheads="1"/>
          </p:cNvSpPr>
          <p:nvPr/>
        </p:nvSpPr>
        <p:spPr bwMode="auto">
          <a:xfrm>
            <a:off x="1754991" y="2858692"/>
            <a:ext cx="416719"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a:solidFill>
                  <a:srgbClr val="376092"/>
                </a:solidFill>
                <a:latin typeface="Calibri" panose="020F0502020204030204" pitchFamily="34" charset="0"/>
              </a:rPr>
              <a:t>Atrovent</a:t>
            </a:r>
          </a:p>
        </p:txBody>
      </p:sp>
      <p:sp>
        <p:nvSpPr>
          <p:cNvPr id="37952" name="TextBox 77">
            <a:extLst>
              <a:ext uri="{FF2B5EF4-FFF2-40B4-BE49-F238E27FC236}">
                <a16:creationId xmlns:a16="http://schemas.microsoft.com/office/drawing/2014/main" id="{D2857B0B-37AF-4365-8D23-CBD10BA44BB0}"/>
              </a:ext>
            </a:extLst>
          </p:cNvPr>
          <p:cNvSpPr txBox="1">
            <a:spLocks noChangeArrowheads="1"/>
          </p:cNvSpPr>
          <p:nvPr/>
        </p:nvSpPr>
        <p:spPr bwMode="auto">
          <a:xfrm>
            <a:off x="1988350" y="2528893"/>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pic>
        <p:nvPicPr>
          <p:cNvPr id="37956" name="Picture 4">
            <a:extLst>
              <a:ext uri="{FF2B5EF4-FFF2-40B4-BE49-F238E27FC236}">
                <a16:creationId xmlns:a16="http://schemas.microsoft.com/office/drawing/2014/main" id="{871A5299-A61F-40C0-B0D5-B0232E6A05A6}"/>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207420" y="2607470"/>
            <a:ext cx="201216"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57" name="TextBox 83">
            <a:extLst>
              <a:ext uri="{FF2B5EF4-FFF2-40B4-BE49-F238E27FC236}">
                <a16:creationId xmlns:a16="http://schemas.microsoft.com/office/drawing/2014/main" id="{7806C9A8-BA22-43BC-BEB3-FC1F03AFF494}"/>
              </a:ext>
            </a:extLst>
          </p:cNvPr>
          <p:cNvSpPr txBox="1">
            <a:spLocks noChangeArrowheads="1"/>
          </p:cNvSpPr>
          <p:nvPr/>
        </p:nvSpPr>
        <p:spPr bwMode="auto">
          <a:xfrm>
            <a:off x="2320536" y="2544372"/>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7958" name="Rectangle 84">
            <a:extLst>
              <a:ext uri="{FF2B5EF4-FFF2-40B4-BE49-F238E27FC236}">
                <a16:creationId xmlns:a16="http://schemas.microsoft.com/office/drawing/2014/main" id="{5A0F2209-F42A-48CD-BE1B-09DE5286B8DA}"/>
              </a:ext>
            </a:extLst>
          </p:cNvPr>
          <p:cNvSpPr>
            <a:spLocks noChangeArrowheads="1"/>
          </p:cNvSpPr>
          <p:nvPr/>
        </p:nvSpPr>
        <p:spPr bwMode="auto">
          <a:xfrm>
            <a:off x="2007403" y="2806308"/>
            <a:ext cx="646510"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a:solidFill>
                  <a:srgbClr val="376092"/>
                </a:solidFill>
                <a:latin typeface="Calibri" panose="020F0502020204030204" pitchFamily="34" charset="0"/>
              </a:rPr>
              <a:t>Berodual (SABA/SAMA)</a:t>
            </a:r>
            <a:r>
              <a:rPr lang="nl-NL" altLang="nl-NL" sz="525">
                <a:solidFill>
                  <a:srgbClr val="376092"/>
                </a:solidFill>
                <a:latin typeface="Calibri" panose="020F0502020204030204" pitchFamily="34" charset="0"/>
              </a:rPr>
              <a:t> </a:t>
            </a:r>
          </a:p>
        </p:txBody>
      </p:sp>
      <p:pic>
        <p:nvPicPr>
          <p:cNvPr id="37959" name="Picture 19">
            <a:extLst>
              <a:ext uri="{FF2B5EF4-FFF2-40B4-BE49-F238E27FC236}">
                <a16:creationId xmlns:a16="http://schemas.microsoft.com/office/drawing/2014/main" id="{B4DD5C97-F482-40C0-8CB9-8D995498E19A}"/>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496866" y="3540927"/>
            <a:ext cx="1143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60" name="TextBox 86">
            <a:extLst>
              <a:ext uri="{FF2B5EF4-FFF2-40B4-BE49-F238E27FC236}">
                <a16:creationId xmlns:a16="http://schemas.microsoft.com/office/drawing/2014/main" id="{9B8592CA-9559-4185-BEF2-D464616F9DE7}"/>
              </a:ext>
            </a:extLst>
          </p:cNvPr>
          <p:cNvSpPr txBox="1">
            <a:spLocks noChangeArrowheads="1"/>
          </p:cNvSpPr>
          <p:nvPr/>
        </p:nvSpPr>
        <p:spPr bwMode="auto">
          <a:xfrm>
            <a:off x="3612366" y="3520680"/>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7961" name="Rectangle 87">
            <a:extLst>
              <a:ext uri="{FF2B5EF4-FFF2-40B4-BE49-F238E27FC236}">
                <a16:creationId xmlns:a16="http://schemas.microsoft.com/office/drawing/2014/main" id="{C077D82C-4B64-4DAF-9877-BFB944D3C858}"/>
              </a:ext>
            </a:extLst>
          </p:cNvPr>
          <p:cNvSpPr>
            <a:spLocks noChangeArrowheads="1"/>
          </p:cNvSpPr>
          <p:nvPr/>
        </p:nvSpPr>
        <p:spPr bwMode="auto">
          <a:xfrm>
            <a:off x="3225409" y="3790954"/>
            <a:ext cx="669131"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Spiriva</a:t>
            </a:r>
          </a:p>
          <a:p>
            <a:pPr algn="ctr" fontAlgn="base">
              <a:spcBef>
                <a:spcPct val="0"/>
              </a:spcBef>
              <a:spcAft>
                <a:spcPct val="0"/>
              </a:spcAft>
            </a:pPr>
            <a:r>
              <a:rPr lang="nl-NL" altLang="nl-NL" sz="525">
                <a:solidFill>
                  <a:srgbClr val="376092"/>
                </a:solidFill>
                <a:latin typeface="Calibri" panose="020F0502020204030204" pitchFamily="34" charset="0"/>
              </a:rPr>
              <a:t>Respimat</a:t>
            </a:r>
            <a:r>
              <a:rPr lang="nl-NL" altLang="nl-NL" sz="525" i="1">
                <a:solidFill>
                  <a:srgbClr val="376092"/>
                </a:solidFill>
                <a:latin typeface="Calibri" panose="020F0502020204030204" pitchFamily="34" charset="0"/>
              </a:rPr>
              <a:t> </a:t>
            </a:r>
          </a:p>
        </p:txBody>
      </p:sp>
      <p:pic>
        <p:nvPicPr>
          <p:cNvPr id="37962" name="Picture 9">
            <a:extLst>
              <a:ext uri="{FF2B5EF4-FFF2-40B4-BE49-F238E27FC236}">
                <a16:creationId xmlns:a16="http://schemas.microsoft.com/office/drawing/2014/main" id="{0F851E22-B774-4E73-821E-0090FF076AA9}"/>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709115" y="3509972"/>
            <a:ext cx="346472" cy="28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63" name="TextBox 89">
            <a:extLst>
              <a:ext uri="{FF2B5EF4-FFF2-40B4-BE49-F238E27FC236}">
                <a16:creationId xmlns:a16="http://schemas.microsoft.com/office/drawing/2014/main" id="{CB7803FB-0145-48A9-9254-BF2B61576825}"/>
              </a:ext>
            </a:extLst>
          </p:cNvPr>
          <p:cNvSpPr txBox="1">
            <a:spLocks noChangeArrowheads="1"/>
          </p:cNvSpPr>
          <p:nvPr/>
        </p:nvSpPr>
        <p:spPr bwMode="auto">
          <a:xfrm>
            <a:off x="5978199" y="3490912"/>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sp>
        <p:nvSpPr>
          <p:cNvPr id="37964" name="Rectangle 90">
            <a:extLst>
              <a:ext uri="{FF2B5EF4-FFF2-40B4-BE49-F238E27FC236}">
                <a16:creationId xmlns:a16="http://schemas.microsoft.com/office/drawing/2014/main" id="{EB972F98-F6B6-4FBC-9933-A36847BDDAD3}"/>
              </a:ext>
            </a:extLst>
          </p:cNvPr>
          <p:cNvSpPr>
            <a:spLocks noChangeArrowheads="1"/>
          </p:cNvSpPr>
          <p:nvPr/>
        </p:nvSpPr>
        <p:spPr bwMode="auto">
          <a:xfrm>
            <a:off x="5526946" y="3746900"/>
            <a:ext cx="689372"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Eklira</a:t>
            </a:r>
          </a:p>
          <a:p>
            <a:pPr algn="ctr" fontAlgn="base">
              <a:spcBef>
                <a:spcPct val="0"/>
              </a:spcBef>
              <a:spcAft>
                <a:spcPct val="0"/>
              </a:spcAft>
            </a:pPr>
            <a:r>
              <a:rPr lang="nl-NL" altLang="nl-NL" sz="525">
                <a:solidFill>
                  <a:srgbClr val="376092"/>
                </a:solidFill>
                <a:latin typeface="Calibri" panose="020F0502020204030204" pitchFamily="34" charset="0"/>
              </a:rPr>
              <a:t>Genuair</a:t>
            </a:r>
            <a:r>
              <a:rPr lang="nl-NL" altLang="nl-NL" sz="525" i="1">
                <a:solidFill>
                  <a:srgbClr val="376092"/>
                </a:solidFill>
                <a:latin typeface="Calibri" panose="020F0502020204030204" pitchFamily="34" charset="0"/>
              </a:rPr>
              <a:t> </a:t>
            </a:r>
          </a:p>
        </p:txBody>
      </p:sp>
      <p:pic>
        <p:nvPicPr>
          <p:cNvPr id="37965" name="Picture 9">
            <a:extLst>
              <a:ext uri="{FF2B5EF4-FFF2-40B4-BE49-F238E27FC236}">
                <a16:creationId xmlns:a16="http://schemas.microsoft.com/office/drawing/2014/main" id="{F230D0D0-B436-4275-BE1E-FE65B7E9E585}"/>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632266" y="3529853"/>
            <a:ext cx="221456"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66" name="TextBox 92">
            <a:extLst>
              <a:ext uri="{FF2B5EF4-FFF2-40B4-BE49-F238E27FC236}">
                <a16:creationId xmlns:a16="http://schemas.microsoft.com/office/drawing/2014/main" id="{B4202625-25C7-407A-80F1-78AF0EC6D55C}"/>
              </a:ext>
            </a:extLst>
          </p:cNvPr>
          <p:cNvSpPr txBox="1">
            <a:spLocks noChangeArrowheads="1"/>
          </p:cNvSpPr>
          <p:nvPr/>
        </p:nvSpPr>
        <p:spPr bwMode="auto">
          <a:xfrm>
            <a:off x="6833482" y="3496521"/>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sp>
        <p:nvSpPr>
          <p:cNvPr id="37967" name="Rectangle 93">
            <a:extLst>
              <a:ext uri="{FF2B5EF4-FFF2-40B4-BE49-F238E27FC236}">
                <a16:creationId xmlns:a16="http://schemas.microsoft.com/office/drawing/2014/main" id="{669D7A2A-B13E-425B-B5F9-A529D9B64102}"/>
              </a:ext>
            </a:extLst>
          </p:cNvPr>
          <p:cNvSpPr>
            <a:spLocks noChangeArrowheads="1"/>
          </p:cNvSpPr>
          <p:nvPr/>
        </p:nvSpPr>
        <p:spPr bwMode="auto">
          <a:xfrm>
            <a:off x="6495339" y="3772744"/>
            <a:ext cx="551260"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Incruse </a:t>
            </a:r>
          </a:p>
          <a:p>
            <a:pPr algn="ctr" fontAlgn="base">
              <a:spcBef>
                <a:spcPct val="0"/>
              </a:spcBef>
              <a:spcAft>
                <a:spcPct val="0"/>
              </a:spcAft>
            </a:pPr>
            <a:r>
              <a:rPr lang="nl-NL" altLang="nl-NL" sz="525">
                <a:solidFill>
                  <a:srgbClr val="376092"/>
                </a:solidFill>
                <a:latin typeface="Calibri" panose="020F0502020204030204" pitchFamily="34" charset="0"/>
              </a:rPr>
              <a:t>Ellipta </a:t>
            </a:r>
          </a:p>
        </p:txBody>
      </p:sp>
      <p:pic>
        <p:nvPicPr>
          <p:cNvPr id="37971" name="Picture 2">
            <a:extLst>
              <a:ext uri="{FF2B5EF4-FFF2-40B4-BE49-F238E27FC236}">
                <a16:creationId xmlns:a16="http://schemas.microsoft.com/office/drawing/2014/main" id="{0A8F053C-429B-4659-897C-EB98C9A97DF4}"/>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469616" y="3523662"/>
            <a:ext cx="188119" cy="25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72" name="TextBox 98">
            <a:extLst>
              <a:ext uri="{FF2B5EF4-FFF2-40B4-BE49-F238E27FC236}">
                <a16:creationId xmlns:a16="http://schemas.microsoft.com/office/drawing/2014/main" id="{AAB37EE6-0A7B-459D-AC0C-0A9A3DC14FB5}"/>
              </a:ext>
            </a:extLst>
          </p:cNvPr>
          <p:cNvSpPr txBox="1">
            <a:spLocks noChangeArrowheads="1"/>
          </p:cNvSpPr>
          <p:nvPr/>
        </p:nvSpPr>
        <p:spPr bwMode="auto">
          <a:xfrm>
            <a:off x="4618442" y="3482584"/>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sp>
        <p:nvSpPr>
          <p:cNvPr id="37973" name="Rectangle 99">
            <a:extLst>
              <a:ext uri="{FF2B5EF4-FFF2-40B4-BE49-F238E27FC236}">
                <a16:creationId xmlns:a16="http://schemas.microsoft.com/office/drawing/2014/main" id="{265ED9D1-1AD0-4F31-8CBF-76BEA74BACAB}"/>
              </a:ext>
            </a:extLst>
          </p:cNvPr>
          <p:cNvSpPr>
            <a:spLocks noChangeArrowheads="1"/>
          </p:cNvSpPr>
          <p:nvPr/>
        </p:nvSpPr>
        <p:spPr bwMode="auto">
          <a:xfrm>
            <a:off x="4395700" y="3775130"/>
            <a:ext cx="395473"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Seebri</a:t>
            </a:r>
            <a:r>
              <a:rPr lang="nl-NL" altLang="nl-NL" sz="525" dirty="0">
                <a:solidFill>
                  <a:srgbClr val="376092"/>
                </a:solidFill>
                <a:latin typeface="Calibri" panose="020F0502020204030204" pitchFamily="34" charset="0"/>
              </a:rPr>
              <a:t> </a:t>
            </a:r>
          </a:p>
          <a:p>
            <a:pPr algn="ctr" fontAlgn="base">
              <a:spcBef>
                <a:spcPct val="0"/>
              </a:spcBef>
              <a:spcAft>
                <a:spcPct val="0"/>
              </a:spcAft>
            </a:pPr>
            <a:r>
              <a:rPr lang="nl-NL" altLang="nl-NL" sz="525" dirty="0" err="1">
                <a:solidFill>
                  <a:srgbClr val="376092"/>
                </a:solidFill>
                <a:latin typeface="Calibri" panose="020F0502020204030204" pitchFamily="34" charset="0"/>
              </a:rPr>
              <a:t>Breezhaler</a:t>
            </a:r>
            <a:endParaRPr lang="nl-NL" altLang="nl-NL" sz="525" i="1" dirty="0">
              <a:solidFill>
                <a:srgbClr val="376092"/>
              </a:solidFill>
              <a:latin typeface="Calibri" panose="020F0502020204030204" pitchFamily="34" charset="0"/>
            </a:endParaRPr>
          </a:p>
        </p:txBody>
      </p:sp>
      <p:pic>
        <p:nvPicPr>
          <p:cNvPr id="37975" name="Picture 3">
            <a:extLst>
              <a:ext uri="{FF2B5EF4-FFF2-40B4-BE49-F238E27FC236}">
                <a16:creationId xmlns:a16="http://schemas.microsoft.com/office/drawing/2014/main" id="{C4D66CCA-967B-45E2-897F-40BA3AB0BEF7}"/>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673930" y="4050163"/>
            <a:ext cx="225029"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76" name="Picture 12">
            <a:extLst>
              <a:ext uri="{FF2B5EF4-FFF2-40B4-BE49-F238E27FC236}">
                <a16:creationId xmlns:a16="http://schemas.microsoft.com/office/drawing/2014/main" id="{96431943-D709-4E0D-A967-1503E506F37C}"/>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69616" y="4050761"/>
            <a:ext cx="184547" cy="239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77" name="Rectangle 105">
            <a:extLst>
              <a:ext uri="{FF2B5EF4-FFF2-40B4-BE49-F238E27FC236}">
                <a16:creationId xmlns:a16="http://schemas.microsoft.com/office/drawing/2014/main" id="{5B13BE5E-A88A-472B-B9AC-D09F6A18243C}"/>
              </a:ext>
            </a:extLst>
          </p:cNvPr>
          <p:cNvSpPr>
            <a:spLocks noChangeArrowheads="1"/>
          </p:cNvSpPr>
          <p:nvPr/>
        </p:nvSpPr>
        <p:spPr bwMode="auto">
          <a:xfrm>
            <a:off x="6660497" y="4279955"/>
            <a:ext cx="281659"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a:solidFill>
                  <a:srgbClr val="376092"/>
                </a:solidFill>
                <a:latin typeface="Calibri" panose="020F0502020204030204" pitchFamily="34" charset="0"/>
              </a:rPr>
              <a:t>Anoro</a:t>
            </a:r>
            <a:r>
              <a:rPr lang="nl-NL" altLang="nl-NL" sz="525">
                <a:solidFill>
                  <a:srgbClr val="376092"/>
                </a:solidFill>
                <a:latin typeface="Calibri" panose="020F0502020204030204" pitchFamily="34" charset="0"/>
              </a:rPr>
              <a:t> </a:t>
            </a:r>
          </a:p>
          <a:p>
            <a:pPr algn="ctr" fontAlgn="base">
              <a:spcBef>
                <a:spcPct val="0"/>
              </a:spcBef>
              <a:spcAft>
                <a:spcPct val="0"/>
              </a:spcAft>
            </a:pPr>
            <a:r>
              <a:rPr lang="en-GB" altLang="nl-NL" sz="525">
                <a:solidFill>
                  <a:srgbClr val="376092"/>
                </a:solidFill>
                <a:latin typeface="Calibri" panose="020F0502020204030204" pitchFamily="34" charset="0"/>
              </a:rPr>
              <a:t>Ellipta</a:t>
            </a:r>
          </a:p>
        </p:txBody>
      </p:sp>
      <p:sp>
        <p:nvSpPr>
          <p:cNvPr id="37978" name="Rectangle 106">
            <a:extLst>
              <a:ext uri="{FF2B5EF4-FFF2-40B4-BE49-F238E27FC236}">
                <a16:creationId xmlns:a16="http://schemas.microsoft.com/office/drawing/2014/main" id="{74894380-4683-489D-B36F-ED590361F620}"/>
              </a:ext>
            </a:extLst>
          </p:cNvPr>
          <p:cNvSpPr>
            <a:spLocks noChangeArrowheads="1"/>
          </p:cNvSpPr>
          <p:nvPr/>
        </p:nvSpPr>
        <p:spPr bwMode="auto">
          <a:xfrm>
            <a:off x="4369433" y="4279955"/>
            <a:ext cx="409900"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dirty="0" err="1">
                <a:solidFill>
                  <a:srgbClr val="376092"/>
                </a:solidFill>
                <a:latin typeface="Calibri" panose="020F0502020204030204" pitchFamily="34" charset="0"/>
              </a:rPr>
              <a:t>Ultibro</a:t>
            </a:r>
            <a:r>
              <a:rPr lang="nl-NL" altLang="nl-NL" sz="525" dirty="0">
                <a:solidFill>
                  <a:srgbClr val="376092"/>
                </a:solidFill>
                <a:latin typeface="Calibri" panose="020F0502020204030204" pitchFamily="34" charset="0"/>
              </a:rPr>
              <a:t> </a:t>
            </a:r>
          </a:p>
          <a:p>
            <a:pPr algn="ctr" fontAlgn="base">
              <a:spcBef>
                <a:spcPct val="0"/>
              </a:spcBef>
              <a:spcAft>
                <a:spcPct val="0"/>
              </a:spcAft>
            </a:pPr>
            <a:r>
              <a:rPr lang="en-GB" altLang="nl-NL" sz="525" dirty="0" err="1">
                <a:solidFill>
                  <a:srgbClr val="376092"/>
                </a:solidFill>
                <a:latin typeface="Calibri" panose="020F0502020204030204" pitchFamily="34" charset="0"/>
              </a:rPr>
              <a:t>Breezhaler</a:t>
            </a:r>
            <a:r>
              <a:rPr lang="nl-NL" altLang="nl-NL" sz="525" dirty="0">
                <a:solidFill>
                  <a:srgbClr val="376092"/>
                </a:solidFill>
                <a:latin typeface="Calibri" panose="020F0502020204030204" pitchFamily="34" charset="0"/>
              </a:rPr>
              <a:t> </a:t>
            </a:r>
          </a:p>
        </p:txBody>
      </p:sp>
      <p:sp>
        <p:nvSpPr>
          <p:cNvPr id="37979" name="Rectangle 107">
            <a:extLst>
              <a:ext uri="{FF2B5EF4-FFF2-40B4-BE49-F238E27FC236}">
                <a16:creationId xmlns:a16="http://schemas.microsoft.com/office/drawing/2014/main" id="{9E886C2E-C09C-4CC3-BA23-F032CA8906C7}"/>
              </a:ext>
            </a:extLst>
          </p:cNvPr>
          <p:cNvSpPr>
            <a:spLocks noChangeArrowheads="1"/>
          </p:cNvSpPr>
          <p:nvPr/>
        </p:nvSpPr>
        <p:spPr bwMode="auto">
          <a:xfrm>
            <a:off x="5750676" y="4294592"/>
            <a:ext cx="316925"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a:solidFill>
                  <a:srgbClr val="376092"/>
                </a:solidFill>
                <a:latin typeface="Calibri" panose="020F0502020204030204" pitchFamily="34" charset="0"/>
              </a:rPr>
              <a:t>Duaklir </a:t>
            </a:r>
          </a:p>
          <a:p>
            <a:pPr algn="ctr" fontAlgn="base">
              <a:spcBef>
                <a:spcPct val="0"/>
              </a:spcBef>
              <a:spcAft>
                <a:spcPct val="0"/>
              </a:spcAft>
            </a:pPr>
            <a:r>
              <a:rPr lang="en-GB" altLang="nl-NL" sz="525">
                <a:solidFill>
                  <a:srgbClr val="376092"/>
                </a:solidFill>
                <a:latin typeface="Calibri" panose="020F0502020204030204" pitchFamily="34" charset="0"/>
              </a:rPr>
              <a:t>Genuair</a:t>
            </a:r>
          </a:p>
        </p:txBody>
      </p:sp>
      <p:sp>
        <p:nvSpPr>
          <p:cNvPr id="37980" name="TextBox 108">
            <a:extLst>
              <a:ext uri="{FF2B5EF4-FFF2-40B4-BE49-F238E27FC236}">
                <a16:creationId xmlns:a16="http://schemas.microsoft.com/office/drawing/2014/main" id="{A701B278-BA61-44E3-8DCD-8028DFE6F220}"/>
              </a:ext>
            </a:extLst>
          </p:cNvPr>
          <p:cNvSpPr txBox="1">
            <a:spLocks noChangeArrowheads="1"/>
          </p:cNvSpPr>
          <p:nvPr/>
        </p:nvSpPr>
        <p:spPr bwMode="auto">
          <a:xfrm>
            <a:off x="6858481" y="3994201"/>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sp>
        <p:nvSpPr>
          <p:cNvPr id="37981" name="TextBox 109">
            <a:extLst>
              <a:ext uri="{FF2B5EF4-FFF2-40B4-BE49-F238E27FC236}">
                <a16:creationId xmlns:a16="http://schemas.microsoft.com/office/drawing/2014/main" id="{3741FDEB-A3F4-4D25-9FAE-5A2A6108CF92}"/>
              </a:ext>
            </a:extLst>
          </p:cNvPr>
          <p:cNvSpPr txBox="1">
            <a:spLocks noChangeArrowheads="1"/>
          </p:cNvSpPr>
          <p:nvPr/>
        </p:nvSpPr>
        <p:spPr bwMode="auto">
          <a:xfrm>
            <a:off x="4619633" y="4008840"/>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dirty="0">
                <a:solidFill>
                  <a:srgbClr val="E46C0A"/>
                </a:solidFill>
                <a:latin typeface="Calibri" panose="020F0502020204030204" pitchFamily="34" charset="0"/>
              </a:rPr>
              <a:t>C</a:t>
            </a:r>
          </a:p>
        </p:txBody>
      </p:sp>
      <p:sp>
        <p:nvSpPr>
          <p:cNvPr id="37982" name="TextBox 110">
            <a:extLst>
              <a:ext uri="{FF2B5EF4-FFF2-40B4-BE49-F238E27FC236}">
                <a16:creationId xmlns:a16="http://schemas.microsoft.com/office/drawing/2014/main" id="{BC2B4F90-F39C-4AFD-85EC-D259B87B0B20}"/>
              </a:ext>
            </a:extLst>
          </p:cNvPr>
          <p:cNvSpPr txBox="1">
            <a:spLocks noChangeArrowheads="1"/>
          </p:cNvSpPr>
          <p:nvPr/>
        </p:nvSpPr>
        <p:spPr bwMode="auto">
          <a:xfrm>
            <a:off x="5994869" y="4008840"/>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pic>
        <p:nvPicPr>
          <p:cNvPr id="37983" name="Picture 111" descr="Spiolto_Respimat_pack_shot_highres.jpg">
            <a:extLst>
              <a:ext uri="{FF2B5EF4-FFF2-40B4-BE49-F238E27FC236}">
                <a16:creationId xmlns:a16="http://schemas.microsoft.com/office/drawing/2014/main" id="{F978B8B7-5564-46D0-ABC5-CE6325C99736}"/>
              </a:ext>
            </a:extLst>
          </p:cNvPr>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515916" y="4105277"/>
            <a:ext cx="108347" cy="23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84" name="Rectangle 112">
            <a:extLst>
              <a:ext uri="{FF2B5EF4-FFF2-40B4-BE49-F238E27FC236}">
                <a16:creationId xmlns:a16="http://schemas.microsoft.com/office/drawing/2014/main" id="{C02AA2CA-5701-4C48-B862-3282B4985639}"/>
              </a:ext>
            </a:extLst>
          </p:cNvPr>
          <p:cNvSpPr>
            <a:spLocks noChangeArrowheads="1"/>
          </p:cNvSpPr>
          <p:nvPr/>
        </p:nvSpPr>
        <p:spPr bwMode="auto">
          <a:xfrm>
            <a:off x="3365302" y="4299595"/>
            <a:ext cx="394097"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Spiolto</a:t>
            </a:r>
            <a:r>
              <a:rPr lang="nl-NL" altLang="nl-NL" sz="525" dirty="0">
                <a:solidFill>
                  <a:srgbClr val="376092"/>
                </a:solidFill>
                <a:latin typeface="Calibri" panose="020F0502020204030204" pitchFamily="34" charset="0"/>
              </a:rPr>
              <a:t>  </a:t>
            </a:r>
          </a:p>
          <a:p>
            <a:pPr algn="ctr" fontAlgn="base">
              <a:spcBef>
                <a:spcPct val="0"/>
              </a:spcBef>
              <a:spcAft>
                <a:spcPct val="0"/>
              </a:spcAft>
            </a:pPr>
            <a:r>
              <a:rPr lang="nl-NL" altLang="nl-NL" sz="525" dirty="0" err="1">
                <a:solidFill>
                  <a:srgbClr val="376092"/>
                </a:solidFill>
                <a:latin typeface="Calibri" panose="020F0502020204030204" pitchFamily="34" charset="0"/>
              </a:rPr>
              <a:t>Respimat</a:t>
            </a:r>
            <a:r>
              <a:rPr lang="nl-NL" altLang="nl-NL" sz="525" dirty="0">
                <a:solidFill>
                  <a:srgbClr val="376092"/>
                </a:solidFill>
                <a:latin typeface="Calibri" panose="020F0502020204030204" pitchFamily="34" charset="0"/>
              </a:rPr>
              <a:t> </a:t>
            </a:r>
          </a:p>
        </p:txBody>
      </p:sp>
      <p:sp>
        <p:nvSpPr>
          <p:cNvPr id="37985" name="TextBox 113">
            <a:extLst>
              <a:ext uri="{FF2B5EF4-FFF2-40B4-BE49-F238E27FC236}">
                <a16:creationId xmlns:a16="http://schemas.microsoft.com/office/drawing/2014/main" id="{E4142EA8-F9D8-44E6-B207-EB80AE63C60A}"/>
              </a:ext>
            </a:extLst>
          </p:cNvPr>
          <p:cNvSpPr txBox="1">
            <a:spLocks noChangeArrowheads="1"/>
          </p:cNvSpPr>
          <p:nvPr/>
        </p:nvSpPr>
        <p:spPr bwMode="auto">
          <a:xfrm>
            <a:off x="3606406" y="4038601"/>
            <a:ext cx="241697"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pic>
        <p:nvPicPr>
          <p:cNvPr id="37986" name="Picture 114" descr="Duaklir_oranje.jpg">
            <a:extLst>
              <a:ext uri="{FF2B5EF4-FFF2-40B4-BE49-F238E27FC236}">
                <a16:creationId xmlns:a16="http://schemas.microsoft.com/office/drawing/2014/main" id="{16E7316D-B3D6-4EE9-A4F8-3878A8512B46}"/>
              </a:ext>
            </a:extLst>
          </p:cNvPr>
          <p:cNvPicPr>
            <a:picLocks noChangeAspect="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766260" y="4104094"/>
            <a:ext cx="276225" cy="21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87" name="Rectangle 116">
            <a:extLst>
              <a:ext uri="{FF2B5EF4-FFF2-40B4-BE49-F238E27FC236}">
                <a16:creationId xmlns:a16="http://schemas.microsoft.com/office/drawing/2014/main" id="{A6A80497-8D51-40D6-8E75-6FFE1BD41D1D}"/>
              </a:ext>
            </a:extLst>
          </p:cNvPr>
          <p:cNvSpPr>
            <a:spLocks noChangeArrowheads="1"/>
          </p:cNvSpPr>
          <p:nvPr/>
        </p:nvSpPr>
        <p:spPr bwMode="auto">
          <a:xfrm>
            <a:off x="1663307" y="4835132"/>
            <a:ext cx="710803"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Bude</a:t>
            </a:r>
            <a:r>
              <a:rPr lang="nl-NL" altLang="nl-NL" sz="525" dirty="0">
                <a:solidFill>
                  <a:srgbClr val="376092"/>
                </a:solidFill>
                <a:latin typeface="Calibri" panose="020F0502020204030204" pitchFamily="34" charset="0"/>
              </a:rPr>
              <a:t>-</a:t>
            </a:r>
          </a:p>
          <a:p>
            <a:pPr algn="ctr" fontAlgn="base">
              <a:spcBef>
                <a:spcPct val="0"/>
              </a:spcBef>
              <a:spcAft>
                <a:spcPct val="0"/>
              </a:spcAft>
            </a:pPr>
            <a:r>
              <a:rPr lang="nl-NL" altLang="nl-NL" sz="525" dirty="0">
                <a:solidFill>
                  <a:srgbClr val="376092"/>
                </a:solidFill>
                <a:latin typeface="Calibri" panose="020F0502020204030204" pitchFamily="34" charset="0"/>
              </a:rPr>
              <a:t>sonide</a:t>
            </a:r>
          </a:p>
        </p:txBody>
      </p:sp>
      <p:pic>
        <p:nvPicPr>
          <p:cNvPr id="37988" name="Picture 5">
            <a:extLst>
              <a:ext uri="{FF2B5EF4-FFF2-40B4-BE49-F238E27FC236}">
                <a16:creationId xmlns:a16="http://schemas.microsoft.com/office/drawing/2014/main" id="{FFC61C3E-5F43-41CD-8A87-E14F22C81D79}"/>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894294" y="4593436"/>
            <a:ext cx="192881"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89" name="TextBox 119">
            <a:extLst>
              <a:ext uri="{FF2B5EF4-FFF2-40B4-BE49-F238E27FC236}">
                <a16:creationId xmlns:a16="http://schemas.microsoft.com/office/drawing/2014/main" id="{D0C117D7-7A35-4DE3-AD9A-C9E0AFF56B26}"/>
              </a:ext>
            </a:extLst>
          </p:cNvPr>
          <p:cNvSpPr txBox="1">
            <a:spLocks noChangeArrowheads="1"/>
          </p:cNvSpPr>
          <p:nvPr/>
        </p:nvSpPr>
        <p:spPr bwMode="auto">
          <a:xfrm>
            <a:off x="2034786" y="4519618"/>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pic>
        <p:nvPicPr>
          <p:cNvPr id="37993" name="Picture 2">
            <a:extLst>
              <a:ext uri="{FF2B5EF4-FFF2-40B4-BE49-F238E27FC236}">
                <a16:creationId xmlns:a16="http://schemas.microsoft.com/office/drawing/2014/main" id="{13CF01B7-AF1C-411C-95A9-79C75E35C213}"/>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270907" y="4567237"/>
            <a:ext cx="316706"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94" name="Rectangle 124">
            <a:extLst>
              <a:ext uri="{FF2B5EF4-FFF2-40B4-BE49-F238E27FC236}">
                <a16:creationId xmlns:a16="http://schemas.microsoft.com/office/drawing/2014/main" id="{32CEA256-0A29-4765-B03B-474BFD0C65D6}"/>
              </a:ext>
            </a:extLst>
          </p:cNvPr>
          <p:cNvSpPr>
            <a:spLocks noChangeArrowheads="1"/>
          </p:cNvSpPr>
          <p:nvPr/>
        </p:nvSpPr>
        <p:spPr bwMode="auto">
          <a:xfrm>
            <a:off x="5217432" y="4786767"/>
            <a:ext cx="435548"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a:solidFill>
                  <a:srgbClr val="376092"/>
                </a:solidFill>
                <a:latin typeface="Calibri" panose="020F0502020204030204" pitchFamily="34" charset="0"/>
              </a:rPr>
              <a:t>Budesonide </a:t>
            </a:r>
          </a:p>
          <a:p>
            <a:pPr algn="ctr" fontAlgn="base">
              <a:spcBef>
                <a:spcPct val="0"/>
              </a:spcBef>
              <a:spcAft>
                <a:spcPct val="0"/>
              </a:spcAft>
            </a:pPr>
            <a:r>
              <a:rPr lang="nl-NL" altLang="nl-NL" sz="525" dirty="0" err="1">
                <a:solidFill>
                  <a:srgbClr val="376092"/>
                </a:solidFill>
                <a:latin typeface="Calibri" panose="020F0502020204030204" pitchFamily="34" charset="0"/>
              </a:rPr>
              <a:t>Novolizer</a:t>
            </a:r>
            <a:endParaRPr lang="nl-NL" altLang="nl-NL" sz="525" dirty="0">
              <a:solidFill>
                <a:srgbClr val="376092"/>
              </a:solidFill>
              <a:latin typeface="Calibri" panose="020F0502020204030204" pitchFamily="34" charset="0"/>
            </a:endParaRPr>
          </a:p>
        </p:txBody>
      </p:sp>
      <p:sp>
        <p:nvSpPr>
          <p:cNvPr id="37995" name="Rectangle 125">
            <a:extLst>
              <a:ext uri="{FF2B5EF4-FFF2-40B4-BE49-F238E27FC236}">
                <a16:creationId xmlns:a16="http://schemas.microsoft.com/office/drawing/2014/main" id="{3A3DC187-06C3-422F-A4AC-371510C9E4A0}"/>
              </a:ext>
            </a:extLst>
          </p:cNvPr>
          <p:cNvSpPr>
            <a:spLocks noChangeArrowheads="1"/>
          </p:cNvSpPr>
          <p:nvPr/>
        </p:nvSpPr>
        <p:spPr bwMode="auto">
          <a:xfrm>
            <a:off x="2102766" y="4835137"/>
            <a:ext cx="352192"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Beclo</a:t>
            </a:r>
            <a:r>
              <a:rPr lang="nl-NL" altLang="nl-NL" sz="525" dirty="0">
                <a:solidFill>
                  <a:srgbClr val="376092"/>
                </a:solidFill>
                <a:latin typeface="Calibri" panose="020F0502020204030204" pitchFamily="34" charset="0"/>
              </a:rPr>
              <a:t>-</a:t>
            </a:r>
          </a:p>
          <a:p>
            <a:pPr algn="ctr" fontAlgn="base">
              <a:spcBef>
                <a:spcPct val="0"/>
              </a:spcBef>
              <a:spcAft>
                <a:spcPct val="0"/>
              </a:spcAft>
            </a:pPr>
            <a:r>
              <a:rPr lang="nl-NL" altLang="nl-NL" sz="525" dirty="0">
                <a:solidFill>
                  <a:srgbClr val="376092"/>
                </a:solidFill>
                <a:latin typeface="Calibri" panose="020F0502020204030204" pitchFamily="34" charset="0"/>
              </a:rPr>
              <a:t>metason </a:t>
            </a:r>
          </a:p>
        </p:txBody>
      </p:sp>
      <p:pic>
        <p:nvPicPr>
          <p:cNvPr id="37996" name="Picture 8">
            <a:extLst>
              <a:ext uri="{FF2B5EF4-FFF2-40B4-BE49-F238E27FC236}">
                <a16:creationId xmlns:a16="http://schemas.microsoft.com/office/drawing/2014/main" id="{CAEAE55E-B9D4-4171-96E8-CF53348F78DF}"/>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135985" y="4556532"/>
            <a:ext cx="202406" cy="272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97" name="TextBox 127">
            <a:extLst>
              <a:ext uri="{FF2B5EF4-FFF2-40B4-BE49-F238E27FC236}">
                <a16:creationId xmlns:a16="http://schemas.microsoft.com/office/drawing/2014/main" id="{F78FDD3F-3E87-4B6D-B5A9-407111B8C631}"/>
              </a:ext>
            </a:extLst>
          </p:cNvPr>
          <p:cNvSpPr txBox="1">
            <a:spLocks noChangeArrowheads="1"/>
          </p:cNvSpPr>
          <p:nvPr/>
        </p:nvSpPr>
        <p:spPr bwMode="auto">
          <a:xfrm>
            <a:off x="2278865" y="4519618"/>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sp>
        <p:nvSpPr>
          <p:cNvPr id="38003" name="Rectangle 135">
            <a:extLst>
              <a:ext uri="{FF2B5EF4-FFF2-40B4-BE49-F238E27FC236}">
                <a16:creationId xmlns:a16="http://schemas.microsoft.com/office/drawing/2014/main" id="{A70C7591-C03A-4892-95FB-EBE2B8A56D54}"/>
              </a:ext>
            </a:extLst>
          </p:cNvPr>
          <p:cNvSpPr>
            <a:spLocks noChangeArrowheads="1"/>
          </p:cNvSpPr>
          <p:nvPr/>
        </p:nvSpPr>
        <p:spPr bwMode="auto">
          <a:xfrm>
            <a:off x="1647699" y="4832748"/>
            <a:ext cx="321735"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Alvesco </a:t>
            </a:r>
          </a:p>
        </p:txBody>
      </p:sp>
      <p:pic>
        <p:nvPicPr>
          <p:cNvPr id="38004" name="Picture 4">
            <a:extLst>
              <a:ext uri="{FF2B5EF4-FFF2-40B4-BE49-F238E27FC236}">
                <a16:creationId xmlns:a16="http://schemas.microsoft.com/office/drawing/2014/main" id="{02E11AD1-46D9-4C92-A516-C14CA2133E26}"/>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707356" y="4583906"/>
            <a:ext cx="2143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05" name="TextBox 137">
            <a:extLst>
              <a:ext uri="{FF2B5EF4-FFF2-40B4-BE49-F238E27FC236}">
                <a16:creationId xmlns:a16="http://schemas.microsoft.com/office/drawing/2014/main" id="{6A8BD699-ACFA-42BF-AED9-75518DA81561}"/>
              </a:ext>
            </a:extLst>
          </p:cNvPr>
          <p:cNvSpPr txBox="1">
            <a:spLocks noChangeArrowheads="1"/>
          </p:cNvSpPr>
          <p:nvPr/>
        </p:nvSpPr>
        <p:spPr bwMode="auto">
          <a:xfrm>
            <a:off x="1790707" y="4519618"/>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pic>
        <p:nvPicPr>
          <p:cNvPr id="38008" name="Picture 15">
            <a:extLst>
              <a:ext uri="{FF2B5EF4-FFF2-40B4-BE49-F238E27FC236}">
                <a16:creationId xmlns:a16="http://schemas.microsoft.com/office/drawing/2014/main" id="{B5E6DD34-16CA-431D-9D09-BFC0669E800C}"/>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997054" y="4537475"/>
            <a:ext cx="141684"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09" name="Rectangle 142">
            <a:extLst>
              <a:ext uri="{FF2B5EF4-FFF2-40B4-BE49-F238E27FC236}">
                <a16:creationId xmlns:a16="http://schemas.microsoft.com/office/drawing/2014/main" id="{DCE8ECCC-7DEB-4E81-BD56-0919F45FAC75}"/>
              </a:ext>
            </a:extLst>
          </p:cNvPr>
          <p:cNvSpPr>
            <a:spLocks noChangeArrowheads="1"/>
          </p:cNvSpPr>
          <p:nvPr/>
        </p:nvSpPr>
        <p:spPr bwMode="auto">
          <a:xfrm>
            <a:off x="4866360" y="4796687"/>
            <a:ext cx="401885"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Pulmicort</a:t>
            </a:r>
            <a:r>
              <a:rPr lang="nl-NL" altLang="nl-NL" sz="525" dirty="0">
                <a:solidFill>
                  <a:srgbClr val="376092"/>
                </a:solidFill>
                <a:latin typeface="Calibri" panose="020F0502020204030204" pitchFamily="34" charset="0"/>
              </a:rPr>
              <a:t> </a:t>
            </a:r>
          </a:p>
          <a:p>
            <a:pPr algn="ctr" fontAlgn="base">
              <a:spcBef>
                <a:spcPct val="0"/>
              </a:spcBef>
              <a:spcAft>
                <a:spcPct val="0"/>
              </a:spcAft>
            </a:pPr>
            <a:r>
              <a:rPr lang="nl-NL" altLang="nl-NL" sz="525" dirty="0" err="1">
                <a:solidFill>
                  <a:srgbClr val="376092"/>
                </a:solidFill>
                <a:latin typeface="Calibri" panose="020F0502020204030204" pitchFamily="34" charset="0"/>
              </a:rPr>
              <a:t>Turbuhaler</a:t>
            </a:r>
            <a:endParaRPr lang="nl-NL" altLang="nl-NL" sz="525" dirty="0">
              <a:solidFill>
                <a:srgbClr val="376092"/>
              </a:solidFill>
              <a:latin typeface="Calibri" panose="020F0502020204030204" pitchFamily="34" charset="0"/>
            </a:endParaRPr>
          </a:p>
        </p:txBody>
      </p:sp>
      <p:sp>
        <p:nvSpPr>
          <p:cNvPr id="38010" name="TextBox 143">
            <a:extLst>
              <a:ext uri="{FF2B5EF4-FFF2-40B4-BE49-F238E27FC236}">
                <a16:creationId xmlns:a16="http://schemas.microsoft.com/office/drawing/2014/main" id="{16B99119-B133-4C71-9DF0-45746668D646}"/>
              </a:ext>
            </a:extLst>
          </p:cNvPr>
          <p:cNvSpPr txBox="1">
            <a:spLocks noChangeArrowheads="1"/>
          </p:cNvSpPr>
          <p:nvPr/>
        </p:nvSpPr>
        <p:spPr bwMode="auto">
          <a:xfrm>
            <a:off x="5200660" y="4519618"/>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pic>
        <p:nvPicPr>
          <p:cNvPr id="38011" name="Picture 5">
            <a:extLst>
              <a:ext uri="{FF2B5EF4-FFF2-40B4-BE49-F238E27FC236}">
                <a16:creationId xmlns:a16="http://schemas.microsoft.com/office/drawing/2014/main" id="{E74CD2DD-A8CB-49A7-BFCA-1B530D19F600}"/>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2427694" y="4591058"/>
            <a:ext cx="202406" cy="29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12" name="TextBox 148">
            <a:extLst>
              <a:ext uri="{FF2B5EF4-FFF2-40B4-BE49-F238E27FC236}">
                <a16:creationId xmlns:a16="http://schemas.microsoft.com/office/drawing/2014/main" id="{6CF61EAF-AC7F-44C1-926F-5B82EE191E5A}"/>
              </a:ext>
            </a:extLst>
          </p:cNvPr>
          <p:cNvSpPr txBox="1">
            <a:spLocks noChangeArrowheads="1"/>
          </p:cNvSpPr>
          <p:nvPr/>
        </p:nvSpPr>
        <p:spPr bwMode="auto">
          <a:xfrm>
            <a:off x="2543185" y="4519618"/>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sp>
        <p:nvSpPr>
          <p:cNvPr id="38013" name="Rectangle 149">
            <a:extLst>
              <a:ext uri="{FF2B5EF4-FFF2-40B4-BE49-F238E27FC236}">
                <a16:creationId xmlns:a16="http://schemas.microsoft.com/office/drawing/2014/main" id="{4568AB51-FBEC-4CB5-85BF-9FCE9E1531A1}"/>
              </a:ext>
            </a:extLst>
          </p:cNvPr>
          <p:cNvSpPr>
            <a:spLocks noChangeArrowheads="1"/>
          </p:cNvSpPr>
          <p:nvPr/>
        </p:nvSpPr>
        <p:spPr bwMode="auto">
          <a:xfrm>
            <a:off x="2138365" y="4875610"/>
            <a:ext cx="753666"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Qvar</a:t>
            </a:r>
            <a:r>
              <a:rPr lang="nl-NL" altLang="nl-NL" sz="525" i="1">
                <a:solidFill>
                  <a:srgbClr val="376092"/>
                </a:solidFill>
                <a:latin typeface="Calibri" panose="020F0502020204030204" pitchFamily="34" charset="0"/>
              </a:rPr>
              <a:t> </a:t>
            </a:r>
          </a:p>
        </p:txBody>
      </p:sp>
      <p:pic>
        <p:nvPicPr>
          <p:cNvPr id="38014" name="Picture 2">
            <a:extLst>
              <a:ext uri="{FF2B5EF4-FFF2-40B4-BE49-F238E27FC236}">
                <a16:creationId xmlns:a16="http://schemas.microsoft.com/office/drawing/2014/main" id="{D5CB95A6-8693-436B-9C61-EBAE41ACF7C0}"/>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1459706" y="4605342"/>
            <a:ext cx="185738" cy="244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15" name="TextBox 151">
            <a:extLst>
              <a:ext uri="{FF2B5EF4-FFF2-40B4-BE49-F238E27FC236}">
                <a16:creationId xmlns:a16="http://schemas.microsoft.com/office/drawing/2014/main" id="{A4835153-ED04-4AFC-A470-56EDDD81EFC1}"/>
              </a:ext>
            </a:extLst>
          </p:cNvPr>
          <p:cNvSpPr txBox="1">
            <a:spLocks noChangeArrowheads="1"/>
          </p:cNvSpPr>
          <p:nvPr/>
        </p:nvSpPr>
        <p:spPr bwMode="auto">
          <a:xfrm>
            <a:off x="1531147" y="4519618"/>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8016" name="Rectangle 152">
            <a:extLst>
              <a:ext uri="{FF2B5EF4-FFF2-40B4-BE49-F238E27FC236}">
                <a16:creationId xmlns:a16="http://schemas.microsoft.com/office/drawing/2014/main" id="{BDC9A1F0-0A07-4450-8528-B50693F61676}"/>
              </a:ext>
            </a:extLst>
          </p:cNvPr>
          <p:cNvSpPr>
            <a:spLocks noChangeArrowheads="1"/>
          </p:cNvSpPr>
          <p:nvPr/>
        </p:nvSpPr>
        <p:spPr bwMode="auto">
          <a:xfrm>
            <a:off x="1409700" y="4917286"/>
            <a:ext cx="334566"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Flixotide</a:t>
            </a:r>
          </a:p>
        </p:txBody>
      </p:sp>
      <p:pic>
        <p:nvPicPr>
          <p:cNvPr id="38017" name="Picture 3">
            <a:extLst>
              <a:ext uri="{FF2B5EF4-FFF2-40B4-BE49-F238E27FC236}">
                <a16:creationId xmlns:a16="http://schemas.microsoft.com/office/drawing/2014/main" id="{5CCD4DB1-5133-4E00-AA73-BB5886FD3B98}"/>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6208219" y="4520462"/>
            <a:ext cx="270272" cy="30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18" name="TextBox 154">
            <a:extLst>
              <a:ext uri="{FF2B5EF4-FFF2-40B4-BE49-F238E27FC236}">
                <a16:creationId xmlns:a16="http://schemas.microsoft.com/office/drawing/2014/main" id="{F855414B-06F7-4745-9E8D-404236B3B762}"/>
              </a:ext>
            </a:extLst>
          </p:cNvPr>
          <p:cNvSpPr txBox="1">
            <a:spLocks noChangeArrowheads="1"/>
          </p:cNvSpPr>
          <p:nvPr/>
        </p:nvSpPr>
        <p:spPr bwMode="auto">
          <a:xfrm>
            <a:off x="6409425" y="4475215"/>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8019" name="Rectangle 155">
            <a:extLst>
              <a:ext uri="{FF2B5EF4-FFF2-40B4-BE49-F238E27FC236}">
                <a16:creationId xmlns:a16="http://schemas.microsoft.com/office/drawing/2014/main" id="{72AB3804-E735-4C1F-BB42-330F1A8618C4}"/>
              </a:ext>
            </a:extLst>
          </p:cNvPr>
          <p:cNvSpPr>
            <a:spLocks noChangeArrowheads="1"/>
          </p:cNvSpPr>
          <p:nvPr/>
        </p:nvSpPr>
        <p:spPr bwMode="auto">
          <a:xfrm>
            <a:off x="6185204" y="4790733"/>
            <a:ext cx="332956"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Flixotide</a:t>
            </a:r>
          </a:p>
          <a:p>
            <a:pPr algn="ctr" fontAlgn="base">
              <a:spcBef>
                <a:spcPct val="0"/>
              </a:spcBef>
              <a:spcAft>
                <a:spcPct val="0"/>
              </a:spcAft>
            </a:pPr>
            <a:r>
              <a:rPr lang="nl-NL" altLang="nl-NL" sz="525">
                <a:solidFill>
                  <a:srgbClr val="376092"/>
                </a:solidFill>
                <a:latin typeface="Calibri" panose="020F0502020204030204" pitchFamily="34" charset="0"/>
              </a:rPr>
              <a:t>Diskus</a:t>
            </a:r>
          </a:p>
        </p:txBody>
      </p:sp>
      <p:sp>
        <p:nvSpPr>
          <p:cNvPr id="38020" name="Rectangle 156">
            <a:extLst>
              <a:ext uri="{FF2B5EF4-FFF2-40B4-BE49-F238E27FC236}">
                <a16:creationId xmlns:a16="http://schemas.microsoft.com/office/drawing/2014/main" id="{579BA06F-1A8A-419C-81E9-3F6E429F29CE}"/>
              </a:ext>
            </a:extLst>
          </p:cNvPr>
          <p:cNvSpPr>
            <a:spLocks noChangeArrowheads="1"/>
          </p:cNvSpPr>
          <p:nvPr/>
        </p:nvSpPr>
        <p:spPr bwMode="auto">
          <a:xfrm>
            <a:off x="7211475" y="4750103"/>
            <a:ext cx="435548"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a:solidFill>
                  <a:srgbClr val="376092"/>
                </a:solidFill>
                <a:latin typeface="Calibri" panose="020F0502020204030204" pitchFamily="34" charset="0"/>
              </a:rPr>
              <a:t>Budesonide </a:t>
            </a:r>
          </a:p>
          <a:p>
            <a:pPr algn="ctr" fontAlgn="base">
              <a:spcBef>
                <a:spcPct val="0"/>
              </a:spcBef>
              <a:spcAft>
                <a:spcPct val="0"/>
              </a:spcAft>
            </a:pPr>
            <a:r>
              <a:rPr lang="nl-NL" altLang="nl-NL" sz="525" dirty="0" err="1">
                <a:solidFill>
                  <a:srgbClr val="376092"/>
                </a:solidFill>
                <a:latin typeface="Calibri" panose="020F0502020204030204" pitchFamily="34" charset="0"/>
              </a:rPr>
              <a:t>Easyhaler</a:t>
            </a:r>
            <a:endParaRPr lang="nl-NL" altLang="nl-NL" sz="525" dirty="0">
              <a:solidFill>
                <a:srgbClr val="376092"/>
              </a:solidFill>
              <a:latin typeface="Calibri" panose="020F0502020204030204" pitchFamily="34" charset="0"/>
            </a:endParaRPr>
          </a:p>
        </p:txBody>
      </p:sp>
      <p:sp>
        <p:nvSpPr>
          <p:cNvPr id="38021" name="TextBox 157">
            <a:extLst>
              <a:ext uri="{FF2B5EF4-FFF2-40B4-BE49-F238E27FC236}">
                <a16:creationId xmlns:a16="http://schemas.microsoft.com/office/drawing/2014/main" id="{58A0D64B-4131-45A7-B99E-D37E723CAF0C}"/>
              </a:ext>
            </a:extLst>
          </p:cNvPr>
          <p:cNvSpPr txBox="1">
            <a:spLocks noChangeArrowheads="1"/>
          </p:cNvSpPr>
          <p:nvPr/>
        </p:nvSpPr>
        <p:spPr bwMode="auto">
          <a:xfrm>
            <a:off x="7507838" y="4529833"/>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sp>
        <p:nvSpPr>
          <p:cNvPr id="38022" name="TextBox 158">
            <a:extLst>
              <a:ext uri="{FF2B5EF4-FFF2-40B4-BE49-F238E27FC236}">
                <a16:creationId xmlns:a16="http://schemas.microsoft.com/office/drawing/2014/main" id="{D4ADF6B0-AD5B-4B25-9A08-1318FD8BE275}"/>
              </a:ext>
            </a:extLst>
          </p:cNvPr>
          <p:cNvSpPr txBox="1">
            <a:spLocks noChangeArrowheads="1"/>
          </p:cNvSpPr>
          <p:nvPr/>
        </p:nvSpPr>
        <p:spPr bwMode="auto">
          <a:xfrm>
            <a:off x="5567372" y="4519618"/>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pic>
        <p:nvPicPr>
          <p:cNvPr id="38023" name="Picture 159" descr="easyhaler budesonide.bmp">
            <a:extLst>
              <a:ext uri="{FF2B5EF4-FFF2-40B4-BE49-F238E27FC236}">
                <a16:creationId xmlns:a16="http://schemas.microsoft.com/office/drawing/2014/main" id="{5A96EEB2-1D1C-428C-A82B-AA3AA37DD5D3}"/>
              </a:ext>
            </a:extLst>
          </p:cNvPr>
          <p:cNvPicPr>
            <a:picLocks noChangeAspect="1"/>
          </p:cNvPicPr>
          <p:nvPr/>
        </p:nvPicPr>
        <p:blipFill>
          <a:blip r:embed="rId34" cstate="print">
            <a:extLst>
              <a:ext uri="{28A0092B-C50C-407E-A947-70E740481C1C}">
                <a14:useLocalDpi xmlns:a14="http://schemas.microsoft.com/office/drawing/2010/main" val="0"/>
              </a:ext>
            </a:extLst>
          </a:blip>
          <a:srcRect l="13715" t="4504" r="10786" b="9921"/>
          <a:stretch>
            <a:fillRect/>
          </a:stretch>
        </p:blipFill>
        <p:spPr bwMode="auto">
          <a:xfrm rot="786672" flipH="1">
            <a:off x="7377089" y="4513127"/>
            <a:ext cx="1619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27" name="Picture 6">
            <a:extLst>
              <a:ext uri="{FF2B5EF4-FFF2-40B4-BE49-F238E27FC236}">
                <a16:creationId xmlns:a16="http://schemas.microsoft.com/office/drawing/2014/main" id="{9B500688-8137-479B-92A9-6DE4D82038E5}"/>
              </a:ext>
            </a:extLst>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6694174" y="5033615"/>
            <a:ext cx="183356"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28" name="Picture 8">
            <a:extLst>
              <a:ext uri="{FF2B5EF4-FFF2-40B4-BE49-F238E27FC236}">
                <a16:creationId xmlns:a16="http://schemas.microsoft.com/office/drawing/2014/main" id="{B6B71F9C-9C35-4F22-A54A-E3872EE30BFF}"/>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r="6375"/>
          <a:stretch>
            <a:fillRect/>
          </a:stretch>
        </p:blipFill>
        <p:spPr bwMode="auto">
          <a:xfrm>
            <a:off x="1969296" y="5072068"/>
            <a:ext cx="201216" cy="34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29" name="Picture 10">
            <a:extLst>
              <a:ext uri="{FF2B5EF4-FFF2-40B4-BE49-F238E27FC236}">
                <a16:creationId xmlns:a16="http://schemas.microsoft.com/office/drawing/2014/main" id="{6F7009ED-2E65-4869-820F-FC3AA75AB043}"/>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1454953" y="5150654"/>
            <a:ext cx="198835" cy="25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30" name="Picture 11">
            <a:extLst>
              <a:ext uri="{FF2B5EF4-FFF2-40B4-BE49-F238E27FC236}">
                <a16:creationId xmlns:a16="http://schemas.microsoft.com/office/drawing/2014/main" id="{C4839FB8-1E6E-4ACE-8669-89EF0FF8CD01}"/>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83552" y="5101829"/>
            <a:ext cx="208360" cy="28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31" name="Picture 13">
            <a:extLst>
              <a:ext uri="{FF2B5EF4-FFF2-40B4-BE49-F238E27FC236}">
                <a16:creationId xmlns:a16="http://schemas.microsoft.com/office/drawing/2014/main" id="{5AB474F6-5C91-4A29-BDC4-5F8E87902F22}"/>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4968478" y="5067300"/>
            <a:ext cx="17621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33" name="Picture 2">
            <a:extLst>
              <a:ext uri="{FF2B5EF4-FFF2-40B4-BE49-F238E27FC236}">
                <a16:creationId xmlns:a16="http://schemas.microsoft.com/office/drawing/2014/main" id="{D8067D00-610D-42DF-A366-6FE8554AFF40}"/>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6215355" y="5049092"/>
            <a:ext cx="247650"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35" name="Rectangle 172">
            <a:extLst>
              <a:ext uri="{FF2B5EF4-FFF2-40B4-BE49-F238E27FC236}">
                <a16:creationId xmlns:a16="http://schemas.microsoft.com/office/drawing/2014/main" id="{2849CADF-D2C7-46CD-9F83-D276D6F4FF68}"/>
              </a:ext>
            </a:extLst>
          </p:cNvPr>
          <p:cNvSpPr>
            <a:spLocks noChangeArrowheads="1"/>
          </p:cNvSpPr>
          <p:nvPr/>
        </p:nvSpPr>
        <p:spPr bwMode="auto">
          <a:xfrm>
            <a:off x="1872699" y="5372101"/>
            <a:ext cx="36822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a:solidFill>
                  <a:srgbClr val="376092"/>
                </a:solidFill>
                <a:latin typeface="Calibri" panose="020F0502020204030204" pitchFamily="34" charset="0"/>
              </a:rPr>
              <a:t>Flutiform</a:t>
            </a:r>
            <a:r>
              <a:rPr lang="nl-NL" altLang="nl-NL" sz="525">
                <a:solidFill>
                  <a:srgbClr val="376092"/>
                </a:solidFill>
                <a:latin typeface="Calibri" panose="020F0502020204030204" pitchFamily="34" charset="0"/>
              </a:rPr>
              <a:t> </a:t>
            </a:r>
          </a:p>
        </p:txBody>
      </p:sp>
      <p:sp>
        <p:nvSpPr>
          <p:cNvPr id="38036" name="Rectangle 173">
            <a:extLst>
              <a:ext uri="{FF2B5EF4-FFF2-40B4-BE49-F238E27FC236}">
                <a16:creationId xmlns:a16="http://schemas.microsoft.com/office/drawing/2014/main" id="{4BB2A03A-A502-42A9-A460-B4753071CE5F}"/>
              </a:ext>
            </a:extLst>
          </p:cNvPr>
          <p:cNvSpPr>
            <a:spLocks noChangeArrowheads="1"/>
          </p:cNvSpPr>
          <p:nvPr/>
        </p:nvSpPr>
        <p:spPr bwMode="auto">
          <a:xfrm>
            <a:off x="1686368" y="5378053"/>
            <a:ext cx="284865"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dirty="0">
                <a:solidFill>
                  <a:srgbClr val="376092"/>
                </a:solidFill>
                <a:latin typeface="Calibri" panose="020F0502020204030204" pitchFamily="34" charset="0"/>
              </a:rPr>
              <a:t>Foster</a:t>
            </a:r>
            <a:r>
              <a:rPr lang="nl-NL" altLang="nl-NL" sz="525" dirty="0">
                <a:solidFill>
                  <a:srgbClr val="376092"/>
                </a:solidFill>
                <a:latin typeface="Calibri" panose="020F0502020204030204" pitchFamily="34" charset="0"/>
              </a:rPr>
              <a:t> </a:t>
            </a:r>
          </a:p>
        </p:txBody>
      </p:sp>
      <p:sp>
        <p:nvSpPr>
          <p:cNvPr id="38037" name="Rectangle 174">
            <a:extLst>
              <a:ext uri="{FF2B5EF4-FFF2-40B4-BE49-F238E27FC236}">
                <a16:creationId xmlns:a16="http://schemas.microsoft.com/office/drawing/2014/main" id="{6C3E320A-C738-4FE4-BB0A-ED589533C4D4}"/>
              </a:ext>
            </a:extLst>
          </p:cNvPr>
          <p:cNvSpPr>
            <a:spLocks noChangeArrowheads="1"/>
          </p:cNvSpPr>
          <p:nvPr/>
        </p:nvSpPr>
        <p:spPr bwMode="auto">
          <a:xfrm>
            <a:off x="6652736" y="5275317"/>
            <a:ext cx="286468"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dirty="0" err="1">
                <a:solidFill>
                  <a:srgbClr val="376092"/>
                </a:solidFill>
                <a:latin typeface="Calibri" panose="020F0502020204030204" pitchFamily="34" charset="0"/>
              </a:rPr>
              <a:t>Relvar</a:t>
            </a:r>
            <a:r>
              <a:rPr lang="nl-NL" altLang="nl-NL" sz="525" dirty="0">
                <a:solidFill>
                  <a:srgbClr val="376092"/>
                </a:solidFill>
                <a:latin typeface="Calibri" panose="020F0502020204030204" pitchFamily="34" charset="0"/>
              </a:rPr>
              <a:t> </a:t>
            </a:r>
          </a:p>
          <a:p>
            <a:pPr algn="ctr" fontAlgn="base">
              <a:spcBef>
                <a:spcPct val="0"/>
              </a:spcBef>
              <a:spcAft>
                <a:spcPct val="0"/>
              </a:spcAft>
            </a:pPr>
            <a:r>
              <a:rPr lang="en-GB" altLang="nl-NL" sz="525" dirty="0" err="1">
                <a:solidFill>
                  <a:srgbClr val="376092"/>
                </a:solidFill>
                <a:latin typeface="Calibri" panose="020F0502020204030204" pitchFamily="34" charset="0"/>
              </a:rPr>
              <a:t>Ellipta</a:t>
            </a:r>
            <a:endParaRPr lang="en-GB" altLang="nl-NL" sz="525" dirty="0">
              <a:solidFill>
                <a:srgbClr val="376092"/>
              </a:solidFill>
              <a:latin typeface="Calibri" panose="020F0502020204030204" pitchFamily="34" charset="0"/>
            </a:endParaRPr>
          </a:p>
        </p:txBody>
      </p:sp>
      <p:sp>
        <p:nvSpPr>
          <p:cNvPr id="38038" name="Rectangle 175">
            <a:extLst>
              <a:ext uri="{FF2B5EF4-FFF2-40B4-BE49-F238E27FC236}">
                <a16:creationId xmlns:a16="http://schemas.microsoft.com/office/drawing/2014/main" id="{34F32117-2D8D-40F9-B9B4-DB3A13A67682}"/>
              </a:ext>
            </a:extLst>
          </p:cNvPr>
          <p:cNvSpPr>
            <a:spLocks noChangeArrowheads="1"/>
          </p:cNvSpPr>
          <p:nvPr/>
        </p:nvSpPr>
        <p:spPr bwMode="auto">
          <a:xfrm>
            <a:off x="4871122" y="5304243"/>
            <a:ext cx="401885"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a:solidFill>
                  <a:srgbClr val="376092"/>
                </a:solidFill>
                <a:latin typeface="Calibri" panose="020F0502020204030204" pitchFamily="34" charset="0"/>
              </a:rPr>
              <a:t>Symbicort</a:t>
            </a:r>
            <a:r>
              <a:rPr lang="nl-NL" altLang="nl-NL" sz="525">
                <a:solidFill>
                  <a:srgbClr val="376092"/>
                </a:solidFill>
                <a:latin typeface="Calibri" panose="020F0502020204030204" pitchFamily="34" charset="0"/>
              </a:rPr>
              <a:t> </a:t>
            </a:r>
          </a:p>
          <a:p>
            <a:pPr algn="ctr" fontAlgn="base">
              <a:spcBef>
                <a:spcPct val="0"/>
              </a:spcBef>
              <a:spcAft>
                <a:spcPct val="0"/>
              </a:spcAft>
            </a:pPr>
            <a:r>
              <a:rPr lang="en-GB" altLang="nl-NL" sz="525">
                <a:solidFill>
                  <a:srgbClr val="376092"/>
                </a:solidFill>
                <a:latin typeface="Calibri" panose="020F0502020204030204" pitchFamily="34" charset="0"/>
              </a:rPr>
              <a:t>Turbuhaler</a:t>
            </a:r>
          </a:p>
        </p:txBody>
      </p:sp>
      <p:sp>
        <p:nvSpPr>
          <p:cNvPr id="38039" name="Rectangle 176">
            <a:extLst>
              <a:ext uri="{FF2B5EF4-FFF2-40B4-BE49-F238E27FC236}">
                <a16:creationId xmlns:a16="http://schemas.microsoft.com/office/drawing/2014/main" id="{13616C9E-D71A-430D-B195-773E6CA3A568}"/>
              </a:ext>
            </a:extLst>
          </p:cNvPr>
          <p:cNvSpPr>
            <a:spLocks noChangeArrowheads="1"/>
          </p:cNvSpPr>
          <p:nvPr/>
        </p:nvSpPr>
        <p:spPr bwMode="auto">
          <a:xfrm>
            <a:off x="1437249" y="5376862"/>
            <a:ext cx="342573"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a:solidFill>
                  <a:srgbClr val="376092"/>
                </a:solidFill>
                <a:latin typeface="Calibri" panose="020F0502020204030204" pitchFamily="34" charset="0"/>
              </a:rPr>
              <a:t>Seretide</a:t>
            </a:r>
            <a:r>
              <a:rPr lang="nl-NL" altLang="nl-NL" sz="525">
                <a:solidFill>
                  <a:srgbClr val="376092"/>
                </a:solidFill>
                <a:latin typeface="Calibri" panose="020F0502020204030204" pitchFamily="34" charset="0"/>
              </a:rPr>
              <a:t> </a:t>
            </a:r>
          </a:p>
        </p:txBody>
      </p:sp>
      <p:sp>
        <p:nvSpPr>
          <p:cNvPr id="38040" name="Rectangle 177">
            <a:extLst>
              <a:ext uri="{FF2B5EF4-FFF2-40B4-BE49-F238E27FC236}">
                <a16:creationId xmlns:a16="http://schemas.microsoft.com/office/drawing/2014/main" id="{F7C44556-7D33-46A0-8F80-10988F56E01B}"/>
              </a:ext>
            </a:extLst>
          </p:cNvPr>
          <p:cNvSpPr>
            <a:spLocks noChangeArrowheads="1"/>
          </p:cNvSpPr>
          <p:nvPr/>
        </p:nvSpPr>
        <p:spPr bwMode="auto">
          <a:xfrm>
            <a:off x="6053428" y="5258644"/>
            <a:ext cx="585788"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a:solidFill>
                  <a:srgbClr val="376092"/>
                </a:solidFill>
                <a:latin typeface="Calibri" panose="020F0502020204030204" pitchFamily="34" charset="0"/>
              </a:rPr>
              <a:t>Seretide</a:t>
            </a:r>
            <a:r>
              <a:rPr lang="nl-NL" altLang="nl-NL" sz="525">
                <a:solidFill>
                  <a:srgbClr val="376092"/>
                </a:solidFill>
                <a:latin typeface="Calibri" panose="020F0502020204030204" pitchFamily="34" charset="0"/>
              </a:rPr>
              <a:t> </a:t>
            </a:r>
          </a:p>
          <a:p>
            <a:pPr algn="ctr" fontAlgn="base">
              <a:spcBef>
                <a:spcPct val="0"/>
              </a:spcBef>
              <a:spcAft>
                <a:spcPct val="0"/>
              </a:spcAft>
            </a:pPr>
            <a:r>
              <a:rPr lang="nl-NL" altLang="nl-NL" sz="525">
                <a:solidFill>
                  <a:srgbClr val="376092"/>
                </a:solidFill>
                <a:latin typeface="Calibri" panose="020F0502020204030204" pitchFamily="34" charset="0"/>
              </a:rPr>
              <a:t>Diskus</a:t>
            </a:r>
          </a:p>
        </p:txBody>
      </p:sp>
      <p:sp>
        <p:nvSpPr>
          <p:cNvPr id="38041" name="TextBox 178">
            <a:extLst>
              <a:ext uri="{FF2B5EF4-FFF2-40B4-BE49-F238E27FC236}">
                <a16:creationId xmlns:a16="http://schemas.microsoft.com/office/drawing/2014/main" id="{A4A4F3E4-F96A-4287-A9D6-F16CB3748D31}"/>
              </a:ext>
            </a:extLst>
          </p:cNvPr>
          <p:cNvSpPr txBox="1">
            <a:spLocks noChangeArrowheads="1"/>
          </p:cNvSpPr>
          <p:nvPr/>
        </p:nvSpPr>
        <p:spPr bwMode="auto">
          <a:xfrm>
            <a:off x="1579960" y="5072068"/>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sp>
        <p:nvSpPr>
          <p:cNvPr id="38043" name="TextBox 180">
            <a:extLst>
              <a:ext uri="{FF2B5EF4-FFF2-40B4-BE49-F238E27FC236}">
                <a16:creationId xmlns:a16="http://schemas.microsoft.com/office/drawing/2014/main" id="{D3C37AB8-1BDB-41A1-8B41-6C5A80B48131}"/>
              </a:ext>
            </a:extLst>
          </p:cNvPr>
          <p:cNvSpPr txBox="1">
            <a:spLocks noChangeArrowheads="1"/>
          </p:cNvSpPr>
          <p:nvPr/>
        </p:nvSpPr>
        <p:spPr bwMode="auto">
          <a:xfrm>
            <a:off x="1808560" y="5063734"/>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8045" name="TextBox 182">
            <a:extLst>
              <a:ext uri="{FF2B5EF4-FFF2-40B4-BE49-F238E27FC236}">
                <a16:creationId xmlns:a16="http://schemas.microsoft.com/office/drawing/2014/main" id="{D99FA5E7-6630-498C-9F50-DD7B1B54A840}"/>
              </a:ext>
            </a:extLst>
          </p:cNvPr>
          <p:cNvSpPr txBox="1">
            <a:spLocks noChangeArrowheads="1"/>
          </p:cNvSpPr>
          <p:nvPr/>
        </p:nvSpPr>
        <p:spPr bwMode="auto">
          <a:xfrm>
            <a:off x="5147072" y="5050636"/>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8046" name="TextBox 183">
            <a:extLst>
              <a:ext uri="{FF2B5EF4-FFF2-40B4-BE49-F238E27FC236}">
                <a16:creationId xmlns:a16="http://schemas.microsoft.com/office/drawing/2014/main" id="{6450F28B-BC7F-455C-B053-601D2E3054F2}"/>
              </a:ext>
            </a:extLst>
          </p:cNvPr>
          <p:cNvSpPr txBox="1">
            <a:spLocks noChangeArrowheads="1"/>
          </p:cNvSpPr>
          <p:nvPr/>
        </p:nvSpPr>
        <p:spPr bwMode="auto">
          <a:xfrm>
            <a:off x="2140751" y="5038731"/>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8047" name="TextBox 184">
            <a:extLst>
              <a:ext uri="{FF2B5EF4-FFF2-40B4-BE49-F238E27FC236}">
                <a16:creationId xmlns:a16="http://schemas.microsoft.com/office/drawing/2014/main" id="{4F58A719-12D1-46E8-A758-77AC13933FF6}"/>
              </a:ext>
            </a:extLst>
          </p:cNvPr>
          <p:cNvSpPr txBox="1">
            <a:spLocks noChangeArrowheads="1"/>
          </p:cNvSpPr>
          <p:nvPr/>
        </p:nvSpPr>
        <p:spPr bwMode="auto">
          <a:xfrm>
            <a:off x="6458249" y="5001471"/>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8048" name="TextBox 185">
            <a:extLst>
              <a:ext uri="{FF2B5EF4-FFF2-40B4-BE49-F238E27FC236}">
                <a16:creationId xmlns:a16="http://schemas.microsoft.com/office/drawing/2014/main" id="{E56A16AA-1D72-4761-9AB3-EFE5134A1A37}"/>
              </a:ext>
            </a:extLst>
          </p:cNvPr>
          <p:cNvSpPr txBox="1">
            <a:spLocks noChangeArrowheads="1"/>
          </p:cNvSpPr>
          <p:nvPr/>
        </p:nvSpPr>
        <p:spPr bwMode="auto">
          <a:xfrm>
            <a:off x="6846569" y="5012182"/>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8049" name="Rectangle 186">
            <a:extLst>
              <a:ext uri="{FF2B5EF4-FFF2-40B4-BE49-F238E27FC236}">
                <a16:creationId xmlns:a16="http://schemas.microsoft.com/office/drawing/2014/main" id="{3125F53E-053F-4F28-82F0-982A438A7F27}"/>
              </a:ext>
            </a:extLst>
          </p:cNvPr>
          <p:cNvSpPr>
            <a:spLocks noChangeArrowheads="1"/>
          </p:cNvSpPr>
          <p:nvPr/>
        </p:nvSpPr>
        <p:spPr bwMode="auto">
          <a:xfrm>
            <a:off x="7063982" y="5266233"/>
            <a:ext cx="667940" cy="291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Bufoler</a:t>
            </a:r>
            <a:r>
              <a:rPr lang="nl-NL" altLang="nl-NL" sz="525" dirty="0">
                <a:solidFill>
                  <a:srgbClr val="376092"/>
                </a:solidFill>
                <a:latin typeface="Calibri" panose="020F0502020204030204" pitchFamily="34" charset="0"/>
              </a:rPr>
              <a:t> </a:t>
            </a:r>
          </a:p>
          <a:p>
            <a:pPr algn="ctr" fontAlgn="base">
              <a:spcBef>
                <a:spcPct val="0"/>
              </a:spcBef>
              <a:spcAft>
                <a:spcPct val="0"/>
              </a:spcAft>
            </a:pPr>
            <a:r>
              <a:rPr lang="en-GB" altLang="nl-NL" sz="525" dirty="0" err="1">
                <a:solidFill>
                  <a:srgbClr val="376092"/>
                </a:solidFill>
                <a:latin typeface="Calibri" panose="020F0502020204030204" pitchFamily="34" charset="0"/>
              </a:rPr>
              <a:t>Easyhaler</a:t>
            </a:r>
            <a:r>
              <a:rPr lang="nl-NL" altLang="nl-NL" sz="525" dirty="0">
                <a:solidFill>
                  <a:srgbClr val="376092"/>
                </a:solidFill>
                <a:latin typeface="Calibri" panose="020F0502020204030204" pitchFamily="34" charset="0"/>
              </a:rPr>
              <a:t> </a:t>
            </a:r>
          </a:p>
          <a:p>
            <a:pPr algn="ctr" fontAlgn="base">
              <a:spcBef>
                <a:spcPct val="0"/>
              </a:spcBef>
              <a:spcAft>
                <a:spcPct val="0"/>
              </a:spcAft>
            </a:pPr>
            <a:endParaRPr lang="nl-NL" altLang="nl-NL" sz="525" i="1" dirty="0">
              <a:solidFill>
                <a:srgbClr val="376092"/>
              </a:solidFill>
              <a:latin typeface="Calibri Light" panose="020F0302020204030204" pitchFamily="34" charset="0"/>
            </a:endParaRPr>
          </a:p>
        </p:txBody>
      </p:sp>
      <p:sp>
        <p:nvSpPr>
          <p:cNvPr id="38050" name="TextBox 187">
            <a:extLst>
              <a:ext uri="{FF2B5EF4-FFF2-40B4-BE49-F238E27FC236}">
                <a16:creationId xmlns:a16="http://schemas.microsoft.com/office/drawing/2014/main" id="{880114FB-26F1-4790-841F-073141D4B7BA}"/>
              </a:ext>
            </a:extLst>
          </p:cNvPr>
          <p:cNvSpPr txBox="1">
            <a:spLocks noChangeArrowheads="1"/>
          </p:cNvSpPr>
          <p:nvPr/>
        </p:nvSpPr>
        <p:spPr bwMode="auto">
          <a:xfrm>
            <a:off x="7520935" y="5067996"/>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8056" name="Rectangle 193">
            <a:extLst>
              <a:ext uri="{FF2B5EF4-FFF2-40B4-BE49-F238E27FC236}">
                <a16:creationId xmlns:a16="http://schemas.microsoft.com/office/drawing/2014/main" id="{74CD00E7-E2D2-4158-B2C9-31FB2FC4DBCB}"/>
              </a:ext>
            </a:extLst>
          </p:cNvPr>
          <p:cNvSpPr>
            <a:spLocks noChangeArrowheads="1"/>
          </p:cNvSpPr>
          <p:nvPr/>
        </p:nvSpPr>
        <p:spPr bwMode="auto">
          <a:xfrm>
            <a:off x="1988352" y="5376868"/>
            <a:ext cx="731044"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Symbicort</a:t>
            </a:r>
            <a:endParaRPr lang="nl-NL" altLang="nl-NL" sz="525" i="1">
              <a:solidFill>
                <a:srgbClr val="376092"/>
              </a:solidFill>
              <a:latin typeface="Calibri" panose="020F0502020204030204" pitchFamily="34" charset="0"/>
            </a:endParaRPr>
          </a:p>
        </p:txBody>
      </p:sp>
      <p:sp>
        <p:nvSpPr>
          <p:cNvPr id="38057" name="TextBox 194">
            <a:extLst>
              <a:ext uri="{FF2B5EF4-FFF2-40B4-BE49-F238E27FC236}">
                <a16:creationId xmlns:a16="http://schemas.microsoft.com/office/drawing/2014/main" id="{8CC37C60-CB02-4366-B5E7-98F66F18E652}"/>
              </a:ext>
            </a:extLst>
          </p:cNvPr>
          <p:cNvSpPr txBox="1">
            <a:spLocks noChangeArrowheads="1"/>
          </p:cNvSpPr>
          <p:nvPr/>
        </p:nvSpPr>
        <p:spPr bwMode="auto">
          <a:xfrm>
            <a:off x="2409835" y="5031586"/>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sp>
        <p:nvSpPr>
          <p:cNvPr id="38061" name="Rectangle 198">
            <a:extLst>
              <a:ext uri="{FF2B5EF4-FFF2-40B4-BE49-F238E27FC236}">
                <a16:creationId xmlns:a16="http://schemas.microsoft.com/office/drawing/2014/main" id="{2AF6110F-FBB1-4003-A5C3-9CFA29F18B4E}"/>
              </a:ext>
            </a:extLst>
          </p:cNvPr>
          <p:cNvSpPr>
            <a:spLocks noChangeArrowheads="1"/>
          </p:cNvSpPr>
          <p:nvPr/>
        </p:nvSpPr>
        <p:spPr bwMode="auto">
          <a:xfrm>
            <a:off x="2207419" y="5385202"/>
            <a:ext cx="815579"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FP/SAL </a:t>
            </a:r>
          </a:p>
        </p:txBody>
      </p:sp>
      <p:pic>
        <p:nvPicPr>
          <p:cNvPr id="38062" name="Picture 203" descr="SB TB pMDI met kapje (branded) AZ0635.tif">
            <a:extLst>
              <a:ext uri="{FF2B5EF4-FFF2-40B4-BE49-F238E27FC236}">
                <a16:creationId xmlns:a16="http://schemas.microsoft.com/office/drawing/2014/main" id="{190ED645-599E-41EB-8CF2-908AE08227A7}"/>
              </a:ext>
            </a:extLst>
          </p:cNvPr>
          <p:cNvPicPr>
            <a:picLocks noChangeAspect="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2262192" y="5048258"/>
            <a:ext cx="198835" cy="36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64" name="Picture 205">
            <a:extLst>
              <a:ext uri="{FF2B5EF4-FFF2-40B4-BE49-F238E27FC236}">
                <a16:creationId xmlns:a16="http://schemas.microsoft.com/office/drawing/2014/main" id="{5FA8727A-056F-41CB-9A5B-A73BAF3C9F15}"/>
              </a:ext>
            </a:extLst>
          </p:cNvPr>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2501504" y="5087543"/>
            <a:ext cx="2190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65" name="TextBox 199">
            <a:extLst>
              <a:ext uri="{FF2B5EF4-FFF2-40B4-BE49-F238E27FC236}">
                <a16:creationId xmlns:a16="http://schemas.microsoft.com/office/drawing/2014/main" id="{D49733C1-2503-42E0-9FB1-A76E2DAB0230}"/>
              </a:ext>
            </a:extLst>
          </p:cNvPr>
          <p:cNvSpPr txBox="1">
            <a:spLocks noChangeArrowheads="1"/>
          </p:cNvSpPr>
          <p:nvPr/>
        </p:nvSpPr>
        <p:spPr bwMode="auto">
          <a:xfrm>
            <a:off x="2632472" y="5048256"/>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pic>
        <p:nvPicPr>
          <p:cNvPr id="38069" name="Picture 191">
            <a:extLst>
              <a:ext uri="{FF2B5EF4-FFF2-40B4-BE49-F238E27FC236}">
                <a16:creationId xmlns:a16="http://schemas.microsoft.com/office/drawing/2014/main" id="{69E78056-84C9-48CF-A6AB-95337D7F3097}"/>
              </a:ext>
            </a:extLst>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7276847" y="3073694"/>
            <a:ext cx="213122"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070" name="Picture 192">
            <a:extLst>
              <a:ext uri="{FF2B5EF4-FFF2-40B4-BE49-F238E27FC236}">
                <a16:creationId xmlns:a16="http://schemas.microsoft.com/office/drawing/2014/main" id="{2ECB13CD-FC40-4257-92FF-4402F152C4C7}"/>
              </a:ext>
            </a:extLst>
          </p:cNvPr>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7315987" y="5004302"/>
            <a:ext cx="245269" cy="288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0530" name="Picture 2"/>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6575704" y="5551530"/>
            <a:ext cx="451244" cy="287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8" name="Rectangle 174">
            <a:extLst>
              <a:ext uri="{FF2B5EF4-FFF2-40B4-BE49-F238E27FC236}">
                <a16:creationId xmlns:a16="http://schemas.microsoft.com/office/drawing/2014/main" id="{6C3E320A-C738-4FE4-BB0A-ED589533C4D4}"/>
              </a:ext>
            </a:extLst>
          </p:cNvPr>
          <p:cNvSpPr>
            <a:spLocks noChangeArrowheads="1"/>
          </p:cNvSpPr>
          <p:nvPr/>
        </p:nvSpPr>
        <p:spPr bwMode="auto">
          <a:xfrm>
            <a:off x="6462221" y="5811589"/>
            <a:ext cx="681038"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dirty="0" err="1">
                <a:solidFill>
                  <a:srgbClr val="376092"/>
                </a:solidFill>
                <a:latin typeface="Calibri" panose="020F0502020204030204" pitchFamily="34" charset="0"/>
              </a:rPr>
              <a:t>Trelegy</a:t>
            </a:r>
            <a:r>
              <a:rPr lang="en-GB" altLang="nl-NL" sz="525" dirty="0">
                <a:solidFill>
                  <a:srgbClr val="376092"/>
                </a:solidFill>
                <a:latin typeface="Calibri" panose="020F0502020204030204" pitchFamily="34" charset="0"/>
              </a:rPr>
              <a:t> </a:t>
            </a:r>
            <a:r>
              <a:rPr lang="en-GB" altLang="nl-NL" sz="525" dirty="0" err="1">
                <a:solidFill>
                  <a:srgbClr val="376092"/>
                </a:solidFill>
                <a:latin typeface="Calibri" panose="020F0502020204030204" pitchFamily="34" charset="0"/>
              </a:rPr>
              <a:t>Ellipta</a:t>
            </a:r>
            <a:endParaRPr lang="en-GB" altLang="nl-NL" sz="525" dirty="0">
              <a:solidFill>
                <a:srgbClr val="376092"/>
              </a:solidFill>
              <a:latin typeface="Calibri" panose="020F0502020204030204" pitchFamily="34" charset="0"/>
            </a:endParaRPr>
          </a:p>
        </p:txBody>
      </p:sp>
      <p:sp>
        <p:nvSpPr>
          <p:cNvPr id="189" name="TextBox 92">
            <a:extLst>
              <a:ext uri="{FF2B5EF4-FFF2-40B4-BE49-F238E27FC236}">
                <a16:creationId xmlns:a16="http://schemas.microsoft.com/office/drawing/2014/main" id="{B4202625-25C7-407A-80F1-78AF0EC6D55C}"/>
              </a:ext>
            </a:extLst>
          </p:cNvPr>
          <p:cNvSpPr txBox="1">
            <a:spLocks noChangeArrowheads="1"/>
          </p:cNvSpPr>
          <p:nvPr/>
        </p:nvSpPr>
        <p:spPr bwMode="auto">
          <a:xfrm>
            <a:off x="6859081" y="5508676"/>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pic>
        <p:nvPicPr>
          <p:cNvPr id="150532" name="Picture 4"/>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1446719" y="5553075"/>
            <a:ext cx="308272" cy="389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2" name="TextBox 92">
            <a:extLst>
              <a:ext uri="{FF2B5EF4-FFF2-40B4-BE49-F238E27FC236}">
                <a16:creationId xmlns:a16="http://schemas.microsoft.com/office/drawing/2014/main" id="{B4202625-25C7-407A-80F1-78AF0EC6D55C}"/>
              </a:ext>
            </a:extLst>
          </p:cNvPr>
          <p:cNvSpPr txBox="1">
            <a:spLocks noChangeArrowheads="1"/>
          </p:cNvSpPr>
          <p:nvPr/>
        </p:nvSpPr>
        <p:spPr bwMode="auto">
          <a:xfrm>
            <a:off x="1720462" y="5546767"/>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sp>
        <p:nvSpPr>
          <p:cNvPr id="193" name="Rectangle 173">
            <a:extLst>
              <a:ext uri="{FF2B5EF4-FFF2-40B4-BE49-F238E27FC236}">
                <a16:creationId xmlns:a16="http://schemas.microsoft.com/office/drawing/2014/main" id="{4BB2A03A-A502-42A9-A460-B4753071CE5F}"/>
              </a:ext>
            </a:extLst>
          </p:cNvPr>
          <p:cNvSpPr>
            <a:spLocks noChangeArrowheads="1"/>
          </p:cNvSpPr>
          <p:nvPr/>
        </p:nvSpPr>
        <p:spPr bwMode="auto">
          <a:xfrm>
            <a:off x="1443548" y="5894398"/>
            <a:ext cx="344177"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dirty="0">
                <a:solidFill>
                  <a:srgbClr val="376092"/>
                </a:solidFill>
                <a:latin typeface="Calibri" panose="020F0502020204030204" pitchFamily="34" charset="0"/>
              </a:rPr>
              <a:t>Trimbow</a:t>
            </a:r>
            <a:endParaRPr lang="nl-NL" altLang="nl-NL" sz="525" dirty="0">
              <a:solidFill>
                <a:srgbClr val="376092"/>
              </a:solidFill>
              <a:latin typeface="Calibri" panose="020F0502020204030204" pitchFamily="34" charset="0"/>
            </a:endParaRPr>
          </a:p>
        </p:txBody>
      </p:sp>
      <p:pic>
        <p:nvPicPr>
          <p:cNvPr id="164" name="Picture 2">
            <a:extLst>
              <a:ext uri="{FF2B5EF4-FFF2-40B4-BE49-F238E27FC236}">
                <a16:creationId xmlns:a16="http://schemas.microsoft.com/office/drawing/2014/main" id="{424E4EF7-C0B3-44DA-B1D2-CF8A3A178B13}"/>
              </a:ext>
            </a:extLst>
          </p:cNvPr>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3149203" y="4535093"/>
            <a:ext cx="175022"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 name="Rectangle 121">
            <a:extLst>
              <a:ext uri="{FF2B5EF4-FFF2-40B4-BE49-F238E27FC236}">
                <a16:creationId xmlns:a16="http://schemas.microsoft.com/office/drawing/2014/main" id="{D9DB6BCB-C2FA-4C85-80E5-470725A4B863}"/>
              </a:ext>
            </a:extLst>
          </p:cNvPr>
          <p:cNvSpPr>
            <a:spLocks noChangeArrowheads="1"/>
          </p:cNvSpPr>
          <p:nvPr/>
        </p:nvSpPr>
        <p:spPr bwMode="auto">
          <a:xfrm>
            <a:off x="2939653" y="4820494"/>
            <a:ext cx="585788"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Qvar</a:t>
            </a:r>
            <a:endParaRPr lang="nl-NL" altLang="nl-NL" sz="525" dirty="0">
              <a:solidFill>
                <a:srgbClr val="376092"/>
              </a:solidFill>
              <a:latin typeface="Calibri" panose="020F0502020204030204" pitchFamily="34" charset="0"/>
            </a:endParaRPr>
          </a:p>
          <a:p>
            <a:pPr algn="ctr" fontAlgn="base">
              <a:spcBef>
                <a:spcPct val="0"/>
              </a:spcBef>
              <a:spcAft>
                <a:spcPct val="0"/>
              </a:spcAft>
            </a:pPr>
            <a:r>
              <a:rPr lang="nl-NL" altLang="nl-NL" sz="525" dirty="0" err="1">
                <a:solidFill>
                  <a:srgbClr val="376092"/>
                </a:solidFill>
                <a:latin typeface="Calibri" panose="020F0502020204030204" pitchFamily="34" charset="0"/>
              </a:rPr>
              <a:t>Redihaler</a:t>
            </a:r>
            <a:endParaRPr lang="nl-NL" altLang="nl-NL" sz="525" dirty="0">
              <a:solidFill>
                <a:srgbClr val="376092"/>
              </a:solidFill>
              <a:latin typeface="Calibri" panose="020F0502020204030204" pitchFamily="34" charset="0"/>
            </a:endParaRPr>
          </a:p>
        </p:txBody>
      </p:sp>
      <p:sp>
        <p:nvSpPr>
          <p:cNvPr id="166" name="TextBox 122">
            <a:extLst>
              <a:ext uri="{FF2B5EF4-FFF2-40B4-BE49-F238E27FC236}">
                <a16:creationId xmlns:a16="http://schemas.microsoft.com/office/drawing/2014/main" id="{215049B5-AF8B-4136-9EC3-A4C2480375AD}"/>
              </a:ext>
            </a:extLst>
          </p:cNvPr>
          <p:cNvSpPr txBox="1">
            <a:spLocks noChangeArrowheads="1"/>
          </p:cNvSpPr>
          <p:nvPr/>
        </p:nvSpPr>
        <p:spPr bwMode="auto">
          <a:xfrm>
            <a:off x="3293271" y="4519618"/>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dirty="0">
                <a:solidFill>
                  <a:srgbClr val="E46C0A"/>
                </a:solidFill>
                <a:latin typeface="Calibri" panose="020F0502020204030204" pitchFamily="34" charset="0"/>
              </a:rPr>
              <a:t>A</a:t>
            </a:r>
          </a:p>
        </p:txBody>
      </p:sp>
      <p:pic>
        <p:nvPicPr>
          <p:cNvPr id="167" name="Picture 2">
            <a:extLst>
              <a:ext uri="{FF2B5EF4-FFF2-40B4-BE49-F238E27FC236}">
                <a16:creationId xmlns:a16="http://schemas.microsoft.com/office/drawing/2014/main" id="{43012741-2868-47F3-8A7D-84E60DCA1D88}"/>
              </a:ext>
            </a:extLst>
          </p:cNvPr>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2820601" y="4563676"/>
            <a:ext cx="154781" cy="288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 name="Rectangle 129">
            <a:extLst>
              <a:ext uri="{FF2B5EF4-FFF2-40B4-BE49-F238E27FC236}">
                <a16:creationId xmlns:a16="http://schemas.microsoft.com/office/drawing/2014/main" id="{34CB7C0F-7245-49AF-A860-CB87EB7EC082}"/>
              </a:ext>
            </a:extLst>
          </p:cNvPr>
          <p:cNvSpPr>
            <a:spLocks noChangeArrowheads="1"/>
          </p:cNvSpPr>
          <p:nvPr/>
        </p:nvSpPr>
        <p:spPr bwMode="auto">
          <a:xfrm>
            <a:off x="2632472" y="4810129"/>
            <a:ext cx="585788"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Qvar</a:t>
            </a:r>
            <a:endParaRPr lang="nl-NL" altLang="nl-NL" sz="525" dirty="0">
              <a:solidFill>
                <a:srgbClr val="376092"/>
              </a:solidFill>
              <a:latin typeface="Calibri" panose="020F0502020204030204" pitchFamily="34" charset="0"/>
            </a:endParaRPr>
          </a:p>
          <a:p>
            <a:pPr algn="ctr" fontAlgn="base">
              <a:spcBef>
                <a:spcPct val="0"/>
              </a:spcBef>
              <a:spcAft>
                <a:spcPct val="0"/>
              </a:spcAft>
            </a:pPr>
            <a:r>
              <a:rPr lang="nl-NL" altLang="nl-NL" sz="525" dirty="0">
                <a:solidFill>
                  <a:srgbClr val="376092"/>
                </a:solidFill>
                <a:latin typeface="Calibri" panose="020F0502020204030204" pitchFamily="34" charset="0"/>
              </a:rPr>
              <a:t>Autohaler</a:t>
            </a:r>
          </a:p>
        </p:txBody>
      </p:sp>
      <p:sp>
        <p:nvSpPr>
          <p:cNvPr id="169" name="TextBox 130">
            <a:extLst>
              <a:ext uri="{FF2B5EF4-FFF2-40B4-BE49-F238E27FC236}">
                <a16:creationId xmlns:a16="http://schemas.microsoft.com/office/drawing/2014/main" id="{B74DAD58-D920-488D-A1E5-F8F4992943B7}"/>
              </a:ext>
            </a:extLst>
          </p:cNvPr>
          <p:cNvSpPr txBox="1">
            <a:spLocks noChangeArrowheads="1"/>
          </p:cNvSpPr>
          <p:nvPr/>
        </p:nvSpPr>
        <p:spPr bwMode="auto">
          <a:xfrm>
            <a:off x="2957522" y="4519618"/>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sp>
        <p:nvSpPr>
          <p:cNvPr id="170" name="Rectangle 25">
            <a:extLst>
              <a:ext uri="{FF2B5EF4-FFF2-40B4-BE49-F238E27FC236}">
                <a16:creationId xmlns:a16="http://schemas.microsoft.com/office/drawing/2014/main" id="{ABA1D39B-0C28-428A-B758-76A4662AC8D1}"/>
              </a:ext>
            </a:extLst>
          </p:cNvPr>
          <p:cNvSpPr>
            <a:spLocks noChangeArrowheads="1"/>
          </p:cNvSpPr>
          <p:nvPr/>
        </p:nvSpPr>
        <p:spPr bwMode="auto">
          <a:xfrm>
            <a:off x="2997973" y="2277437"/>
            <a:ext cx="422723"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a:solidFill>
                  <a:srgbClr val="376092"/>
                </a:solidFill>
                <a:latin typeface="Calibri" panose="020F0502020204030204" pitchFamily="34" charset="0"/>
              </a:rPr>
              <a:t>Salbutamol </a:t>
            </a:r>
          </a:p>
          <a:p>
            <a:pPr algn="ctr" fontAlgn="base">
              <a:spcBef>
                <a:spcPct val="0"/>
              </a:spcBef>
              <a:spcAft>
                <a:spcPct val="0"/>
              </a:spcAft>
            </a:pPr>
            <a:r>
              <a:rPr lang="en-GB" altLang="nl-NL" sz="525" dirty="0" err="1">
                <a:solidFill>
                  <a:srgbClr val="376092"/>
                </a:solidFill>
                <a:latin typeface="Calibri" panose="020F0502020204030204" pitchFamily="34" charset="0"/>
              </a:rPr>
              <a:t>Redihaler</a:t>
            </a:r>
            <a:r>
              <a:rPr lang="nl-NL" altLang="nl-NL" sz="525" dirty="0">
                <a:solidFill>
                  <a:srgbClr val="376092"/>
                </a:solidFill>
                <a:latin typeface="Calibri" panose="020F0502020204030204" pitchFamily="34" charset="0"/>
              </a:rPr>
              <a:t> </a:t>
            </a:r>
          </a:p>
        </p:txBody>
      </p:sp>
      <p:pic>
        <p:nvPicPr>
          <p:cNvPr id="171" name="Picture 2">
            <a:extLst>
              <a:ext uri="{FF2B5EF4-FFF2-40B4-BE49-F238E27FC236}">
                <a16:creationId xmlns:a16="http://schemas.microsoft.com/office/drawing/2014/main" id="{DE3D063D-1E1D-4996-A67C-664EF0DA8E73}"/>
              </a:ext>
            </a:extLst>
          </p:cNvPr>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3139089" y="1990730"/>
            <a:ext cx="140494" cy="320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 name="TextBox 27">
            <a:extLst>
              <a:ext uri="{FF2B5EF4-FFF2-40B4-BE49-F238E27FC236}">
                <a16:creationId xmlns:a16="http://schemas.microsoft.com/office/drawing/2014/main" id="{5539634F-4401-46F7-9C4A-4715AA375D68}"/>
              </a:ext>
            </a:extLst>
          </p:cNvPr>
          <p:cNvSpPr txBox="1">
            <a:spLocks noChangeArrowheads="1"/>
          </p:cNvSpPr>
          <p:nvPr/>
        </p:nvSpPr>
        <p:spPr bwMode="auto">
          <a:xfrm>
            <a:off x="3237314" y="2012161"/>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dirty="0">
                <a:solidFill>
                  <a:srgbClr val="E46C0A"/>
                </a:solidFill>
                <a:latin typeface="Calibri" panose="020F0502020204030204" pitchFamily="34" charset="0"/>
              </a:rPr>
              <a:t>AC</a:t>
            </a:r>
          </a:p>
        </p:txBody>
      </p:sp>
      <p:sp>
        <p:nvSpPr>
          <p:cNvPr id="173" name="TextBox 14">
            <a:extLst>
              <a:ext uri="{FF2B5EF4-FFF2-40B4-BE49-F238E27FC236}">
                <a16:creationId xmlns:a16="http://schemas.microsoft.com/office/drawing/2014/main" id="{033B2F10-993D-41AB-AB75-0F7201E4DCA4}"/>
              </a:ext>
            </a:extLst>
          </p:cNvPr>
          <p:cNvSpPr txBox="1">
            <a:spLocks noChangeArrowheads="1"/>
          </p:cNvSpPr>
          <p:nvPr/>
        </p:nvSpPr>
        <p:spPr bwMode="auto">
          <a:xfrm>
            <a:off x="2971810" y="1992874"/>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174" name="Rectangle 15">
            <a:extLst>
              <a:ext uri="{FF2B5EF4-FFF2-40B4-BE49-F238E27FC236}">
                <a16:creationId xmlns:a16="http://schemas.microsoft.com/office/drawing/2014/main" id="{243AE95A-FF6D-43A4-B180-FAFE1072E40A}"/>
              </a:ext>
            </a:extLst>
          </p:cNvPr>
          <p:cNvSpPr>
            <a:spLocks noChangeArrowheads="1"/>
          </p:cNvSpPr>
          <p:nvPr/>
        </p:nvSpPr>
        <p:spPr bwMode="auto">
          <a:xfrm>
            <a:off x="2722914" y="2277437"/>
            <a:ext cx="385855"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dirty="0" err="1">
                <a:solidFill>
                  <a:srgbClr val="376092"/>
                </a:solidFill>
                <a:latin typeface="Calibri" panose="020F0502020204030204" pitchFamily="34" charset="0"/>
              </a:rPr>
              <a:t>Airomir</a:t>
            </a:r>
            <a:r>
              <a:rPr lang="nl-NL" altLang="nl-NL" sz="525" dirty="0">
                <a:solidFill>
                  <a:srgbClr val="376092"/>
                </a:solidFill>
                <a:latin typeface="Calibri" panose="020F0502020204030204" pitchFamily="34" charset="0"/>
              </a:rPr>
              <a:t> </a:t>
            </a:r>
          </a:p>
          <a:p>
            <a:pPr algn="ctr" fontAlgn="base">
              <a:spcBef>
                <a:spcPct val="0"/>
              </a:spcBef>
              <a:spcAft>
                <a:spcPct val="0"/>
              </a:spcAft>
            </a:pPr>
            <a:r>
              <a:rPr lang="en-GB" altLang="nl-NL" sz="525" dirty="0" err="1">
                <a:solidFill>
                  <a:srgbClr val="376092"/>
                </a:solidFill>
                <a:latin typeface="Calibri" panose="020F0502020204030204" pitchFamily="34" charset="0"/>
              </a:rPr>
              <a:t>Autohaler</a:t>
            </a:r>
            <a:r>
              <a:rPr lang="nl-NL" altLang="nl-NL" sz="525" dirty="0">
                <a:solidFill>
                  <a:srgbClr val="376092"/>
                </a:solidFill>
                <a:latin typeface="Calibri" panose="020F0502020204030204" pitchFamily="34" charset="0"/>
              </a:rPr>
              <a:t> </a:t>
            </a:r>
          </a:p>
        </p:txBody>
      </p:sp>
      <p:pic>
        <p:nvPicPr>
          <p:cNvPr id="175" name="Picture 3">
            <a:extLst>
              <a:ext uri="{FF2B5EF4-FFF2-40B4-BE49-F238E27FC236}">
                <a16:creationId xmlns:a16="http://schemas.microsoft.com/office/drawing/2014/main" id="{5703C7F6-B82C-4DDD-81B5-7955AC8AFA0F}"/>
              </a:ext>
            </a:extLst>
          </p:cNvPr>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2824170" y="2005970"/>
            <a:ext cx="183356" cy="29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 name="Ovaal 148"/>
          <p:cNvSpPr/>
          <p:nvPr/>
        </p:nvSpPr>
        <p:spPr>
          <a:xfrm>
            <a:off x="2719397" y="2018461"/>
            <a:ext cx="650081" cy="29956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anchor="ctr"/>
          <a:lstStyle/>
          <a:p>
            <a:pPr algn="ctr" eaLnBrk="0" fontAlgn="base" hangingPunct="0">
              <a:spcBef>
                <a:spcPct val="0"/>
              </a:spcBef>
              <a:spcAft>
                <a:spcPct val="0"/>
              </a:spcAft>
              <a:defRPr/>
            </a:pPr>
            <a:endParaRPr lang="nl-NL" sz="1725">
              <a:solidFill>
                <a:srgbClr val="FFFFFF"/>
              </a:solidFill>
              <a:latin typeface="Arial"/>
            </a:endParaRPr>
          </a:p>
        </p:txBody>
      </p:sp>
      <p:sp>
        <p:nvSpPr>
          <p:cNvPr id="150" name="Ovaal 149"/>
          <p:cNvSpPr/>
          <p:nvPr/>
        </p:nvSpPr>
        <p:spPr>
          <a:xfrm>
            <a:off x="1452677" y="2527223"/>
            <a:ext cx="1187665" cy="25388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anchor="ctr"/>
          <a:lstStyle/>
          <a:p>
            <a:pPr algn="ctr" eaLnBrk="0" fontAlgn="base" hangingPunct="0">
              <a:spcBef>
                <a:spcPct val="0"/>
              </a:spcBef>
              <a:spcAft>
                <a:spcPct val="0"/>
              </a:spcAft>
              <a:defRPr/>
            </a:pPr>
            <a:endParaRPr lang="nl-NL" sz="1725">
              <a:solidFill>
                <a:srgbClr val="FFFFFF"/>
              </a:solidFill>
              <a:latin typeface="Arial"/>
            </a:endParaRPr>
          </a:p>
        </p:txBody>
      </p:sp>
      <p:pic>
        <p:nvPicPr>
          <p:cNvPr id="151" name="Afbeelding 150"/>
          <p:cNvPicPr>
            <a:picLocks noChangeAspect="1"/>
          </p:cNvPicPr>
          <p:nvPr/>
        </p:nvPicPr>
        <p:blipFill>
          <a:blip r:embed="rId51"/>
          <a:stretch>
            <a:fillRect/>
          </a:stretch>
        </p:blipFill>
        <p:spPr>
          <a:xfrm>
            <a:off x="7234012" y="1001977"/>
            <a:ext cx="1721123" cy="578480"/>
          </a:xfrm>
          <a:prstGeom prst="rect">
            <a:avLst/>
          </a:prstGeom>
        </p:spPr>
      </p:pic>
      <p:sp>
        <p:nvSpPr>
          <p:cNvPr id="152" name="Titel 2">
            <a:extLst>
              <a:ext uri="{FF2B5EF4-FFF2-40B4-BE49-F238E27FC236}">
                <a16:creationId xmlns:a16="http://schemas.microsoft.com/office/drawing/2014/main" id="{2C5EAD6B-B842-401C-93C3-1B51FD6C6161}"/>
              </a:ext>
            </a:extLst>
          </p:cNvPr>
          <p:cNvSpPr txBox="1">
            <a:spLocks noChangeArrowheads="1"/>
          </p:cNvSpPr>
          <p:nvPr/>
        </p:nvSpPr>
        <p:spPr>
          <a:xfrm>
            <a:off x="419102" y="1044661"/>
            <a:ext cx="6616304" cy="51315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altLang="nl-NL" sz="3300" dirty="0">
                <a:latin typeface="+mn-lt"/>
              </a:rPr>
              <a:t>De chaos</a:t>
            </a:r>
          </a:p>
        </p:txBody>
      </p:sp>
    </p:spTree>
    <p:extLst>
      <p:ext uri="{BB962C8B-B14F-4D97-AF65-F5344CB8AC3E}">
        <p14:creationId xmlns:p14="http://schemas.microsoft.com/office/powerpoint/2010/main" val="32688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P spid="15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69FFFE9-9C25-456F-8EC0-06895077B2D5}"/>
              </a:ext>
            </a:extLst>
          </p:cNvPr>
          <p:cNvGraphicFramePr>
            <a:graphicFrameLocks noGrp="1"/>
          </p:cNvGraphicFramePr>
          <p:nvPr/>
        </p:nvGraphicFramePr>
        <p:xfrm>
          <a:off x="1148209" y="1561560"/>
          <a:ext cx="6847584" cy="4449578"/>
        </p:xfrm>
        <a:graphic>
          <a:graphicData uri="http://schemas.openxmlformats.org/drawingml/2006/table">
            <a:tbl>
              <a:tblPr firstRow="1" bandRow="1">
                <a:tableStyleId>{5C22544A-7EE6-4342-B048-85BDC9FD1C3A}</a:tableStyleId>
              </a:tblPr>
              <a:tblGrid>
                <a:gridCol w="288468">
                  <a:extLst>
                    <a:ext uri="{9D8B030D-6E8A-4147-A177-3AD203B41FA5}">
                      <a16:colId xmlns:a16="http://schemas.microsoft.com/office/drawing/2014/main" val="20000"/>
                    </a:ext>
                  </a:extLst>
                </a:gridCol>
                <a:gridCol w="1287095">
                  <a:extLst>
                    <a:ext uri="{9D8B030D-6E8A-4147-A177-3AD203B41FA5}">
                      <a16:colId xmlns:a16="http://schemas.microsoft.com/office/drawing/2014/main" val="20001"/>
                    </a:ext>
                  </a:extLst>
                </a:gridCol>
                <a:gridCol w="669969">
                  <a:extLst>
                    <a:ext uri="{9D8B030D-6E8A-4147-A177-3AD203B41FA5}">
                      <a16:colId xmlns:a16="http://schemas.microsoft.com/office/drawing/2014/main" val="20002"/>
                    </a:ext>
                  </a:extLst>
                </a:gridCol>
                <a:gridCol w="406800">
                  <a:extLst>
                    <a:ext uri="{9D8B030D-6E8A-4147-A177-3AD203B41FA5}">
                      <a16:colId xmlns:a16="http://schemas.microsoft.com/office/drawing/2014/main" val="20003"/>
                    </a:ext>
                  </a:extLst>
                </a:gridCol>
                <a:gridCol w="1098211">
                  <a:extLst>
                    <a:ext uri="{9D8B030D-6E8A-4147-A177-3AD203B41FA5}">
                      <a16:colId xmlns:a16="http://schemas.microsoft.com/office/drawing/2014/main" val="20004"/>
                    </a:ext>
                  </a:extLst>
                </a:gridCol>
                <a:gridCol w="3097041">
                  <a:extLst>
                    <a:ext uri="{9D8B030D-6E8A-4147-A177-3AD203B41FA5}">
                      <a16:colId xmlns:a16="http://schemas.microsoft.com/office/drawing/2014/main" val="20005"/>
                    </a:ext>
                  </a:extLst>
                </a:gridCol>
              </a:tblGrid>
              <a:tr h="406754">
                <a:tc>
                  <a:txBody>
                    <a:bodyPr/>
                    <a:lstStyle/>
                    <a:p>
                      <a:pPr algn="ctr"/>
                      <a:endParaRPr lang="nl-NL" sz="700" dirty="0">
                        <a:solidFill>
                          <a:srgbClr val="00B050"/>
                        </a:solidFill>
                      </a:endParaRPr>
                    </a:p>
                  </a:txBody>
                  <a:tcPr marL="53068" marR="53068" marT="26534" marB="26534">
                    <a:lnL w="12700" cap="flat" cmpd="sng" algn="ctr">
                      <a:no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ct val="115000"/>
                        </a:lnSpc>
                        <a:spcAft>
                          <a:spcPts val="0"/>
                        </a:spcAft>
                      </a:pPr>
                      <a:r>
                        <a:rPr lang="nl-NL" sz="800" b="1" i="0" dirty="0">
                          <a:solidFill>
                            <a:schemeClr val="tx1"/>
                          </a:solidFill>
                          <a:latin typeface="Calibri" panose="020F0502020204030204" pitchFamily="34" charset="0"/>
                          <a:ea typeface="Calibri"/>
                          <a:cs typeface="Times New Roman"/>
                        </a:rPr>
                        <a:t>Aerosol</a:t>
                      </a:r>
                    </a:p>
                  </a:txBody>
                  <a:tcPr marL="53068" marR="53068" marT="26534" marB="26534"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hMerge="1">
                  <a:txBody>
                    <a:bodyPr/>
                    <a:lstStyle/>
                    <a:p>
                      <a:pPr marL="0" marR="0" indent="0" algn="ctr" defTabSz="914377" rtl="0" eaLnBrk="1" fontAlgn="auto" latinLnBrk="0" hangingPunct="1">
                        <a:lnSpc>
                          <a:spcPct val="100000"/>
                        </a:lnSpc>
                        <a:spcBef>
                          <a:spcPts val="0"/>
                        </a:spcBef>
                        <a:spcAft>
                          <a:spcPts val="0"/>
                        </a:spcAft>
                        <a:buClrTx/>
                        <a:buSzTx/>
                        <a:buFontTx/>
                        <a:buNone/>
                        <a:tabLst/>
                        <a:defRPr/>
                      </a:pPr>
                      <a:endParaRPr lang="nl-NL" sz="1300" dirty="0">
                        <a:solidFill>
                          <a:schemeClr val="accent6">
                            <a:lumMod val="75000"/>
                          </a:schemeClr>
                        </a:solidFill>
                        <a:latin typeface="+mn-lt"/>
                        <a:ea typeface="Calibri"/>
                        <a:cs typeface="Times New Roman"/>
                      </a:endParaRPr>
                    </a:p>
                  </a:txBody>
                  <a:tcPr marL="99060" marR="99060" marT="49530" marB="4953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nl-NL" sz="800" b="1" i="0" dirty="0">
                          <a:solidFill>
                            <a:schemeClr val="tx1"/>
                          </a:solidFill>
                          <a:latin typeface="Calibri" panose="020F0502020204030204" pitchFamily="34" charset="0"/>
                          <a:ea typeface="Calibri"/>
                          <a:cs typeface="Times New Roman"/>
                        </a:rPr>
                        <a:t>SMI</a:t>
                      </a:r>
                      <a:endParaRPr lang="nl-NL" sz="800" i="0" dirty="0">
                        <a:solidFill>
                          <a:schemeClr val="tx1"/>
                        </a:solidFill>
                        <a:latin typeface="Calibri" panose="020F0502020204030204" pitchFamily="34" charset="0"/>
                        <a:ea typeface="Calibri"/>
                        <a:cs typeface="Times New Roman"/>
                      </a:endParaRPr>
                    </a:p>
                  </a:txBody>
                  <a:tcPr marL="53068" marR="53068" marT="26534" marB="26534"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pPr algn="ctr">
                        <a:lnSpc>
                          <a:spcPct val="115000"/>
                        </a:lnSpc>
                        <a:spcAft>
                          <a:spcPts val="0"/>
                        </a:spcAft>
                      </a:pPr>
                      <a:r>
                        <a:rPr lang="nl-NL" sz="800" b="1" i="0" dirty="0">
                          <a:solidFill>
                            <a:schemeClr val="tx1"/>
                          </a:solidFill>
                          <a:latin typeface="Calibri" panose="020F0502020204030204" pitchFamily="34" charset="0"/>
                          <a:ea typeface="Calibri"/>
                          <a:cs typeface="Times New Roman"/>
                        </a:rPr>
                        <a:t>DPI </a:t>
                      </a:r>
                    </a:p>
                    <a:p>
                      <a:pPr algn="ctr">
                        <a:lnSpc>
                          <a:spcPct val="115000"/>
                        </a:lnSpc>
                        <a:spcAft>
                          <a:spcPts val="0"/>
                        </a:spcAft>
                      </a:pPr>
                      <a:r>
                        <a:rPr lang="nl-NL" sz="800" b="1" i="0" dirty="0">
                          <a:solidFill>
                            <a:schemeClr val="tx1"/>
                          </a:solidFill>
                          <a:latin typeface="Calibri" panose="020F0502020204030204" pitchFamily="34" charset="0"/>
                          <a:ea typeface="Calibri"/>
                          <a:cs typeface="Times New Roman"/>
                        </a:rPr>
                        <a:t>Single </a:t>
                      </a:r>
                      <a:r>
                        <a:rPr lang="nl-NL" sz="800" b="1" i="0" dirty="0" err="1">
                          <a:solidFill>
                            <a:schemeClr val="tx1"/>
                          </a:solidFill>
                          <a:latin typeface="Calibri" panose="020F0502020204030204" pitchFamily="34" charset="0"/>
                          <a:ea typeface="Calibri"/>
                          <a:cs typeface="Times New Roman"/>
                        </a:rPr>
                        <a:t>Dose</a:t>
                      </a:r>
                      <a:endParaRPr lang="nl-NL" sz="800" i="0" dirty="0">
                        <a:solidFill>
                          <a:schemeClr val="tx1"/>
                        </a:solidFill>
                        <a:latin typeface="Calibri" panose="020F0502020204030204" pitchFamily="34" charset="0"/>
                        <a:ea typeface="Calibri"/>
                        <a:cs typeface="Times New Roman"/>
                      </a:endParaRPr>
                    </a:p>
                  </a:txBody>
                  <a:tcPr marL="53068" marR="53068" marT="26534" marB="26534"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pPr algn="ctr">
                        <a:lnSpc>
                          <a:spcPct val="115000"/>
                        </a:lnSpc>
                        <a:spcAft>
                          <a:spcPts val="0"/>
                        </a:spcAft>
                      </a:pPr>
                      <a:r>
                        <a:rPr lang="nl-NL" sz="800" b="1" i="0" dirty="0">
                          <a:solidFill>
                            <a:schemeClr val="tx1"/>
                          </a:solidFill>
                          <a:latin typeface="Calibri" panose="020F0502020204030204" pitchFamily="34" charset="0"/>
                          <a:ea typeface="Calibri"/>
                          <a:cs typeface="Times New Roman"/>
                        </a:rPr>
                        <a:t>DPI </a:t>
                      </a:r>
                      <a:endParaRPr lang="nl-NL" sz="800" i="0" dirty="0">
                        <a:solidFill>
                          <a:schemeClr val="tx1"/>
                        </a:solidFill>
                        <a:latin typeface="Calibri" panose="020F0502020204030204" pitchFamily="34" charset="0"/>
                        <a:ea typeface="Calibri"/>
                        <a:cs typeface="Times New Roman"/>
                      </a:endParaRPr>
                    </a:p>
                    <a:p>
                      <a:pPr algn="ctr">
                        <a:lnSpc>
                          <a:spcPct val="115000"/>
                        </a:lnSpc>
                        <a:spcAft>
                          <a:spcPts val="0"/>
                        </a:spcAft>
                      </a:pPr>
                      <a:r>
                        <a:rPr lang="nl-NL" sz="800" b="1" i="0" dirty="0">
                          <a:solidFill>
                            <a:schemeClr val="tx1"/>
                          </a:solidFill>
                          <a:latin typeface="Calibri" panose="020F0502020204030204" pitchFamily="34" charset="0"/>
                          <a:ea typeface="Calibri"/>
                          <a:cs typeface="Times New Roman"/>
                        </a:rPr>
                        <a:t>Multi </a:t>
                      </a:r>
                      <a:r>
                        <a:rPr lang="nl-NL" sz="800" b="1" i="0" dirty="0" err="1">
                          <a:solidFill>
                            <a:schemeClr val="tx1"/>
                          </a:solidFill>
                          <a:latin typeface="Calibri" panose="020F0502020204030204" pitchFamily="34" charset="0"/>
                          <a:ea typeface="Calibri"/>
                          <a:cs typeface="Times New Roman"/>
                        </a:rPr>
                        <a:t>Dose</a:t>
                      </a:r>
                      <a:endParaRPr lang="nl-NL" sz="800" i="0" dirty="0">
                        <a:solidFill>
                          <a:schemeClr val="tx1"/>
                        </a:solidFill>
                        <a:latin typeface="Calibri" panose="020F0502020204030204" pitchFamily="34" charset="0"/>
                        <a:ea typeface="Calibri"/>
                        <a:cs typeface="Times New Roman"/>
                      </a:endParaRPr>
                    </a:p>
                  </a:txBody>
                  <a:tcPr marL="53068" marR="53068" marT="26534" marB="26534"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extLst>
                  <a:ext uri="{0D108BD9-81ED-4DB2-BD59-A6C34878D82A}">
                    <a16:rowId xmlns:a16="http://schemas.microsoft.com/office/drawing/2014/main" val="10000"/>
                  </a:ext>
                </a:extLst>
              </a:tr>
              <a:tr h="509245">
                <a:tc>
                  <a:txBody>
                    <a:bodyPr/>
                    <a:lstStyle/>
                    <a:p>
                      <a:pPr algn="ctr"/>
                      <a:r>
                        <a:rPr lang="nl-NL" sz="800" b="0" dirty="0">
                          <a:solidFill>
                            <a:schemeClr val="tx1"/>
                          </a:solidFill>
                          <a:latin typeface="Calibri" panose="020F0502020204030204" pitchFamily="34" charset="0"/>
                        </a:rPr>
                        <a:t>SABA</a:t>
                      </a:r>
                    </a:p>
                  </a:txBody>
                  <a:tcPr marL="53068" marR="53068" marT="26534" marB="26534" vert="vert27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r>
                        <a:rPr lang="nl-NL" sz="700" dirty="0" err="1">
                          <a:solidFill>
                            <a:srgbClr val="00B050"/>
                          </a:solidFill>
                        </a:rPr>
                        <a:t>Salbutamol</a:t>
                      </a:r>
                      <a:r>
                        <a:rPr lang="nl-NL" altLang="nl-NL" sz="600" dirty="0" err="1">
                          <a:solidFill>
                            <a:srgbClr val="376092"/>
                          </a:solidFill>
                          <a:latin typeface="Calibri" panose="020F0502020204030204" pitchFamily="34" charset="0"/>
                        </a:rPr>
                        <a:t>salbutamo</a:t>
                      </a:r>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4797">
                <a:tc>
                  <a:txBody>
                    <a:bodyPr/>
                    <a:lstStyle/>
                    <a:p>
                      <a:pPr algn="ctr"/>
                      <a:r>
                        <a:rPr lang="nl-NL" sz="800" b="0" dirty="0">
                          <a:solidFill>
                            <a:schemeClr val="tx1"/>
                          </a:solidFill>
                          <a:latin typeface="Calibri" panose="020F0502020204030204" pitchFamily="34" charset="0"/>
                        </a:rPr>
                        <a:t>SAMA</a:t>
                      </a:r>
                    </a:p>
                  </a:txBody>
                  <a:tcPr marL="53068" marR="53068" marT="26534" marB="26534" vert="vert27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4797">
                <a:tc>
                  <a:txBody>
                    <a:bodyPr/>
                    <a:lstStyle/>
                    <a:p>
                      <a:pPr algn="ctr"/>
                      <a:r>
                        <a:rPr lang="nl-NL" sz="800" b="0" dirty="0">
                          <a:solidFill>
                            <a:schemeClr val="tx1"/>
                          </a:solidFill>
                          <a:latin typeface="Calibri" panose="020F0502020204030204" pitchFamily="34" charset="0"/>
                        </a:rPr>
                        <a:t>LABA</a:t>
                      </a:r>
                    </a:p>
                  </a:txBody>
                  <a:tcPr marL="53068" marR="53068" marT="26534" marB="26534" vert="vert27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04797">
                <a:tc>
                  <a:txBody>
                    <a:bodyPr/>
                    <a:lstStyle/>
                    <a:p>
                      <a:pPr algn="ctr"/>
                      <a:r>
                        <a:rPr lang="nl-NL" sz="800" b="0" dirty="0">
                          <a:solidFill>
                            <a:schemeClr val="tx1"/>
                          </a:solidFill>
                          <a:latin typeface="Calibri" panose="020F0502020204030204" pitchFamily="34" charset="0"/>
                        </a:rPr>
                        <a:t>LAMA</a:t>
                      </a:r>
                    </a:p>
                  </a:txBody>
                  <a:tcPr marL="53068" marR="53068" marT="26534" marB="26534" vert="vert27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04797">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LAMA/</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LABA</a:t>
                      </a:r>
                      <a:endParaRPr lang="nl-NL" sz="1500" b="0" dirty="0">
                        <a:solidFill>
                          <a:schemeClr val="tx1"/>
                        </a:solidFill>
                        <a:latin typeface="Calibri" panose="020F0502020204030204" pitchFamily="34" charset="0"/>
                      </a:endParaRPr>
                    </a:p>
                  </a:txBody>
                  <a:tcPr marL="53068" marR="53068" marT="26534" marB="26534" vert="vert27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04797">
                <a:tc>
                  <a:txBody>
                    <a:bodyPr/>
                    <a:lstStyle/>
                    <a:p>
                      <a:pPr algn="ctr"/>
                      <a:r>
                        <a:rPr lang="nl-NL" sz="800" b="0" dirty="0">
                          <a:solidFill>
                            <a:schemeClr val="tx1"/>
                          </a:solidFill>
                          <a:latin typeface="Calibri" panose="020F0502020204030204" pitchFamily="34" charset="0"/>
                        </a:rPr>
                        <a:t>ICS</a:t>
                      </a:r>
                    </a:p>
                  </a:txBody>
                  <a:tcPr marL="53068" marR="53068" marT="26534" marB="26534" vert="vert27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04797">
                <a:tc>
                  <a:txBody>
                    <a:bodyPr/>
                    <a:lstStyle/>
                    <a:p>
                      <a:pPr algn="ctr"/>
                      <a:r>
                        <a:rPr lang="nl-NL" sz="800" b="0" dirty="0">
                          <a:solidFill>
                            <a:schemeClr val="tx1"/>
                          </a:solidFill>
                          <a:latin typeface="Calibri" panose="020F0502020204030204" pitchFamily="34" charset="0"/>
                        </a:rPr>
                        <a:t>ICS/LABA</a:t>
                      </a:r>
                    </a:p>
                  </a:txBody>
                  <a:tcPr marL="53068" marR="53068" marT="26534" marB="26534" vert="vert27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04797">
                <a:tc>
                  <a:txBody>
                    <a:bodyPr/>
                    <a:lstStyle/>
                    <a:p>
                      <a:pPr algn="ctr"/>
                      <a:r>
                        <a:rPr lang="nl-NL" sz="800" b="0" dirty="0">
                          <a:solidFill>
                            <a:schemeClr val="tx1"/>
                          </a:solidFill>
                          <a:latin typeface="Calibri" panose="020F0502020204030204" pitchFamily="34" charset="0"/>
                        </a:rPr>
                        <a:t>ICS/LABA/LAMA</a:t>
                      </a:r>
                    </a:p>
                  </a:txBody>
                  <a:tcPr marL="53068" marR="53068" marT="26534" marB="26534" vert="vert27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rgbClr val="00B050"/>
                        </a:solidFill>
                      </a:endParaRPr>
                    </a:p>
                  </a:txBody>
                  <a:tcPr marL="53068" marR="53068" marT="26534" marB="26534">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pic>
        <p:nvPicPr>
          <p:cNvPr id="37893" name="Picture 5">
            <a:extLst>
              <a:ext uri="{FF2B5EF4-FFF2-40B4-BE49-F238E27FC236}">
                <a16:creationId xmlns:a16="http://schemas.microsoft.com/office/drawing/2014/main" id="{4650518B-B2FC-4778-8756-1E4E147F5C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9714" y="2066930"/>
            <a:ext cx="336947"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Box 8">
            <a:extLst>
              <a:ext uri="{FF2B5EF4-FFF2-40B4-BE49-F238E27FC236}">
                <a16:creationId xmlns:a16="http://schemas.microsoft.com/office/drawing/2014/main" id="{E69B93BD-3FE0-4CC1-A218-4EB49F3ED6E3}"/>
              </a:ext>
            </a:extLst>
          </p:cNvPr>
          <p:cNvSpPr txBox="1">
            <a:spLocks noChangeArrowheads="1"/>
          </p:cNvSpPr>
          <p:nvPr/>
        </p:nvSpPr>
        <p:spPr bwMode="auto">
          <a:xfrm>
            <a:off x="5575707" y="2012161"/>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7895" name="Rectangle 9">
            <a:extLst>
              <a:ext uri="{FF2B5EF4-FFF2-40B4-BE49-F238E27FC236}">
                <a16:creationId xmlns:a16="http://schemas.microsoft.com/office/drawing/2014/main" id="{E03AAB93-7AE8-4C50-9806-B02E3A3B3AAC}"/>
              </a:ext>
            </a:extLst>
          </p:cNvPr>
          <p:cNvSpPr>
            <a:spLocks noChangeArrowheads="1"/>
          </p:cNvSpPr>
          <p:nvPr/>
        </p:nvSpPr>
        <p:spPr bwMode="auto">
          <a:xfrm>
            <a:off x="5228044" y="2271716"/>
            <a:ext cx="473869"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a:solidFill>
                  <a:srgbClr val="376092"/>
                </a:solidFill>
                <a:latin typeface="Calibri" panose="020F0502020204030204" pitchFamily="34" charset="0"/>
              </a:rPr>
              <a:t>Salbutamol  </a:t>
            </a:r>
          </a:p>
          <a:p>
            <a:pPr algn="ctr" fontAlgn="base">
              <a:spcBef>
                <a:spcPct val="0"/>
              </a:spcBef>
              <a:spcAft>
                <a:spcPct val="0"/>
              </a:spcAft>
            </a:pPr>
            <a:r>
              <a:rPr lang="nl-NL" altLang="nl-NL" sz="525" dirty="0" err="1">
                <a:solidFill>
                  <a:srgbClr val="376092"/>
                </a:solidFill>
                <a:latin typeface="Calibri" panose="020F0502020204030204" pitchFamily="34" charset="0"/>
              </a:rPr>
              <a:t>Novolizer</a:t>
            </a:r>
            <a:r>
              <a:rPr lang="nl-NL" altLang="nl-NL" sz="525" dirty="0">
                <a:solidFill>
                  <a:srgbClr val="376092"/>
                </a:solidFill>
                <a:latin typeface="Calibri" panose="020F0502020204030204" pitchFamily="34" charset="0"/>
              </a:rPr>
              <a:t> </a:t>
            </a:r>
          </a:p>
        </p:txBody>
      </p:sp>
      <p:pic>
        <p:nvPicPr>
          <p:cNvPr id="37903" name="Picture 2">
            <a:extLst>
              <a:ext uri="{FF2B5EF4-FFF2-40B4-BE49-F238E27FC236}">
                <a16:creationId xmlns:a16="http://schemas.microsoft.com/office/drawing/2014/main" id="{A2A07966-E80B-46B1-BB30-BC9E01F91EC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2024" y="2026094"/>
            <a:ext cx="214313" cy="22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4" name="Rectangle 17">
            <a:extLst>
              <a:ext uri="{FF2B5EF4-FFF2-40B4-BE49-F238E27FC236}">
                <a16:creationId xmlns:a16="http://schemas.microsoft.com/office/drawing/2014/main" id="{5C953090-2BD8-4AED-9526-CACF1E37AD1C}"/>
              </a:ext>
            </a:extLst>
          </p:cNvPr>
          <p:cNvSpPr>
            <a:spLocks noChangeArrowheads="1"/>
          </p:cNvSpPr>
          <p:nvPr/>
        </p:nvSpPr>
        <p:spPr bwMode="auto">
          <a:xfrm>
            <a:off x="6142725" y="2252316"/>
            <a:ext cx="365522"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Ventolin</a:t>
            </a:r>
          </a:p>
          <a:p>
            <a:pPr algn="ctr" fontAlgn="base">
              <a:spcBef>
                <a:spcPct val="0"/>
              </a:spcBef>
              <a:spcAft>
                <a:spcPct val="0"/>
              </a:spcAft>
            </a:pPr>
            <a:r>
              <a:rPr lang="nl-NL" altLang="nl-NL" sz="525">
                <a:solidFill>
                  <a:srgbClr val="376092"/>
                </a:solidFill>
                <a:latin typeface="Calibri" panose="020F0502020204030204" pitchFamily="34" charset="0"/>
              </a:rPr>
              <a:t>Diskus </a:t>
            </a:r>
          </a:p>
        </p:txBody>
      </p:sp>
      <p:sp>
        <p:nvSpPr>
          <p:cNvPr id="37905" name="TextBox 18">
            <a:extLst>
              <a:ext uri="{FF2B5EF4-FFF2-40B4-BE49-F238E27FC236}">
                <a16:creationId xmlns:a16="http://schemas.microsoft.com/office/drawing/2014/main" id="{90F2DD4A-EF3E-472B-93B0-0AC5E2796C1D}"/>
              </a:ext>
            </a:extLst>
          </p:cNvPr>
          <p:cNvSpPr txBox="1">
            <a:spLocks noChangeArrowheads="1"/>
          </p:cNvSpPr>
          <p:nvPr/>
        </p:nvSpPr>
        <p:spPr bwMode="auto">
          <a:xfrm>
            <a:off x="6423712" y="1967758"/>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dirty="0">
                <a:solidFill>
                  <a:srgbClr val="E46C0A"/>
                </a:solidFill>
                <a:latin typeface="Calibri" panose="020F0502020204030204" pitchFamily="34" charset="0"/>
              </a:rPr>
              <a:t>AC</a:t>
            </a:r>
          </a:p>
        </p:txBody>
      </p:sp>
      <p:pic>
        <p:nvPicPr>
          <p:cNvPr id="37918" name="Picture 17">
            <a:extLst>
              <a:ext uri="{FF2B5EF4-FFF2-40B4-BE49-F238E27FC236}">
                <a16:creationId xmlns:a16="http://schemas.microsoft.com/office/drawing/2014/main" id="{AD9208EE-1540-4D40-8480-865C6FE07C6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4920" y="2041924"/>
            <a:ext cx="135731" cy="26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9" name="TextBox 32">
            <a:extLst>
              <a:ext uri="{FF2B5EF4-FFF2-40B4-BE49-F238E27FC236}">
                <a16:creationId xmlns:a16="http://schemas.microsoft.com/office/drawing/2014/main" id="{D78A0F6F-6CE4-4148-A73B-CB144555636A}"/>
              </a:ext>
            </a:extLst>
          </p:cNvPr>
          <p:cNvSpPr txBox="1">
            <a:spLocks noChangeArrowheads="1"/>
          </p:cNvSpPr>
          <p:nvPr/>
        </p:nvSpPr>
        <p:spPr bwMode="auto">
          <a:xfrm>
            <a:off x="5141127" y="2012161"/>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7920" name="Rectangle 33">
            <a:extLst>
              <a:ext uri="{FF2B5EF4-FFF2-40B4-BE49-F238E27FC236}">
                <a16:creationId xmlns:a16="http://schemas.microsoft.com/office/drawing/2014/main" id="{F776F3FE-6947-4EA2-8EF0-4837D5AD1611}"/>
              </a:ext>
            </a:extLst>
          </p:cNvPr>
          <p:cNvSpPr>
            <a:spLocks noChangeArrowheads="1"/>
          </p:cNvSpPr>
          <p:nvPr/>
        </p:nvSpPr>
        <p:spPr bwMode="auto">
          <a:xfrm>
            <a:off x="4896724" y="2272908"/>
            <a:ext cx="401885"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Bricanyl</a:t>
            </a:r>
            <a:r>
              <a:rPr lang="nl-NL" altLang="nl-NL" sz="525" dirty="0">
                <a:solidFill>
                  <a:srgbClr val="376092"/>
                </a:solidFill>
                <a:latin typeface="Calibri" panose="020F0502020204030204" pitchFamily="34" charset="0"/>
              </a:rPr>
              <a:t> </a:t>
            </a:r>
          </a:p>
          <a:p>
            <a:pPr algn="ctr" fontAlgn="base">
              <a:spcBef>
                <a:spcPct val="0"/>
              </a:spcBef>
              <a:spcAft>
                <a:spcPct val="0"/>
              </a:spcAft>
            </a:pPr>
            <a:r>
              <a:rPr lang="nl-NL" altLang="nl-NL" sz="525" dirty="0" err="1">
                <a:solidFill>
                  <a:srgbClr val="376092"/>
                </a:solidFill>
                <a:latin typeface="Calibri" panose="020F0502020204030204" pitchFamily="34" charset="0"/>
              </a:rPr>
              <a:t>Turbuhaler</a:t>
            </a:r>
            <a:endParaRPr lang="nl-NL" altLang="nl-NL" sz="525" dirty="0">
              <a:solidFill>
                <a:srgbClr val="376092"/>
              </a:solidFill>
              <a:latin typeface="Calibri" panose="020F0502020204030204" pitchFamily="34" charset="0"/>
            </a:endParaRPr>
          </a:p>
        </p:txBody>
      </p:sp>
      <p:pic>
        <p:nvPicPr>
          <p:cNvPr id="37923" name="Picture 20">
            <a:extLst>
              <a:ext uri="{FF2B5EF4-FFF2-40B4-BE49-F238E27FC236}">
                <a16:creationId xmlns:a16="http://schemas.microsoft.com/office/drawing/2014/main" id="{70D4C81A-9178-4AD6-8A66-47ED157DED0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6150" y="3021814"/>
            <a:ext cx="138113" cy="26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4" name="Rectangle 40">
            <a:extLst>
              <a:ext uri="{FF2B5EF4-FFF2-40B4-BE49-F238E27FC236}">
                <a16:creationId xmlns:a16="http://schemas.microsoft.com/office/drawing/2014/main" id="{7E87382A-BA0E-46CD-8A67-981C14A168D1}"/>
              </a:ext>
            </a:extLst>
          </p:cNvPr>
          <p:cNvSpPr>
            <a:spLocks noChangeArrowheads="1"/>
          </p:cNvSpPr>
          <p:nvPr/>
        </p:nvSpPr>
        <p:spPr bwMode="auto">
          <a:xfrm>
            <a:off x="3369478" y="3268270"/>
            <a:ext cx="375047"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Striverdi </a:t>
            </a:r>
          </a:p>
          <a:p>
            <a:pPr algn="ctr" fontAlgn="base">
              <a:spcBef>
                <a:spcPct val="0"/>
              </a:spcBef>
              <a:spcAft>
                <a:spcPct val="0"/>
              </a:spcAft>
            </a:pPr>
            <a:r>
              <a:rPr lang="nl-NL" altLang="nl-NL" sz="525">
                <a:solidFill>
                  <a:srgbClr val="376092"/>
                </a:solidFill>
                <a:latin typeface="Calibri" panose="020F0502020204030204" pitchFamily="34" charset="0"/>
              </a:rPr>
              <a:t>Respimat</a:t>
            </a:r>
            <a:r>
              <a:rPr lang="nl-NL" altLang="nl-NL" sz="525" i="1">
                <a:solidFill>
                  <a:srgbClr val="376092"/>
                </a:solidFill>
                <a:latin typeface="Calibri" panose="020F0502020204030204" pitchFamily="34" charset="0"/>
              </a:rPr>
              <a:t> </a:t>
            </a:r>
          </a:p>
        </p:txBody>
      </p:sp>
      <p:sp>
        <p:nvSpPr>
          <p:cNvPr id="37925" name="Rectangle 41">
            <a:extLst>
              <a:ext uri="{FF2B5EF4-FFF2-40B4-BE49-F238E27FC236}">
                <a16:creationId xmlns:a16="http://schemas.microsoft.com/office/drawing/2014/main" id="{D0AF9CBC-30C1-4AC0-B54D-708E7B3A86E0}"/>
              </a:ext>
            </a:extLst>
          </p:cNvPr>
          <p:cNvSpPr>
            <a:spLocks noChangeArrowheads="1"/>
          </p:cNvSpPr>
          <p:nvPr/>
        </p:nvSpPr>
        <p:spPr bwMode="auto">
          <a:xfrm>
            <a:off x="4826796" y="3261126"/>
            <a:ext cx="453629"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Oxis</a:t>
            </a:r>
          </a:p>
          <a:p>
            <a:pPr algn="ctr" fontAlgn="base">
              <a:spcBef>
                <a:spcPct val="0"/>
              </a:spcBef>
              <a:spcAft>
                <a:spcPct val="0"/>
              </a:spcAft>
            </a:pPr>
            <a:r>
              <a:rPr lang="nl-NL" altLang="nl-NL" sz="525">
                <a:solidFill>
                  <a:srgbClr val="376092"/>
                </a:solidFill>
                <a:latin typeface="Calibri" panose="020F0502020204030204" pitchFamily="34" charset="0"/>
              </a:rPr>
              <a:t>Turbuhaler</a:t>
            </a:r>
            <a:r>
              <a:rPr lang="nl-NL" altLang="nl-NL" sz="525" i="1">
                <a:solidFill>
                  <a:srgbClr val="376092"/>
                </a:solidFill>
                <a:latin typeface="Calibri" panose="020F0502020204030204" pitchFamily="34" charset="0"/>
              </a:rPr>
              <a:t> </a:t>
            </a:r>
          </a:p>
        </p:txBody>
      </p:sp>
      <p:pic>
        <p:nvPicPr>
          <p:cNvPr id="37926" name="Picture 4">
            <a:extLst>
              <a:ext uri="{FF2B5EF4-FFF2-40B4-BE49-F238E27FC236}">
                <a16:creationId xmlns:a16="http://schemas.microsoft.com/office/drawing/2014/main" id="{4193D111-A43D-491C-ADCA-0FF72DC9608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75622" y="3019430"/>
            <a:ext cx="13811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7" name="TextBox 43">
            <a:extLst>
              <a:ext uri="{FF2B5EF4-FFF2-40B4-BE49-F238E27FC236}">
                <a16:creationId xmlns:a16="http://schemas.microsoft.com/office/drawing/2014/main" id="{ED2F79B2-367C-4D4F-870F-69B5CB0C4907}"/>
              </a:ext>
            </a:extLst>
          </p:cNvPr>
          <p:cNvSpPr txBox="1">
            <a:spLocks noChangeArrowheads="1"/>
          </p:cNvSpPr>
          <p:nvPr/>
        </p:nvSpPr>
        <p:spPr bwMode="auto">
          <a:xfrm>
            <a:off x="5086360" y="3017050"/>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pic>
        <p:nvPicPr>
          <p:cNvPr id="37928" name="Picture 18">
            <a:extLst>
              <a:ext uri="{FF2B5EF4-FFF2-40B4-BE49-F238E27FC236}">
                <a16:creationId xmlns:a16="http://schemas.microsoft.com/office/drawing/2014/main" id="{74DA3D2F-5B0A-4383-9B18-BEC0D28E0E4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76648" y="3040358"/>
            <a:ext cx="202406"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9" name="Rectangle 48">
            <a:extLst>
              <a:ext uri="{FF2B5EF4-FFF2-40B4-BE49-F238E27FC236}">
                <a16:creationId xmlns:a16="http://schemas.microsoft.com/office/drawing/2014/main" id="{9903883D-CC36-42DF-840E-988C3824C388}"/>
              </a:ext>
            </a:extLst>
          </p:cNvPr>
          <p:cNvSpPr>
            <a:spLocks noChangeArrowheads="1"/>
          </p:cNvSpPr>
          <p:nvPr/>
        </p:nvSpPr>
        <p:spPr bwMode="auto">
          <a:xfrm>
            <a:off x="4377844" y="3276609"/>
            <a:ext cx="395473"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Onbrez</a:t>
            </a:r>
            <a:r>
              <a:rPr lang="nl-NL" altLang="nl-NL" sz="525" dirty="0">
                <a:solidFill>
                  <a:srgbClr val="376092"/>
                </a:solidFill>
                <a:latin typeface="Calibri" panose="020F0502020204030204" pitchFamily="34" charset="0"/>
              </a:rPr>
              <a:t> </a:t>
            </a:r>
          </a:p>
          <a:p>
            <a:pPr algn="ctr" fontAlgn="base">
              <a:spcBef>
                <a:spcPct val="0"/>
              </a:spcBef>
              <a:spcAft>
                <a:spcPct val="0"/>
              </a:spcAft>
            </a:pPr>
            <a:r>
              <a:rPr lang="nl-NL" altLang="nl-NL" sz="525" dirty="0" err="1">
                <a:solidFill>
                  <a:srgbClr val="376092"/>
                </a:solidFill>
                <a:latin typeface="Calibri" panose="020F0502020204030204" pitchFamily="34" charset="0"/>
              </a:rPr>
              <a:t>Breezhaler</a:t>
            </a:r>
            <a:endParaRPr lang="nl-NL" altLang="nl-NL" sz="525" dirty="0">
              <a:solidFill>
                <a:srgbClr val="376092"/>
              </a:solidFill>
              <a:latin typeface="Calibri" panose="020F0502020204030204" pitchFamily="34" charset="0"/>
            </a:endParaRPr>
          </a:p>
        </p:txBody>
      </p:sp>
      <p:sp>
        <p:nvSpPr>
          <p:cNvPr id="37930" name="TextBox 49">
            <a:extLst>
              <a:ext uri="{FF2B5EF4-FFF2-40B4-BE49-F238E27FC236}">
                <a16:creationId xmlns:a16="http://schemas.microsoft.com/office/drawing/2014/main" id="{D42705FC-84F3-4386-9AA8-27F0CC4433D7}"/>
              </a:ext>
            </a:extLst>
          </p:cNvPr>
          <p:cNvSpPr txBox="1">
            <a:spLocks noChangeArrowheads="1"/>
          </p:cNvSpPr>
          <p:nvPr/>
        </p:nvSpPr>
        <p:spPr bwMode="auto">
          <a:xfrm>
            <a:off x="4617244" y="2990260"/>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dirty="0">
                <a:solidFill>
                  <a:srgbClr val="E46C0A"/>
                </a:solidFill>
                <a:latin typeface="Calibri" panose="020F0502020204030204" pitchFamily="34" charset="0"/>
              </a:rPr>
              <a:t>C</a:t>
            </a:r>
          </a:p>
        </p:txBody>
      </p:sp>
      <p:sp>
        <p:nvSpPr>
          <p:cNvPr id="37939" name="TextBox 63">
            <a:extLst>
              <a:ext uri="{FF2B5EF4-FFF2-40B4-BE49-F238E27FC236}">
                <a16:creationId xmlns:a16="http://schemas.microsoft.com/office/drawing/2014/main" id="{B9E921B0-1323-452A-8038-67288E97D010}"/>
              </a:ext>
            </a:extLst>
          </p:cNvPr>
          <p:cNvSpPr txBox="1">
            <a:spLocks noChangeArrowheads="1"/>
          </p:cNvSpPr>
          <p:nvPr/>
        </p:nvSpPr>
        <p:spPr bwMode="auto">
          <a:xfrm>
            <a:off x="3602839" y="3025380"/>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sp>
        <p:nvSpPr>
          <p:cNvPr id="37940" name="Rectangle 64">
            <a:extLst>
              <a:ext uri="{FF2B5EF4-FFF2-40B4-BE49-F238E27FC236}">
                <a16:creationId xmlns:a16="http://schemas.microsoft.com/office/drawing/2014/main" id="{10E6B408-5C98-4211-8E87-988894AC1ECA}"/>
              </a:ext>
            </a:extLst>
          </p:cNvPr>
          <p:cNvSpPr>
            <a:spLocks noChangeArrowheads="1"/>
          </p:cNvSpPr>
          <p:nvPr/>
        </p:nvSpPr>
        <p:spPr bwMode="auto">
          <a:xfrm>
            <a:off x="6159564" y="3236967"/>
            <a:ext cx="342573"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Serevent</a:t>
            </a:r>
          </a:p>
          <a:p>
            <a:pPr algn="ctr" fontAlgn="base">
              <a:spcBef>
                <a:spcPct val="0"/>
              </a:spcBef>
              <a:spcAft>
                <a:spcPct val="0"/>
              </a:spcAft>
            </a:pPr>
            <a:r>
              <a:rPr lang="nl-NL" altLang="nl-NL" sz="525">
                <a:solidFill>
                  <a:srgbClr val="376092"/>
                </a:solidFill>
                <a:latin typeface="Calibri" panose="020F0502020204030204" pitchFamily="34" charset="0"/>
              </a:rPr>
              <a:t>Diskus</a:t>
            </a:r>
            <a:r>
              <a:rPr lang="nl-NL" altLang="nl-NL" sz="525" i="1">
                <a:solidFill>
                  <a:srgbClr val="376092"/>
                </a:solidFill>
                <a:latin typeface="Calibri" panose="020F0502020204030204" pitchFamily="34" charset="0"/>
              </a:rPr>
              <a:t> </a:t>
            </a:r>
          </a:p>
        </p:txBody>
      </p:sp>
      <p:pic>
        <p:nvPicPr>
          <p:cNvPr id="37941" name="Picture 2">
            <a:extLst>
              <a:ext uri="{FF2B5EF4-FFF2-40B4-BE49-F238E27FC236}">
                <a16:creationId xmlns:a16="http://schemas.microsoft.com/office/drawing/2014/main" id="{29AFDCF7-90A4-409F-A94A-989AC250B2F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23695" y="3035749"/>
            <a:ext cx="23098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42" name="TextBox 66">
            <a:extLst>
              <a:ext uri="{FF2B5EF4-FFF2-40B4-BE49-F238E27FC236}">
                <a16:creationId xmlns:a16="http://schemas.microsoft.com/office/drawing/2014/main" id="{EFF52CDF-52A1-4F18-980B-0FDB0BCD81FD}"/>
              </a:ext>
            </a:extLst>
          </p:cNvPr>
          <p:cNvSpPr txBox="1">
            <a:spLocks noChangeArrowheads="1"/>
          </p:cNvSpPr>
          <p:nvPr/>
        </p:nvSpPr>
        <p:spPr bwMode="auto">
          <a:xfrm>
            <a:off x="6398713" y="2970265"/>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7945" name="Rectangle 69">
            <a:extLst>
              <a:ext uri="{FF2B5EF4-FFF2-40B4-BE49-F238E27FC236}">
                <a16:creationId xmlns:a16="http://schemas.microsoft.com/office/drawing/2014/main" id="{CC915AA6-D7A7-4C55-90F9-4DA15E66F4A3}"/>
              </a:ext>
            </a:extLst>
          </p:cNvPr>
          <p:cNvSpPr>
            <a:spLocks noChangeArrowheads="1"/>
          </p:cNvSpPr>
          <p:nvPr/>
        </p:nvSpPr>
        <p:spPr bwMode="auto">
          <a:xfrm>
            <a:off x="5220891" y="3259936"/>
            <a:ext cx="428625"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Formoterol</a:t>
            </a:r>
            <a:r>
              <a:rPr lang="nl-NL" altLang="nl-NL" sz="525" i="1" dirty="0">
                <a:solidFill>
                  <a:srgbClr val="376092"/>
                </a:solidFill>
                <a:latin typeface="Calibri" panose="020F0502020204030204" pitchFamily="34" charset="0"/>
              </a:rPr>
              <a:t> </a:t>
            </a:r>
          </a:p>
          <a:p>
            <a:pPr algn="ctr" fontAlgn="base">
              <a:spcBef>
                <a:spcPct val="0"/>
              </a:spcBef>
              <a:spcAft>
                <a:spcPct val="0"/>
              </a:spcAft>
            </a:pPr>
            <a:r>
              <a:rPr lang="nl-NL" altLang="nl-NL" sz="525" dirty="0" err="1">
                <a:solidFill>
                  <a:srgbClr val="376092"/>
                </a:solidFill>
                <a:latin typeface="Calibri" panose="020F0502020204030204" pitchFamily="34" charset="0"/>
              </a:rPr>
              <a:t>Novolizer</a:t>
            </a:r>
            <a:endParaRPr lang="nl-NL" altLang="nl-NL" sz="525" dirty="0">
              <a:solidFill>
                <a:srgbClr val="376092"/>
              </a:solidFill>
              <a:latin typeface="Calibri" panose="020F0502020204030204" pitchFamily="34" charset="0"/>
            </a:endParaRPr>
          </a:p>
        </p:txBody>
      </p:sp>
      <p:pic>
        <p:nvPicPr>
          <p:cNvPr id="37946" name="Picture 2">
            <a:extLst>
              <a:ext uri="{FF2B5EF4-FFF2-40B4-BE49-F238E27FC236}">
                <a16:creationId xmlns:a16="http://schemas.microsoft.com/office/drawing/2014/main" id="{7389BD40-8ED0-43F9-B6D8-8B45DA1B0AA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79241" y="3043238"/>
            <a:ext cx="321469"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47" name="TextBox 71">
            <a:extLst>
              <a:ext uri="{FF2B5EF4-FFF2-40B4-BE49-F238E27FC236}">
                <a16:creationId xmlns:a16="http://schemas.microsoft.com/office/drawing/2014/main" id="{5AEC2125-0FAE-4709-B210-8F3531148158}"/>
              </a:ext>
            </a:extLst>
          </p:cNvPr>
          <p:cNvSpPr txBox="1">
            <a:spLocks noChangeArrowheads="1"/>
          </p:cNvSpPr>
          <p:nvPr/>
        </p:nvSpPr>
        <p:spPr bwMode="auto">
          <a:xfrm>
            <a:off x="5567372" y="3020617"/>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pic>
        <p:nvPicPr>
          <p:cNvPr id="37959" name="Picture 19">
            <a:extLst>
              <a:ext uri="{FF2B5EF4-FFF2-40B4-BE49-F238E27FC236}">
                <a16:creationId xmlns:a16="http://schemas.microsoft.com/office/drawing/2014/main" id="{B4DD5C97-F482-40C0-8CB9-8D995498E19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96866" y="3540927"/>
            <a:ext cx="1143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60" name="TextBox 86">
            <a:extLst>
              <a:ext uri="{FF2B5EF4-FFF2-40B4-BE49-F238E27FC236}">
                <a16:creationId xmlns:a16="http://schemas.microsoft.com/office/drawing/2014/main" id="{9B8592CA-9559-4185-BEF2-D464616F9DE7}"/>
              </a:ext>
            </a:extLst>
          </p:cNvPr>
          <p:cNvSpPr txBox="1">
            <a:spLocks noChangeArrowheads="1"/>
          </p:cNvSpPr>
          <p:nvPr/>
        </p:nvSpPr>
        <p:spPr bwMode="auto">
          <a:xfrm>
            <a:off x="3612366" y="3520680"/>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7961" name="Rectangle 87">
            <a:extLst>
              <a:ext uri="{FF2B5EF4-FFF2-40B4-BE49-F238E27FC236}">
                <a16:creationId xmlns:a16="http://schemas.microsoft.com/office/drawing/2014/main" id="{C077D82C-4B64-4DAF-9877-BFB944D3C858}"/>
              </a:ext>
            </a:extLst>
          </p:cNvPr>
          <p:cNvSpPr>
            <a:spLocks noChangeArrowheads="1"/>
          </p:cNvSpPr>
          <p:nvPr/>
        </p:nvSpPr>
        <p:spPr bwMode="auto">
          <a:xfrm>
            <a:off x="3225409" y="3790954"/>
            <a:ext cx="669131"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Spiriva</a:t>
            </a:r>
          </a:p>
          <a:p>
            <a:pPr algn="ctr" fontAlgn="base">
              <a:spcBef>
                <a:spcPct val="0"/>
              </a:spcBef>
              <a:spcAft>
                <a:spcPct val="0"/>
              </a:spcAft>
            </a:pPr>
            <a:r>
              <a:rPr lang="nl-NL" altLang="nl-NL" sz="525">
                <a:solidFill>
                  <a:srgbClr val="376092"/>
                </a:solidFill>
                <a:latin typeface="Calibri" panose="020F0502020204030204" pitchFamily="34" charset="0"/>
              </a:rPr>
              <a:t>Respimat</a:t>
            </a:r>
            <a:r>
              <a:rPr lang="nl-NL" altLang="nl-NL" sz="525" i="1">
                <a:solidFill>
                  <a:srgbClr val="376092"/>
                </a:solidFill>
                <a:latin typeface="Calibri" panose="020F0502020204030204" pitchFamily="34" charset="0"/>
              </a:rPr>
              <a:t> </a:t>
            </a:r>
          </a:p>
        </p:txBody>
      </p:sp>
      <p:pic>
        <p:nvPicPr>
          <p:cNvPr id="37962" name="Picture 9">
            <a:extLst>
              <a:ext uri="{FF2B5EF4-FFF2-40B4-BE49-F238E27FC236}">
                <a16:creationId xmlns:a16="http://schemas.microsoft.com/office/drawing/2014/main" id="{0F851E22-B774-4E73-821E-0090FF076AA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09115" y="3509972"/>
            <a:ext cx="346472" cy="28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63" name="TextBox 89">
            <a:extLst>
              <a:ext uri="{FF2B5EF4-FFF2-40B4-BE49-F238E27FC236}">
                <a16:creationId xmlns:a16="http://schemas.microsoft.com/office/drawing/2014/main" id="{CB7803FB-0145-48A9-9254-BF2B61576825}"/>
              </a:ext>
            </a:extLst>
          </p:cNvPr>
          <p:cNvSpPr txBox="1">
            <a:spLocks noChangeArrowheads="1"/>
          </p:cNvSpPr>
          <p:nvPr/>
        </p:nvSpPr>
        <p:spPr bwMode="auto">
          <a:xfrm>
            <a:off x="5978199" y="3490912"/>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sp>
        <p:nvSpPr>
          <p:cNvPr id="37964" name="Rectangle 90">
            <a:extLst>
              <a:ext uri="{FF2B5EF4-FFF2-40B4-BE49-F238E27FC236}">
                <a16:creationId xmlns:a16="http://schemas.microsoft.com/office/drawing/2014/main" id="{EB972F98-F6B6-4FBC-9933-A36847BDDAD3}"/>
              </a:ext>
            </a:extLst>
          </p:cNvPr>
          <p:cNvSpPr>
            <a:spLocks noChangeArrowheads="1"/>
          </p:cNvSpPr>
          <p:nvPr/>
        </p:nvSpPr>
        <p:spPr bwMode="auto">
          <a:xfrm>
            <a:off x="5526946" y="3746900"/>
            <a:ext cx="689372"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Eklira</a:t>
            </a:r>
          </a:p>
          <a:p>
            <a:pPr algn="ctr" fontAlgn="base">
              <a:spcBef>
                <a:spcPct val="0"/>
              </a:spcBef>
              <a:spcAft>
                <a:spcPct val="0"/>
              </a:spcAft>
            </a:pPr>
            <a:r>
              <a:rPr lang="nl-NL" altLang="nl-NL" sz="525">
                <a:solidFill>
                  <a:srgbClr val="376092"/>
                </a:solidFill>
                <a:latin typeface="Calibri" panose="020F0502020204030204" pitchFamily="34" charset="0"/>
              </a:rPr>
              <a:t>Genuair</a:t>
            </a:r>
            <a:r>
              <a:rPr lang="nl-NL" altLang="nl-NL" sz="525" i="1">
                <a:solidFill>
                  <a:srgbClr val="376092"/>
                </a:solidFill>
                <a:latin typeface="Calibri" panose="020F0502020204030204" pitchFamily="34" charset="0"/>
              </a:rPr>
              <a:t> </a:t>
            </a:r>
          </a:p>
        </p:txBody>
      </p:sp>
      <p:pic>
        <p:nvPicPr>
          <p:cNvPr id="37965" name="Picture 9">
            <a:extLst>
              <a:ext uri="{FF2B5EF4-FFF2-40B4-BE49-F238E27FC236}">
                <a16:creationId xmlns:a16="http://schemas.microsoft.com/office/drawing/2014/main" id="{F230D0D0-B436-4275-BE1E-FE65B7E9E58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32266" y="3529853"/>
            <a:ext cx="221456"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66" name="TextBox 92">
            <a:extLst>
              <a:ext uri="{FF2B5EF4-FFF2-40B4-BE49-F238E27FC236}">
                <a16:creationId xmlns:a16="http://schemas.microsoft.com/office/drawing/2014/main" id="{B4202625-25C7-407A-80F1-78AF0EC6D55C}"/>
              </a:ext>
            </a:extLst>
          </p:cNvPr>
          <p:cNvSpPr txBox="1">
            <a:spLocks noChangeArrowheads="1"/>
          </p:cNvSpPr>
          <p:nvPr/>
        </p:nvSpPr>
        <p:spPr bwMode="auto">
          <a:xfrm>
            <a:off x="6833482" y="3496521"/>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sp>
        <p:nvSpPr>
          <p:cNvPr id="37967" name="Rectangle 93">
            <a:extLst>
              <a:ext uri="{FF2B5EF4-FFF2-40B4-BE49-F238E27FC236}">
                <a16:creationId xmlns:a16="http://schemas.microsoft.com/office/drawing/2014/main" id="{669D7A2A-B13E-425B-B5F9-A529D9B64102}"/>
              </a:ext>
            </a:extLst>
          </p:cNvPr>
          <p:cNvSpPr>
            <a:spLocks noChangeArrowheads="1"/>
          </p:cNvSpPr>
          <p:nvPr/>
        </p:nvSpPr>
        <p:spPr bwMode="auto">
          <a:xfrm>
            <a:off x="6495339" y="3772744"/>
            <a:ext cx="551260"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Incruse </a:t>
            </a:r>
          </a:p>
          <a:p>
            <a:pPr algn="ctr" fontAlgn="base">
              <a:spcBef>
                <a:spcPct val="0"/>
              </a:spcBef>
              <a:spcAft>
                <a:spcPct val="0"/>
              </a:spcAft>
            </a:pPr>
            <a:r>
              <a:rPr lang="nl-NL" altLang="nl-NL" sz="525">
                <a:solidFill>
                  <a:srgbClr val="376092"/>
                </a:solidFill>
                <a:latin typeface="Calibri" panose="020F0502020204030204" pitchFamily="34" charset="0"/>
              </a:rPr>
              <a:t>Ellipta </a:t>
            </a:r>
          </a:p>
        </p:txBody>
      </p:sp>
      <p:pic>
        <p:nvPicPr>
          <p:cNvPr id="37971" name="Picture 2">
            <a:extLst>
              <a:ext uri="{FF2B5EF4-FFF2-40B4-BE49-F238E27FC236}">
                <a16:creationId xmlns:a16="http://schemas.microsoft.com/office/drawing/2014/main" id="{0A8F053C-429B-4659-897C-EB98C9A97DF4}"/>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69616" y="3523662"/>
            <a:ext cx="188119" cy="25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72" name="TextBox 98">
            <a:extLst>
              <a:ext uri="{FF2B5EF4-FFF2-40B4-BE49-F238E27FC236}">
                <a16:creationId xmlns:a16="http://schemas.microsoft.com/office/drawing/2014/main" id="{AAB37EE6-0A7B-459D-AC0C-0A9A3DC14FB5}"/>
              </a:ext>
            </a:extLst>
          </p:cNvPr>
          <p:cNvSpPr txBox="1">
            <a:spLocks noChangeArrowheads="1"/>
          </p:cNvSpPr>
          <p:nvPr/>
        </p:nvSpPr>
        <p:spPr bwMode="auto">
          <a:xfrm>
            <a:off x="4618442" y="3482584"/>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sp>
        <p:nvSpPr>
          <p:cNvPr id="37973" name="Rectangle 99">
            <a:extLst>
              <a:ext uri="{FF2B5EF4-FFF2-40B4-BE49-F238E27FC236}">
                <a16:creationId xmlns:a16="http://schemas.microsoft.com/office/drawing/2014/main" id="{265ED9D1-1AD0-4F31-8CBF-76BEA74BACAB}"/>
              </a:ext>
            </a:extLst>
          </p:cNvPr>
          <p:cNvSpPr>
            <a:spLocks noChangeArrowheads="1"/>
          </p:cNvSpPr>
          <p:nvPr/>
        </p:nvSpPr>
        <p:spPr bwMode="auto">
          <a:xfrm>
            <a:off x="4395700" y="3775130"/>
            <a:ext cx="395473"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Seebri</a:t>
            </a:r>
            <a:r>
              <a:rPr lang="nl-NL" altLang="nl-NL" sz="525" dirty="0">
                <a:solidFill>
                  <a:srgbClr val="376092"/>
                </a:solidFill>
                <a:latin typeface="Calibri" panose="020F0502020204030204" pitchFamily="34" charset="0"/>
              </a:rPr>
              <a:t> </a:t>
            </a:r>
          </a:p>
          <a:p>
            <a:pPr algn="ctr" fontAlgn="base">
              <a:spcBef>
                <a:spcPct val="0"/>
              </a:spcBef>
              <a:spcAft>
                <a:spcPct val="0"/>
              </a:spcAft>
            </a:pPr>
            <a:r>
              <a:rPr lang="nl-NL" altLang="nl-NL" sz="525" dirty="0" err="1">
                <a:solidFill>
                  <a:srgbClr val="376092"/>
                </a:solidFill>
                <a:latin typeface="Calibri" panose="020F0502020204030204" pitchFamily="34" charset="0"/>
              </a:rPr>
              <a:t>Breezhaler</a:t>
            </a:r>
            <a:endParaRPr lang="nl-NL" altLang="nl-NL" sz="525" i="1" dirty="0">
              <a:solidFill>
                <a:srgbClr val="376092"/>
              </a:solidFill>
              <a:latin typeface="Calibri" panose="020F0502020204030204" pitchFamily="34" charset="0"/>
            </a:endParaRPr>
          </a:p>
        </p:txBody>
      </p:sp>
      <p:pic>
        <p:nvPicPr>
          <p:cNvPr id="37975" name="Picture 3">
            <a:extLst>
              <a:ext uri="{FF2B5EF4-FFF2-40B4-BE49-F238E27FC236}">
                <a16:creationId xmlns:a16="http://schemas.microsoft.com/office/drawing/2014/main" id="{C4D66CCA-967B-45E2-897F-40BA3AB0BEF7}"/>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673930" y="4050163"/>
            <a:ext cx="225029"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76" name="Picture 12">
            <a:extLst>
              <a:ext uri="{FF2B5EF4-FFF2-40B4-BE49-F238E27FC236}">
                <a16:creationId xmlns:a16="http://schemas.microsoft.com/office/drawing/2014/main" id="{96431943-D709-4E0D-A967-1503E506F37C}"/>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469616" y="4050761"/>
            <a:ext cx="184547" cy="239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77" name="Rectangle 105">
            <a:extLst>
              <a:ext uri="{FF2B5EF4-FFF2-40B4-BE49-F238E27FC236}">
                <a16:creationId xmlns:a16="http://schemas.microsoft.com/office/drawing/2014/main" id="{5B13BE5E-A88A-472B-B9AC-D09F6A18243C}"/>
              </a:ext>
            </a:extLst>
          </p:cNvPr>
          <p:cNvSpPr>
            <a:spLocks noChangeArrowheads="1"/>
          </p:cNvSpPr>
          <p:nvPr/>
        </p:nvSpPr>
        <p:spPr bwMode="auto">
          <a:xfrm>
            <a:off x="6660497" y="4279955"/>
            <a:ext cx="281659"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a:solidFill>
                  <a:srgbClr val="376092"/>
                </a:solidFill>
                <a:latin typeface="Calibri" panose="020F0502020204030204" pitchFamily="34" charset="0"/>
              </a:rPr>
              <a:t>Anoro</a:t>
            </a:r>
            <a:r>
              <a:rPr lang="nl-NL" altLang="nl-NL" sz="525">
                <a:solidFill>
                  <a:srgbClr val="376092"/>
                </a:solidFill>
                <a:latin typeface="Calibri" panose="020F0502020204030204" pitchFamily="34" charset="0"/>
              </a:rPr>
              <a:t> </a:t>
            </a:r>
          </a:p>
          <a:p>
            <a:pPr algn="ctr" fontAlgn="base">
              <a:spcBef>
                <a:spcPct val="0"/>
              </a:spcBef>
              <a:spcAft>
                <a:spcPct val="0"/>
              </a:spcAft>
            </a:pPr>
            <a:r>
              <a:rPr lang="en-GB" altLang="nl-NL" sz="525">
                <a:solidFill>
                  <a:srgbClr val="376092"/>
                </a:solidFill>
                <a:latin typeface="Calibri" panose="020F0502020204030204" pitchFamily="34" charset="0"/>
              </a:rPr>
              <a:t>Ellipta</a:t>
            </a:r>
          </a:p>
        </p:txBody>
      </p:sp>
      <p:sp>
        <p:nvSpPr>
          <p:cNvPr id="37978" name="Rectangle 106">
            <a:extLst>
              <a:ext uri="{FF2B5EF4-FFF2-40B4-BE49-F238E27FC236}">
                <a16:creationId xmlns:a16="http://schemas.microsoft.com/office/drawing/2014/main" id="{74894380-4683-489D-B36F-ED590361F620}"/>
              </a:ext>
            </a:extLst>
          </p:cNvPr>
          <p:cNvSpPr>
            <a:spLocks noChangeArrowheads="1"/>
          </p:cNvSpPr>
          <p:nvPr/>
        </p:nvSpPr>
        <p:spPr bwMode="auto">
          <a:xfrm>
            <a:off x="4369433" y="4279955"/>
            <a:ext cx="409900"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dirty="0" err="1">
                <a:solidFill>
                  <a:srgbClr val="376092"/>
                </a:solidFill>
                <a:latin typeface="Calibri" panose="020F0502020204030204" pitchFamily="34" charset="0"/>
              </a:rPr>
              <a:t>Ultibro</a:t>
            </a:r>
            <a:r>
              <a:rPr lang="nl-NL" altLang="nl-NL" sz="525" dirty="0">
                <a:solidFill>
                  <a:srgbClr val="376092"/>
                </a:solidFill>
                <a:latin typeface="Calibri" panose="020F0502020204030204" pitchFamily="34" charset="0"/>
              </a:rPr>
              <a:t> </a:t>
            </a:r>
          </a:p>
          <a:p>
            <a:pPr algn="ctr" fontAlgn="base">
              <a:spcBef>
                <a:spcPct val="0"/>
              </a:spcBef>
              <a:spcAft>
                <a:spcPct val="0"/>
              </a:spcAft>
            </a:pPr>
            <a:r>
              <a:rPr lang="en-GB" altLang="nl-NL" sz="525" dirty="0" err="1">
                <a:solidFill>
                  <a:srgbClr val="376092"/>
                </a:solidFill>
                <a:latin typeface="Calibri" panose="020F0502020204030204" pitchFamily="34" charset="0"/>
              </a:rPr>
              <a:t>Breezhaler</a:t>
            </a:r>
            <a:r>
              <a:rPr lang="nl-NL" altLang="nl-NL" sz="525" dirty="0">
                <a:solidFill>
                  <a:srgbClr val="376092"/>
                </a:solidFill>
                <a:latin typeface="Calibri" panose="020F0502020204030204" pitchFamily="34" charset="0"/>
              </a:rPr>
              <a:t> </a:t>
            </a:r>
          </a:p>
        </p:txBody>
      </p:sp>
      <p:sp>
        <p:nvSpPr>
          <p:cNvPr id="37979" name="Rectangle 107">
            <a:extLst>
              <a:ext uri="{FF2B5EF4-FFF2-40B4-BE49-F238E27FC236}">
                <a16:creationId xmlns:a16="http://schemas.microsoft.com/office/drawing/2014/main" id="{9E886C2E-C09C-4CC3-BA23-F032CA8906C7}"/>
              </a:ext>
            </a:extLst>
          </p:cNvPr>
          <p:cNvSpPr>
            <a:spLocks noChangeArrowheads="1"/>
          </p:cNvSpPr>
          <p:nvPr/>
        </p:nvSpPr>
        <p:spPr bwMode="auto">
          <a:xfrm>
            <a:off x="5750676" y="4294592"/>
            <a:ext cx="316925"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a:solidFill>
                  <a:srgbClr val="376092"/>
                </a:solidFill>
                <a:latin typeface="Calibri" panose="020F0502020204030204" pitchFamily="34" charset="0"/>
              </a:rPr>
              <a:t>Duaklir </a:t>
            </a:r>
          </a:p>
          <a:p>
            <a:pPr algn="ctr" fontAlgn="base">
              <a:spcBef>
                <a:spcPct val="0"/>
              </a:spcBef>
              <a:spcAft>
                <a:spcPct val="0"/>
              </a:spcAft>
            </a:pPr>
            <a:r>
              <a:rPr lang="en-GB" altLang="nl-NL" sz="525">
                <a:solidFill>
                  <a:srgbClr val="376092"/>
                </a:solidFill>
                <a:latin typeface="Calibri" panose="020F0502020204030204" pitchFamily="34" charset="0"/>
              </a:rPr>
              <a:t>Genuair</a:t>
            </a:r>
          </a:p>
        </p:txBody>
      </p:sp>
      <p:sp>
        <p:nvSpPr>
          <p:cNvPr id="37980" name="TextBox 108">
            <a:extLst>
              <a:ext uri="{FF2B5EF4-FFF2-40B4-BE49-F238E27FC236}">
                <a16:creationId xmlns:a16="http://schemas.microsoft.com/office/drawing/2014/main" id="{A701B278-BA61-44E3-8DCD-8028DFE6F220}"/>
              </a:ext>
            </a:extLst>
          </p:cNvPr>
          <p:cNvSpPr txBox="1">
            <a:spLocks noChangeArrowheads="1"/>
          </p:cNvSpPr>
          <p:nvPr/>
        </p:nvSpPr>
        <p:spPr bwMode="auto">
          <a:xfrm>
            <a:off x="6858481" y="3994201"/>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sp>
        <p:nvSpPr>
          <p:cNvPr id="37981" name="TextBox 109">
            <a:extLst>
              <a:ext uri="{FF2B5EF4-FFF2-40B4-BE49-F238E27FC236}">
                <a16:creationId xmlns:a16="http://schemas.microsoft.com/office/drawing/2014/main" id="{3741FDEB-A3F4-4D25-9FAE-5A2A6108CF92}"/>
              </a:ext>
            </a:extLst>
          </p:cNvPr>
          <p:cNvSpPr txBox="1">
            <a:spLocks noChangeArrowheads="1"/>
          </p:cNvSpPr>
          <p:nvPr/>
        </p:nvSpPr>
        <p:spPr bwMode="auto">
          <a:xfrm>
            <a:off x="4619633" y="4008840"/>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dirty="0">
                <a:solidFill>
                  <a:srgbClr val="E46C0A"/>
                </a:solidFill>
                <a:latin typeface="Calibri" panose="020F0502020204030204" pitchFamily="34" charset="0"/>
              </a:rPr>
              <a:t>C</a:t>
            </a:r>
          </a:p>
        </p:txBody>
      </p:sp>
      <p:sp>
        <p:nvSpPr>
          <p:cNvPr id="37982" name="TextBox 110">
            <a:extLst>
              <a:ext uri="{FF2B5EF4-FFF2-40B4-BE49-F238E27FC236}">
                <a16:creationId xmlns:a16="http://schemas.microsoft.com/office/drawing/2014/main" id="{BC2B4F90-F39C-4AFD-85EC-D259B87B0B20}"/>
              </a:ext>
            </a:extLst>
          </p:cNvPr>
          <p:cNvSpPr txBox="1">
            <a:spLocks noChangeArrowheads="1"/>
          </p:cNvSpPr>
          <p:nvPr/>
        </p:nvSpPr>
        <p:spPr bwMode="auto">
          <a:xfrm>
            <a:off x="5994869" y="4008840"/>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pic>
        <p:nvPicPr>
          <p:cNvPr id="37983" name="Picture 111" descr="Spiolto_Respimat_pack_shot_highres.jpg">
            <a:extLst>
              <a:ext uri="{FF2B5EF4-FFF2-40B4-BE49-F238E27FC236}">
                <a16:creationId xmlns:a16="http://schemas.microsoft.com/office/drawing/2014/main" id="{F978B8B7-5564-46D0-ABC5-CE6325C99736}"/>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515916" y="4105277"/>
            <a:ext cx="108347" cy="23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84" name="Rectangle 112">
            <a:extLst>
              <a:ext uri="{FF2B5EF4-FFF2-40B4-BE49-F238E27FC236}">
                <a16:creationId xmlns:a16="http://schemas.microsoft.com/office/drawing/2014/main" id="{C02AA2CA-5701-4C48-B862-3282B4985639}"/>
              </a:ext>
            </a:extLst>
          </p:cNvPr>
          <p:cNvSpPr>
            <a:spLocks noChangeArrowheads="1"/>
          </p:cNvSpPr>
          <p:nvPr/>
        </p:nvSpPr>
        <p:spPr bwMode="auto">
          <a:xfrm>
            <a:off x="3365302" y="4299595"/>
            <a:ext cx="394097"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Spiolto</a:t>
            </a:r>
            <a:r>
              <a:rPr lang="nl-NL" altLang="nl-NL" sz="525" dirty="0">
                <a:solidFill>
                  <a:srgbClr val="376092"/>
                </a:solidFill>
                <a:latin typeface="Calibri" panose="020F0502020204030204" pitchFamily="34" charset="0"/>
              </a:rPr>
              <a:t>  </a:t>
            </a:r>
          </a:p>
          <a:p>
            <a:pPr algn="ctr" fontAlgn="base">
              <a:spcBef>
                <a:spcPct val="0"/>
              </a:spcBef>
              <a:spcAft>
                <a:spcPct val="0"/>
              </a:spcAft>
            </a:pPr>
            <a:r>
              <a:rPr lang="nl-NL" altLang="nl-NL" sz="525" dirty="0" err="1">
                <a:solidFill>
                  <a:srgbClr val="376092"/>
                </a:solidFill>
                <a:latin typeface="Calibri" panose="020F0502020204030204" pitchFamily="34" charset="0"/>
              </a:rPr>
              <a:t>Respimat</a:t>
            </a:r>
            <a:r>
              <a:rPr lang="nl-NL" altLang="nl-NL" sz="525" dirty="0">
                <a:solidFill>
                  <a:srgbClr val="376092"/>
                </a:solidFill>
                <a:latin typeface="Calibri" panose="020F0502020204030204" pitchFamily="34" charset="0"/>
              </a:rPr>
              <a:t> </a:t>
            </a:r>
          </a:p>
        </p:txBody>
      </p:sp>
      <p:sp>
        <p:nvSpPr>
          <p:cNvPr id="37985" name="TextBox 113">
            <a:extLst>
              <a:ext uri="{FF2B5EF4-FFF2-40B4-BE49-F238E27FC236}">
                <a16:creationId xmlns:a16="http://schemas.microsoft.com/office/drawing/2014/main" id="{E4142EA8-F9D8-44E6-B207-EB80AE63C60A}"/>
              </a:ext>
            </a:extLst>
          </p:cNvPr>
          <p:cNvSpPr txBox="1">
            <a:spLocks noChangeArrowheads="1"/>
          </p:cNvSpPr>
          <p:nvPr/>
        </p:nvSpPr>
        <p:spPr bwMode="auto">
          <a:xfrm>
            <a:off x="3606406" y="4038601"/>
            <a:ext cx="241697"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pic>
        <p:nvPicPr>
          <p:cNvPr id="37986" name="Picture 114" descr="Duaklir_oranje.jpg">
            <a:extLst>
              <a:ext uri="{FF2B5EF4-FFF2-40B4-BE49-F238E27FC236}">
                <a16:creationId xmlns:a16="http://schemas.microsoft.com/office/drawing/2014/main" id="{16E7316D-B3D6-4EE9-A4F8-3878A8512B46}"/>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766260" y="4104094"/>
            <a:ext cx="276225" cy="21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93" name="Picture 2">
            <a:extLst>
              <a:ext uri="{FF2B5EF4-FFF2-40B4-BE49-F238E27FC236}">
                <a16:creationId xmlns:a16="http://schemas.microsoft.com/office/drawing/2014/main" id="{13CF01B7-AF1C-411C-95A9-79C75E35C213}"/>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270907" y="4567237"/>
            <a:ext cx="316706"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94" name="Rectangle 124">
            <a:extLst>
              <a:ext uri="{FF2B5EF4-FFF2-40B4-BE49-F238E27FC236}">
                <a16:creationId xmlns:a16="http://schemas.microsoft.com/office/drawing/2014/main" id="{32CEA256-0A29-4765-B03B-474BFD0C65D6}"/>
              </a:ext>
            </a:extLst>
          </p:cNvPr>
          <p:cNvSpPr>
            <a:spLocks noChangeArrowheads="1"/>
          </p:cNvSpPr>
          <p:nvPr/>
        </p:nvSpPr>
        <p:spPr bwMode="auto">
          <a:xfrm>
            <a:off x="5217432" y="4786767"/>
            <a:ext cx="435548"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a:solidFill>
                  <a:srgbClr val="376092"/>
                </a:solidFill>
                <a:latin typeface="Calibri" panose="020F0502020204030204" pitchFamily="34" charset="0"/>
              </a:rPr>
              <a:t>Budesonide </a:t>
            </a:r>
          </a:p>
          <a:p>
            <a:pPr algn="ctr" fontAlgn="base">
              <a:spcBef>
                <a:spcPct val="0"/>
              </a:spcBef>
              <a:spcAft>
                <a:spcPct val="0"/>
              </a:spcAft>
            </a:pPr>
            <a:r>
              <a:rPr lang="nl-NL" altLang="nl-NL" sz="525" dirty="0" err="1">
                <a:solidFill>
                  <a:srgbClr val="376092"/>
                </a:solidFill>
                <a:latin typeface="Calibri" panose="020F0502020204030204" pitchFamily="34" charset="0"/>
              </a:rPr>
              <a:t>Novolizer</a:t>
            </a:r>
            <a:endParaRPr lang="nl-NL" altLang="nl-NL" sz="525" dirty="0">
              <a:solidFill>
                <a:srgbClr val="376092"/>
              </a:solidFill>
              <a:latin typeface="Calibri" panose="020F0502020204030204" pitchFamily="34" charset="0"/>
            </a:endParaRPr>
          </a:p>
        </p:txBody>
      </p:sp>
      <p:pic>
        <p:nvPicPr>
          <p:cNvPr id="38008" name="Picture 15">
            <a:extLst>
              <a:ext uri="{FF2B5EF4-FFF2-40B4-BE49-F238E27FC236}">
                <a16:creationId xmlns:a16="http://schemas.microsoft.com/office/drawing/2014/main" id="{B5E6DD34-16CA-431D-9D09-BFC0669E800C}"/>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997054" y="4537475"/>
            <a:ext cx="141684"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09" name="Rectangle 142">
            <a:extLst>
              <a:ext uri="{FF2B5EF4-FFF2-40B4-BE49-F238E27FC236}">
                <a16:creationId xmlns:a16="http://schemas.microsoft.com/office/drawing/2014/main" id="{DCE8ECCC-7DEB-4E81-BD56-0919F45FAC75}"/>
              </a:ext>
            </a:extLst>
          </p:cNvPr>
          <p:cNvSpPr>
            <a:spLocks noChangeArrowheads="1"/>
          </p:cNvSpPr>
          <p:nvPr/>
        </p:nvSpPr>
        <p:spPr bwMode="auto">
          <a:xfrm>
            <a:off x="4866360" y="4796687"/>
            <a:ext cx="401885"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dirty="0" err="1">
                <a:solidFill>
                  <a:srgbClr val="376092"/>
                </a:solidFill>
                <a:latin typeface="Calibri" panose="020F0502020204030204" pitchFamily="34" charset="0"/>
              </a:rPr>
              <a:t>Pulmicort</a:t>
            </a:r>
            <a:r>
              <a:rPr lang="nl-NL" altLang="nl-NL" sz="525" dirty="0">
                <a:solidFill>
                  <a:srgbClr val="376092"/>
                </a:solidFill>
                <a:latin typeface="Calibri" panose="020F0502020204030204" pitchFamily="34" charset="0"/>
              </a:rPr>
              <a:t> </a:t>
            </a:r>
          </a:p>
          <a:p>
            <a:pPr algn="ctr" fontAlgn="base">
              <a:spcBef>
                <a:spcPct val="0"/>
              </a:spcBef>
              <a:spcAft>
                <a:spcPct val="0"/>
              </a:spcAft>
            </a:pPr>
            <a:r>
              <a:rPr lang="nl-NL" altLang="nl-NL" sz="525" dirty="0" err="1">
                <a:solidFill>
                  <a:srgbClr val="376092"/>
                </a:solidFill>
                <a:latin typeface="Calibri" panose="020F0502020204030204" pitchFamily="34" charset="0"/>
              </a:rPr>
              <a:t>Turbuhaler</a:t>
            </a:r>
            <a:endParaRPr lang="nl-NL" altLang="nl-NL" sz="525" dirty="0">
              <a:solidFill>
                <a:srgbClr val="376092"/>
              </a:solidFill>
              <a:latin typeface="Calibri" panose="020F0502020204030204" pitchFamily="34" charset="0"/>
            </a:endParaRPr>
          </a:p>
        </p:txBody>
      </p:sp>
      <p:sp>
        <p:nvSpPr>
          <p:cNvPr id="38010" name="TextBox 143">
            <a:extLst>
              <a:ext uri="{FF2B5EF4-FFF2-40B4-BE49-F238E27FC236}">
                <a16:creationId xmlns:a16="http://schemas.microsoft.com/office/drawing/2014/main" id="{16B99119-B133-4C71-9DF0-45746668D646}"/>
              </a:ext>
            </a:extLst>
          </p:cNvPr>
          <p:cNvSpPr txBox="1">
            <a:spLocks noChangeArrowheads="1"/>
          </p:cNvSpPr>
          <p:nvPr/>
        </p:nvSpPr>
        <p:spPr bwMode="auto">
          <a:xfrm>
            <a:off x="5200660" y="4519618"/>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pic>
        <p:nvPicPr>
          <p:cNvPr id="38017" name="Picture 3">
            <a:extLst>
              <a:ext uri="{FF2B5EF4-FFF2-40B4-BE49-F238E27FC236}">
                <a16:creationId xmlns:a16="http://schemas.microsoft.com/office/drawing/2014/main" id="{5CCD4DB1-5133-4E00-AA73-BB5886FD3B98}"/>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208219" y="4520462"/>
            <a:ext cx="270272" cy="30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18" name="TextBox 154">
            <a:extLst>
              <a:ext uri="{FF2B5EF4-FFF2-40B4-BE49-F238E27FC236}">
                <a16:creationId xmlns:a16="http://schemas.microsoft.com/office/drawing/2014/main" id="{F855414B-06F7-4745-9E8D-404236B3B762}"/>
              </a:ext>
            </a:extLst>
          </p:cNvPr>
          <p:cNvSpPr txBox="1">
            <a:spLocks noChangeArrowheads="1"/>
          </p:cNvSpPr>
          <p:nvPr/>
        </p:nvSpPr>
        <p:spPr bwMode="auto">
          <a:xfrm>
            <a:off x="6409425" y="4475215"/>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8019" name="Rectangle 155">
            <a:extLst>
              <a:ext uri="{FF2B5EF4-FFF2-40B4-BE49-F238E27FC236}">
                <a16:creationId xmlns:a16="http://schemas.microsoft.com/office/drawing/2014/main" id="{72AB3804-E735-4C1F-BB42-330F1A8618C4}"/>
              </a:ext>
            </a:extLst>
          </p:cNvPr>
          <p:cNvSpPr>
            <a:spLocks noChangeArrowheads="1"/>
          </p:cNvSpPr>
          <p:nvPr/>
        </p:nvSpPr>
        <p:spPr bwMode="auto">
          <a:xfrm>
            <a:off x="6185204" y="4790733"/>
            <a:ext cx="332956"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nl-NL" altLang="nl-NL" sz="525">
                <a:solidFill>
                  <a:srgbClr val="376092"/>
                </a:solidFill>
                <a:latin typeface="Calibri" panose="020F0502020204030204" pitchFamily="34" charset="0"/>
              </a:rPr>
              <a:t>Flixotide</a:t>
            </a:r>
          </a:p>
          <a:p>
            <a:pPr algn="ctr" fontAlgn="base">
              <a:spcBef>
                <a:spcPct val="0"/>
              </a:spcBef>
              <a:spcAft>
                <a:spcPct val="0"/>
              </a:spcAft>
            </a:pPr>
            <a:r>
              <a:rPr lang="nl-NL" altLang="nl-NL" sz="525">
                <a:solidFill>
                  <a:srgbClr val="376092"/>
                </a:solidFill>
                <a:latin typeface="Calibri" panose="020F0502020204030204" pitchFamily="34" charset="0"/>
              </a:rPr>
              <a:t>Diskus</a:t>
            </a:r>
          </a:p>
        </p:txBody>
      </p:sp>
      <p:sp>
        <p:nvSpPr>
          <p:cNvPr id="38022" name="TextBox 158">
            <a:extLst>
              <a:ext uri="{FF2B5EF4-FFF2-40B4-BE49-F238E27FC236}">
                <a16:creationId xmlns:a16="http://schemas.microsoft.com/office/drawing/2014/main" id="{D4ADF6B0-AD5B-4B25-9A08-1318FD8BE275}"/>
              </a:ext>
            </a:extLst>
          </p:cNvPr>
          <p:cNvSpPr txBox="1">
            <a:spLocks noChangeArrowheads="1"/>
          </p:cNvSpPr>
          <p:nvPr/>
        </p:nvSpPr>
        <p:spPr bwMode="auto">
          <a:xfrm>
            <a:off x="5567372" y="4519618"/>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pic>
        <p:nvPicPr>
          <p:cNvPr id="38027" name="Picture 6">
            <a:extLst>
              <a:ext uri="{FF2B5EF4-FFF2-40B4-BE49-F238E27FC236}">
                <a16:creationId xmlns:a16="http://schemas.microsoft.com/office/drawing/2014/main" id="{9B500688-8137-479B-92A9-6DE4D82038E5}"/>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694174" y="5033615"/>
            <a:ext cx="183356"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30" name="Picture 11">
            <a:extLst>
              <a:ext uri="{FF2B5EF4-FFF2-40B4-BE49-F238E27FC236}">
                <a16:creationId xmlns:a16="http://schemas.microsoft.com/office/drawing/2014/main" id="{C4839FB8-1E6E-4ACE-8669-89EF0FF8CD01}"/>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683552" y="5101829"/>
            <a:ext cx="208360" cy="28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31" name="Picture 13">
            <a:extLst>
              <a:ext uri="{FF2B5EF4-FFF2-40B4-BE49-F238E27FC236}">
                <a16:creationId xmlns:a16="http://schemas.microsoft.com/office/drawing/2014/main" id="{5AB474F6-5C91-4A29-BDC4-5F8E87902F22}"/>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968478" y="5067300"/>
            <a:ext cx="17621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33" name="Picture 2">
            <a:extLst>
              <a:ext uri="{FF2B5EF4-FFF2-40B4-BE49-F238E27FC236}">
                <a16:creationId xmlns:a16="http://schemas.microsoft.com/office/drawing/2014/main" id="{D8067D00-610D-42DF-A366-6FE8554AFF40}"/>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215355" y="5049092"/>
            <a:ext cx="247650"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36" name="Rectangle 173">
            <a:extLst>
              <a:ext uri="{FF2B5EF4-FFF2-40B4-BE49-F238E27FC236}">
                <a16:creationId xmlns:a16="http://schemas.microsoft.com/office/drawing/2014/main" id="{4BB2A03A-A502-42A9-A460-B4753071CE5F}"/>
              </a:ext>
            </a:extLst>
          </p:cNvPr>
          <p:cNvSpPr>
            <a:spLocks noChangeArrowheads="1"/>
          </p:cNvSpPr>
          <p:nvPr/>
        </p:nvSpPr>
        <p:spPr bwMode="auto">
          <a:xfrm>
            <a:off x="1686368" y="5378053"/>
            <a:ext cx="284865"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dirty="0">
                <a:solidFill>
                  <a:srgbClr val="376092"/>
                </a:solidFill>
                <a:latin typeface="Calibri" panose="020F0502020204030204" pitchFamily="34" charset="0"/>
              </a:rPr>
              <a:t>Foster</a:t>
            </a:r>
            <a:r>
              <a:rPr lang="nl-NL" altLang="nl-NL" sz="525" dirty="0">
                <a:solidFill>
                  <a:srgbClr val="376092"/>
                </a:solidFill>
                <a:latin typeface="Calibri" panose="020F0502020204030204" pitchFamily="34" charset="0"/>
              </a:rPr>
              <a:t> </a:t>
            </a:r>
          </a:p>
        </p:txBody>
      </p:sp>
      <p:sp>
        <p:nvSpPr>
          <p:cNvPr id="38037" name="Rectangle 174">
            <a:extLst>
              <a:ext uri="{FF2B5EF4-FFF2-40B4-BE49-F238E27FC236}">
                <a16:creationId xmlns:a16="http://schemas.microsoft.com/office/drawing/2014/main" id="{6C3E320A-C738-4FE4-BB0A-ED589533C4D4}"/>
              </a:ext>
            </a:extLst>
          </p:cNvPr>
          <p:cNvSpPr>
            <a:spLocks noChangeArrowheads="1"/>
          </p:cNvSpPr>
          <p:nvPr/>
        </p:nvSpPr>
        <p:spPr bwMode="auto">
          <a:xfrm>
            <a:off x="6652736" y="5275317"/>
            <a:ext cx="286468"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dirty="0" err="1">
                <a:solidFill>
                  <a:srgbClr val="376092"/>
                </a:solidFill>
                <a:latin typeface="Calibri" panose="020F0502020204030204" pitchFamily="34" charset="0"/>
              </a:rPr>
              <a:t>Relvar</a:t>
            </a:r>
            <a:r>
              <a:rPr lang="nl-NL" altLang="nl-NL" sz="525" dirty="0">
                <a:solidFill>
                  <a:srgbClr val="376092"/>
                </a:solidFill>
                <a:latin typeface="Calibri" panose="020F0502020204030204" pitchFamily="34" charset="0"/>
              </a:rPr>
              <a:t> </a:t>
            </a:r>
          </a:p>
          <a:p>
            <a:pPr algn="ctr" fontAlgn="base">
              <a:spcBef>
                <a:spcPct val="0"/>
              </a:spcBef>
              <a:spcAft>
                <a:spcPct val="0"/>
              </a:spcAft>
            </a:pPr>
            <a:r>
              <a:rPr lang="en-GB" altLang="nl-NL" sz="525" dirty="0" err="1">
                <a:solidFill>
                  <a:srgbClr val="376092"/>
                </a:solidFill>
                <a:latin typeface="Calibri" panose="020F0502020204030204" pitchFamily="34" charset="0"/>
              </a:rPr>
              <a:t>Ellipta</a:t>
            </a:r>
            <a:endParaRPr lang="en-GB" altLang="nl-NL" sz="525" dirty="0">
              <a:solidFill>
                <a:srgbClr val="376092"/>
              </a:solidFill>
              <a:latin typeface="Calibri" panose="020F0502020204030204" pitchFamily="34" charset="0"/>
            </a:endParaRPr>
          </a:p>
        </p:txBody>
      </p:sp>
      <p:sp>
        <p:nvSpPr>
          <p:cNvPr id="38038" name="Rectangle 175">
            <a:extLst>
              <a:ext uri="{FF2B5EF4-FFF2-40B4-BE49-F238E27FC236}">
                <a16:creationId xmlns:a16="http://schemas.microsoft.com/office/drawing/2014/main" id="{34F32117-2D8D-40F9-B9B4-DB3A13A67682}"/>
              </a:ext>
            </a:extLst>
          </p:cNvPr>
          <p:cNvSpPr>
            <a:spLocks noChangeArrowheads="1"/>
          </p:cNvSpPr>
          <p:nvPr/>
        </p:nvSpPr>
        <p:spPr bwMode="auto">
          <a:xfrm>
            <a:off x="4871122" y="5304243"/>
            <a:ext cx="401885"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a:solidFill>
                  <a:srgbClr val="376092"/>
                </a:solidFill>
                <a:latin typeface="Calibri" panose="020F0502020204030204" pitchFamily="34" charset="0"/>
              </a:rPr>
              <a:t>Symbicort</a:t>
            </a:r>
            <a:r>
              <a:rPr lang="nl-NL" altLang="nl-NL" sz="525">
                <a:solidFill>
                  <a:srgbClr val="376092"/>
                </a:solidFill>
                <a:latin typeface="Calibri" panose="020F0502020204030204" pitchFamily="34" charset="0"/>
              </a:rPr>
              <a:t> </a:t>
            </a:r>
          </a:p>
          <a:p>
            <a:pPr algn="ctr" fontAlgn="base">
              <a:spcBef>
                <a:spcPct val="0"/>
              </a:spcBef>
              <a:spcAft>
                <a:spcPct val="0"/>
              </a:spcAft>
            </a:pPr>
            <a:r>
              <a:rPr lang="en-GB" altLang="nl-NL" sz="525">
                <a:solidFill>
                  <a:srgbClr val="376092"/>
                </a:solidFill>
                <a:latin typeface="Calibri" panose="020F0502020204030204" pitchFamily="34" charset="0"/>
              </a:rPr>
              <a:t>Turbuhaler</a:t>
            </a:r>
          </a:p>
        </p:txBody>
      </p:sp>
      <p:sp>
        <p:nvSpPr>
          <p:cNvPr id="38040" name="Rectangle 177">
            <a:extLst>
              <a:ext uri="{FF2B5EF4-FFF2-40B4-BE49-F238E27FC236}">
                <a16:creationId xmlns:a16="http://schemas.microsoft.com/office/drawing/2014/main" id="{F7C44556-7D33-46A0-8F80-10988F56E01B}"/>
              </a:ext>
            </a:extLst>
          </p:cNvPr>
          <p:cNvSpPr>
            <a:spLocks noChangeArrowheads="1"/>
          </p:cNvSpPr>
          <p:nvPr/>
        </p:nvSpPr>
        <p:spPr bwMode="auto">
          <a:xfrm>
            <a:off x="6053428" y="5258644"/>
            <a:ext cx="585788"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a:solidFill>
                  <a:srgbClr val="376092"/>
                </a:solidFill>
                <a:latin typeface="Calibri" panose="020F0502020204030204" pitchFamily="34" charset="0"/>
              </a:rPr>
              <a:t>Seretide</a:t>
            </a:r>
            <a:r>
              <a:rPr lang="nl-NL" altLang="nl-NL" sz="525">
                <a:solidFill>
                  <a:srgbClr val="376092"/>
                </a:solidFill>
                <a:latin typeface="Calibri" panose="020F0502020204030204" pitchFamily="34" charset="0"/>
              </a:rPr>
              <a:t> </a:t>
            </a:r>
          </a:p>
          <a:p>
            <a:pPr algn="ctr" fontAlgn="base">
              <a:spcBef>
                <a:spcPct val="0"/>
              </a:spcBef>
              <a:spcAft>
                <a:spcPct val="0"/>
              </a:spcAft>
            </a:pPr>
            <a:r>
              <a:rPr lang="nl-NL" altLang="nl-NL" sz="525">
                <a:solidFill>
                  <a:srgbClr val="376092"/>
                </a:solidFill>
                <a:latin typeface="Calibri" panose="020F0502020204030204" pitchFamily="34" charset="0"/>
              </a:rPr>
              <a:t>Diskus</a:t>
            </a:r>
          </a:p>
        </p:txBody>
      </p:sp>
      <p:sp>
        <p:nvSpPr>
          <p:cNvPr id="38041" name="TextBox 178">
            <a:extLst>
              <a:ext uri="{FF2B5EF4-FFF2-40B4-BE49-F238E27FC236}">
                <a16:creationId xmlns:a16="http://schemas.microsoft.com/office/drawing/2014/main" id="{A4A4F3E4-F96A-4287-A9D6-F16CB3748D31}"/>
              </a:ext>
            </a:extLst>
          </p:cNvPr>
          <p:cNvSpPr txBox="1">
            <a:spLocks noChangeArrowheads="1"/>
          </p:cNvSpPr>
          <p:nvPr/>
        </p:nvSpPr>
        <p:spPr bwMode="auto">
          <a:xfrm>
            <a:off x="1579960" y="5072068"/>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a:t>
            </a:r>
          </a:p>
        </p:txBody>
      </p:sp>
      <p:sp>
        <p:nvSpPr>
          <p:cNvPr id="38043" name="TextBox 180">
            <a:extLst>
              <a:ext uri="{FF2B5EF4-FFF2-40B4-BE49-F238E27FC236}">
                <a16:creationId xmlns:a16="http://schemas.microsoft.com/office/drawing/2014/main" id="{D3C37AB8-1BDB-41A1-8B41-6C5A80B48131}"/>
              </a:ext>
            </a:extLst>
          </p:cNvPr>
          <p:cNvSpPr txBox="1">
            <a:spLocks noChangeArrowheads="1"/>
          </p:cNvSpPr>
          <p:nvPr/>
        </p:nvSpPr>
        <p:spPr bwMode="auto">
          <a:xfrm>
            <a:off x="1808560" y="5063734"/>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8045" name="TextBox 182">
            <a:extLst>
              <a:ext uri="{FF2B5EF4-FFF2-40B4-BE49-F238E27FC236}">
                <a16:creationId xmlns:a16="http://schemas.microsoft.com/office/drawing/2014/main" id="{D99FA5E7-6630-498C-9F50-DD7B1B54A840}"/>
              </a:ext>
            </a:extLst>
          </p:cNvPr>
          <p:cNvSpPr txBox="1">
            <a:spLocks noChangeArrowheads="1"/>
          </p:cNvSpPr>
          <p:nvPr/>
        </p:nvSpPr>
        <p:spPr bwMode="auto">
          <a:xfrm>
            <a:off x="5147072" y="5050636"/>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8046" name="TextBox 183">
            <a:extLst>
              <a:ext uri="{FF2B5EF4-FFF2-40B4-BE49-F238E27FC236}">
                <a16:creationId xmlns:a16="http://schemas.microsoft.com/office/drawing/2014/main" id="{6450F28B-BC7F-455C-B053-601D2E3054F2}"/>
              </a:ext>
            </a:extLst>
          </p:cNvPr>
          <p:cNvSpPr txBox="1">
            <a:spLocks noChangeArrowheads="1"/>
          </p:cNvSpPr>
          <p:nvPr/>
        </p:nvSpPr>
        <p:spPr bwMode="auto">
          <a:xfrm>
            <a:off x="2140751" y="5038731"/>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dirty="0">
                <a:solidFill>
                  <a:srgbClr val="E46C0A"/>
                </a:solidFill>
                <a:latin typeface="Calibri" panose="020F0502020204030204" pitchFamily="34" charset="0"/>
              </a:rPr>
              <a:t>AC</a:t>
            </a:r>
          </a:p>
        </p:txBody>
      </p:sp>
      <p:sp>
        <p:nvSpPr>
          <p:cNvPr id="38047" name="TextBox 184">
            <a:extLst>
              <a:ext uri="{FF2B5EF4-FFF2-40B4-BE49-F238E27FC236}">
                <a16:creationId xmlns:a16="http://schemas.microsoft.com/office/drawing/2014/main" id="{4F58A719-12D1-46E8-A758-77AC13933FF6}"/>
              </a:ext>
            </a:extLst>
          </p:cNvPr>
          <p:cNvSpPr txBox="1">
            <a:spLocks noChangeArrowheads="1"/>
          </p:cNvSpPr>
          <p:nvPr/>
        </p:nvSpPr>
        <p:spPr bwMode="auto">
          <a:xfrm>
            <a:off x="6458249" y="5001471"/>
            <a:ext cx="250031"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sp>
        <p:nvSpPr>
          <p:cNvPr id="38048" name="TextBox 185">
            <a:extLst>
              <a:ext uri="{FF2B5EF4-FFF2-40B4-BE49-F238E27FC236}">
                <a16:creationId xmlns:a16="http://schemas.microsoft.com/office/drawing/2014/main" id="{E56A16AA-1D72-4761-9AB3-EFE5134A1A37}"/>
              </a:ext>
            </a:extLst>
          </p:cNvPr>
          <p:cNvSpPr txBox="1">
            <a:spLocks noChangeArrowheads="1"/>
          </p:cNvSpPr>
          <p:nvPr/>
        </p:nvSpPr>
        <p:spPr bwMode="auto">
          <a:xfrm>
            <a:off x="6846569" y="5012182"/>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AC</a:t>
            </a:r>
          </a:p>
        </p:txBody>
      </p:sp>
      <p:pic>
        <p:nvPicPr>
          <p:cNvPr id="150530" name="Picture 2"/>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549326" y="5553075"/>
            <a:ext cx="471807" cy="300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8" name="Rectangle 174">
            <a:extLst>
              <a:ext uri="{FF2B5EF4-FFF2-40B4-BE49-F238E27FC236}">
                <a16:creationId xmlns:a16="http://schemas.microsoft.com/office/drawing/2014/main" id="{6C3E320A-C738-4FE4-BB0A-ED589533C4D4}"/>
              </a:ext>
            </a:extLst>
          </p:cNvPr>
          <p:cNvSpPr>
            <a:spLocks noChangeArrowheads="1"/>
          </p:cNvSpPr>
          <p:nvPr/>
        </p:nvSpPr>
        <p:spPr bwMode="auto">
          <a:xfrm>
            <a:off x="6462221" y="5811589"/>
            <a:ext cx="681038"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dirty="0" err="1">
                <a:solidFill>
                  <a:srgbClr val="376092"/>
                </a:solidFill>
                <a:latin typeface="Calibri" panose="020F0502020204030204" pitchFamily="34" charset="0"/>
              </a:rPr>
              <a:t>Trelegy</a:t>
            </a:r>
            <a:r>
              <a:rPr lang="en-GB" altLang="nl-NL" sz="525" dirty="0">
                <a:solidFill>
                  <a:srgbClr val="376092"/>
                </a:solidFill>
                <a:latin typeface="Calibri" panose="020F0502020204030204" pitchFamily="34" charset="0"/>
              </a:rPr>
              <a:t> </a:t>
            </a:r>
            <a:r>
              <a:rPr lang="en-GB" altLang="nl-NL" sz="525" dirty="0" err="1">
                <a:solidFill>
                  <a:srgbClr val="376092"/>
                </a:solidFill>
                <a:latin typeface="Calibri" panose="020F0502020204030204" pitchFamily="34" charset="0"/>
              </a:rPr>
              <a:t>Ellipta</a:t>
            </a:r>
            <a:endParaRPr lang="en-GB" altLang="nl-NL" sz="525" dirty="0">
              <a:solidFill>
                <a:srgbClr val="376092"/>
              </a:solidFill>
              <a:latin typeface="Calibri" panose="020F0502020204030204" pitchFamily="34" charset="0"/>
            </a:endParaRPr>
          </a:p>
        </p:txBody>
      </p:sp>
      <p:sp>
        <p:nvSpPr>
          <p:cNvPr id="189" name="TextBox 92">
            <a:extLst>
              <a:ext uri="{FF2B5EF4-FFF2-40B4-BE49-F238E27FC236}">
                <a16:creationId xmlns:a16="http://schemas.microsoft.com/office/drawing/2014/main" id="{B4202625-25C7-407A-80F1-78AF0EC6D55C}"/>
              </a:ext>
            </a:extLst>
          </p:cNvPr>
          <p:cNvSpPr txBox="1">
            <a:spLocks noChangeArrowheads="1"/>
          </p:cNvSpPr>
          <p:nvPr/>
        </p:nvSpPr>
        <p:spPr bwMode="auto">
          <a:xfrm>
            <a:off x="6859081" y="5508676"/>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pic>
        <p:nvPicPr>
          <p:cNvPr id="150532" name="Picture 4"/>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446719" y="5553075"/>
            <a:ext cx="308272" cy="389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2" name="TextBox 92">
            <a:extLst>
              <a:ext uri="{FF2B5EF4-FFF2-40B4-BE49-F238E27FC236}">
                <a16:creationId xmlns:a16="http://schemas.microsoft.com/office/drawing/2014/main" id="{B4202625-25C7-407A-80F1-78AF0EC6D55C}"/>
              </a:ext>
            </a:extLst>
          </p:cNvPr>
          <p:cNvSpPr txBox="1">
            <a:spLocks noChangeArrowheads="1"/>
          </p:cNvSpPr>
          <p:nvPr/>
        </p:nvSpPr>
        <p:spPr bwMode="auto">
          <a:xfrm>
            <a:off x="1720462" y="5546767"/>
            <a:ext cx="251222"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r>
              <a:rPr lang="nl-NL" altLang="nl-NL" sz="525" b="1">
                <a:solidFill>
                  <a:srgbClr val="E46C0A"/>
                </a:solidFill>
                <a:latin typeface="Calibri" panose="020F0502020204030204" pitchFamily="34" charset="0"/>
              </a:rPr>
              <a:t>C</a:t>
            </a:r>
          </a:p>
        </p:txBody>
      </p:sp>
      <p:sp>
        <p:nvSpPr>
          <p:cNvPr id="193" name="Rectangle 173">
            <a:extLst>
              <a:ext uri="{FF2B5EF4-FFF2-40B4-BE49-F238E27FC236}">
                <a16:creationId xmlns:a16="http://schemas.microsoft.com/office/drawing/2014/main" id="{4BB2A03A-A502-42A9-A460-B4753071CE5F}"/>
              </a:ext>
            </a:extLst>
          </p:cNvPr>
          <p:cNvSpPr>
            <a:spLocks noChangeArrowheads="1"/>
          </p:cNvSpPr>
          <p:nvPr/>
        </p:nvSpPr>
        <p:spPr bwMode="auto">
          <a:xfrm>
            <a:off x="1443548" y="5894398"/>
            <a:ext cx="344177" cy="1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algn="ctr" fontAlgn="base">
              <a:spcBef>
                <a:spcPct val="0"/>
              </a:spcBef>
              <a:spcAft>
                <a:spcPct val="0"/>
              </a:spcAft>
            </a:pPr>
            <a:r>
              <a:rPr lang="en-GB" altLang="nl-NL" sz="525" dirty="0">
                <a:solidFill>
                  <a:srgbClr val="376092"/>
                </a:solidFill>
                <a:latin typeface="Calibri" panose="020F0502020204030204" pitchFamily="34" charset="0"/>
              </a:rPr>
              <a:t>Trimbow</a:t>
            </a:r>
            <a:endParaRPr lang="nl-NL" altLang="nl-NL" sz="525" dirty="0">
              <a:solidFill>
                <a:srgbClr val="376092"/>
              </a:solidFill>
              <a:latin typeface="Calibri" panose="020F0502020204030204" pitchFamily="34" charset="0"/>
            </a:endParaRPr>
          </a:p>
        </p:txBody>
      </p:sp>
      <p:pic>
        <p:nvPicPr>
          <p:cNvPr id="100" name="Picture 4">
            <a:extLst>
              <a:ext uri="{FF2B5EF4-FFF2-40B4-BE49-F238E27FC236}">
                <a16:creationId xmlns:a16="http://schemas.microsoft.com/office/drawing/2014/main" id="{581E8476-BA90-4E67-8583-3F7D6CEAD6B5}"/>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525195" y="2068118"/>
            <a:ext cx="202406" cy="284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4">
            <a:extLst>
              <a:ext uri="{FF2B5EF4-FFF2-40B4-BE49-F238E27FC236}">
                <a16:creationId xmlns:a16="http://schemas.microsoft.com/office/drawing/2014/main" id="{0328D0B9-5D2F-40FF-8852-CA1EA5F6E5BC}"/>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2076087" y="2074447"/>
            <a:ext cx="201217" cy="28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Afbeelding 82"/>
          <p:cNvPicPr>
            <a:picLocks noChangeAspect="1"/>
          </p:cNvPicPr>
          <p:nvPr/>
        </p:nvPicPr>
        <p:blipFill>
          <a:blip r:embed="rId30"/>
          <a:stretch>
            <a:fillRect/>
          </a:stretch>
        </p:blipFill>
        <p:spPr>
          <a:xfrm>
            <a:off x="7234012" y="1001977"/>
            <a:ext cx="1721123" cy="578480"/>
          </a:xfrm>
          <a:prstGeom prst="rect">
            <a:avLst/>
          </a:prstGeom>
        </p:spPr>
      </p:pic>
      <p:sp>
        <p:nvSpPr>
          <p:cNvPr id="84" name="Titel 2">
            <a:extLst>
              <a:ext uri="{FF2B5EF4-FFF2-40B4-BE49-F238E27FC236}">
                <a16:creationId xmlns:a16="http://schemas.microsoft.com/office/drawing/2014/main" id="{2C5EAD6B-B842-401C-93C3-1B51FD6C6161}"/>
              </a:ext>
            </a:extLst>
          </p:cNvPr>
          <p:cNvSpPr txBox="1">
            <a:spLocks noChangeArrowheads="1"/>
          </p:cNvSpPr>
          <p:nvPr/>
        </p:nvSpPr>
        <p:spPr>
          <a:xfrm>
            <a:off x="419102" y="1044661"/>
            <a:ext cx="6616304" cy="51315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altLang="nl-NL" sz="3300" dirty="0">
                <a:latin typeface="+mn-lt"/>
              </a:rPr>
              <a:t>De chaos</a:t>
            </a:r>
          </a:p>
        </p:txBody>
      </p:sp>
    </p:spTree>
    <p:extLst>
      <p:ext uri="{BB962C8B-B14F-4D97-AF65-F5344CB8AC3E}">
        <p14:creationId xmlns:p14="http://schemas.microsoft.com/office/powerpoint/2010/main" val="8720934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1B59D03-4B34-4BB3-88FA-974A34DF9849}"/>
              </a:ext>
            </a:extLst>
          </p:cNvPr>
          <p:cNvGraphicFramePr>
            <a:graphicFrameLocks noGrp="1"/>
          </p:cNvGraphicFramePr>
          <p:nvPr>
            <p:extLst>
              <p:ext uri="{D42A27DB-BD31-4B8C-83A1-F6EECF244321}">
                <p14:modId xmlns:p14="http://schemas.microsoft.com/office/powerpoint/2010/main" val="569932337"/>
              </p:ext>
            </p:extLst>
          </p:nvPr>
        </p:nvGraphicFramePr>
        <p:xfrm>
          <a:off x="411032" y="1086935"/>
          <a:ext cx="7905383" cy="5438408"/>
        </p:xfrm>
        <a:graphic>
          <a:graphicData uri="http://schemas.openxmlformats.org/drawingml/2006/table">
            <a:tbl>
              <a:tblPr firstRow="1" bandRow="1">
                <a:tableStyleId>{5C22544A-7EE6-4342-B048-85BDC9FD1C3A}</a:tableStyleId>
              </a:tblPr>
              <a:tblGrid>
                <a:gridCol w="449900">
                  <a:extLst>
                    <a:ext uri="{9D8B030D-6E8A-4147-A177-3AD203B41FA5}">
                      <a16:colId xmlns:a16="http://schemas.microsoft.com/office/drawing/2014/main" val="20000"/>
                    </a:ext>
                  </a:extLst>
                </a:gridCol>
                <a:gridCol w="771256">
                  <a:extLst>
                    <a:ext uri="{9D8B030D-6E8A-4147-A177-3AD203B41FA5}">
                      <a16:colId xmlns:a16="http://schemas.microsoft.com/office/drawing/2014/main" val="20001"/>
                    </a:ext>
                  </a:extLst>
                </a:gridCol>
                <a:gridCol w="1100265">
                  <a:extLst>
                    <a:ext uri="{9D8B030D-6E8A-4147-A177-3AD203B41FA5}">
                      <a16:colId xmlns:a16="http://schemas.microsoft.com/office/drawing/2014/main" val="20002"/>
                    </a:ext>
                  </a:extLst>
                </a:gridCol>
                <a:gridCol w="878376">
                  <a:extLst>
                    <a:ext uri="{9D8B030D-6E8A-4147-A177-3AD203B41FA5}">
                      <a16:colId xmlns:a16="http://schemas.microsoft.com/office/drawing/2014/main" val="20003"/>
                    </a:ext>
                  </a:extLst>
                </a:gridCol>
                <a:gridCol w="1006707">
                  <a:extLst>
                    <a:ext uri="{9D8B030D-6E8A-4147-A177-3AD203B41FA5}">
                      <a16:colId xmlns:a16="http://schemas.microsoft.com/office/drawing/2014/main" val="20007"/>
                    </a:ext>
                  </a:extLst>
                </a:gridCol>
                <a:gridCol w="888697">
                  <a:extLst>
                    <a:ext uri="{9D8B030D-6E8A-4147-A177-3AD203B41FA5}">
                      <a16:colId xmlns:a16="http://schemas.microsoft.com/office/drawing/2014/main" val="20004"/>
                    </a:ext>
                  </a:extLst>
                </a:gridCol>
                <a:gridCol w="1184932">
                  <a:extLst>
                    <a:ext uri="{9D8B030D-6E8A-4147-A177-3AD203B41FA5}">
                      <a16:colId xmlns:a16="http://schemas.microsoft.com/office/drawing/2014/main" val="20005"/>
                    </a:ext>
                  </a:extLst>
                </a:gridCol>
                <a:gridCol w="768440">
                  <a:extLst>
                    <a:ext uri="{9D8B030D-6E8A-4147-A177-3AD203B41FA5}">
                      <a16:colId xmlns:a16="http://schemas.microsoft.com/office/drawing/2014/main" val="20008"/>
                    </a:ext>
                  </a:extLst>
                </a:gridCol>
                <a:gridCol w="856810">
                  <a:extLst>
                    <a:ext uri="{9D8B030D-6E8A-4147-A177-3AD203B41FA5}">
                      <a16:colId xmlns:a16="http://schemas.microsoft.com/office/drawing/2014/main" val="20006"/>
                    </a:ext>
                  </a:extLst>
                </a:gridCol>
              </a:tblGrid>
              <a:tr h="610670">
                <a:tc>
                  <a:txBody>
                    <a:bodyPr/>
                    <a:lstStyle/>
                    <a:p>
                      <a:pPr algn="ctr">
                        <a:lnSpc>
                          <a:spcPct val="115000"/>
                        </a:lnSpc>
                        <a:spcAft>
                          <a:spcPts val="0"/>
                        </a:spcAft>
                      </a:pPr>
                      <a:endParaRPr lang="nl-NL" sz="900" dirty="0">
                        <a:solidFill>
                          <a:schemeClr val="accent6">
                            <a:lumMod val="75000"/>
                          </a:schemeClr>
                        </a:solidFill>
                        <a:latin typeface="Calibri" panose="020F0502020204030204" pitchFamily="34" charset="0"/>
                        <a:ea typeface="Calibri"/>
                        <a:cs typeface="Times New Roman"/>
                      </a:endParaRPr>
                    </a:p>
                  </a:txBody>
                  <a:tcPr marL="53062" marR="53062" marT="26528" marB="26528">
                    <a:lnL w="12700" cap="flat" cmpd="sng" algn="ctr">
                      <a:no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nl-NL" sz="900" dirty="0">
                          <a:solidFill>
                            <a:schemeClr val="bg1"/>
                          </a:solidFill>
                          <a:latin typeface="Calibri" panose="020F0502020204030204" pitchFamily="34" charset="0"/>
                          <a:ea typeface="Calibri"/>
                          <a:cs typeface="Times New Roman"/>
                        </a:rPr>
                        <a:t>Inhalator</a:t>
                      </a: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pPr algn="ctr">
                        <a:lnSpc>
                          <a:spcPct val="115000"/>
                        </a:lnSpc>
                        <a:spcAft>
                          <a:spcPts val="0"/>
                        </a:spcAft>
                      </a:pPr>
                      <a:r>
                        <a:rPr lang="nl-NL" sz="900" baseline="0" dirty="0">
                          <a:solidFill>
                            <a:schemeClr val="bg1"/>
                          </a:solidFill>
                          <a:latin typeface="Calibri" panose="020F0502020204030204" pitchFamily="34" charset="0"/>
                          <a:ea typeface="Calibri"/>
                          <a:cs typeface="Times New Roman"/>
                        </a:rPr>
                        <a:t>Single/</a:t>
                      </a:r>
                      <a:r>
                        <a:rPr lang="nl-NL" sz="900" baseline="0" dirty="0" err="1">
                          <a:solidFill>
                            <a:schemeClr val="bg1"/>
                          </a:solidFill>
                          <a:latin typeface="Calibri" panose="020F0502020204030204" pitchFamily="34" charset="0"/>
                          <a:ea typeface="Calibri"/>
                          <a:cs typeface="Times New Roman"/>
                        </a:rPr>
                        <a:t>Multidose</a:t>
                      </a:r>
                      <a:endParaRPr lang="nl-NL" sz="900" dirty="0">
                        <a:solidFill>
                          <a:schemeClr val="bg1"/>
                        </a:solidFill>
                        <a:latin typeface="Calibri" panose="020F0502020204030204" pitchFamily="34" charset="0"/>
                        <a:ea typeface="Calibri"/>
                        <a:cs typeface="Times New Roman"/>
                      </a:endParaRP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pPr algn="ctr">
                        <a:lnSpc>
                          <a:spcPct val="115000"/>
                        </a:lnSpc>
                        <a:spcAft>
                          <a:spcPts val="0"/>
                        </a:spcAft>
                      </a:pPr>
                      <a:r>
                        <a:rPr lang="nl-NL" sz="900" dirty="0" err="1">
                          <a:solidFill>
                            <a:schemeClr val="bg1"/>
                          </a:solidFill>
                          <a:latin typeface="Calibri" panose="020F0502020204030204" pitchFamily="34" charset="0"/>
                          <a:ea typeface="Calibri"/>
                          <a:cs typeface="Times New Roman"/>
                        </a:rPr>
                        <a:t>Doseer-frequentie</a:t>
                      </a:r>
                      <a:endParaRPr lang="nl-NL" sz="900" dirty="0">
                        <a:solidFill>
                          <a:schemeClr val="bg1"/>
                        </a:solidFill>
                        <a:latin typeface="Calibri" panose="020F0502020204030204" pitchFamily="34" charset="0"/>
                        <a:ea typeface="Calibri"/>
                        <a:cs typeface="Times New Roman"/>
                      </a:endParaRP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pPr marL="0" marR="0" indent="0" algn="ctr" defTabSz="914413" rtl="0" eaLnBrk="1" fontAlgn="auto" latinLnBrk="0" hangingPunct="1">
                        <a:lnSpc>
                          <a:spcPct val="115000"/>
                        </a:lnSpc>
                        <a:spcBef>
                          <a:spcPts val="0"/>
                        </a:spcBef>
                        <a:spcAft>
                          <a:spcPts val="0"/>
                        </a:spcAft>
                        <a:buClrTx/>
                        <a:buSzTx/>
                        <a:buFontTx/>
                        <a:buNone/>
                        <a:tabLst/>
                        <a:defRPr/>
                      </a:pPr>
                      <a:r>
                        <a:rPr lang="nl-NL" sz="900" dirty="0">
                          <a:solidFill>
                            <a:schemeClr val="bg1"/>
                          </a:solidFill>
                          <a:latin typeface="Calibri" panose="020F0502020204030204" pitchFamily="34" charset="0"/>
                          <a:ea typeface="Calibri"/>
                          <a:cs typeface="Times New Roman"/>
                        </a:rPr>
                        <a:t>Handelingen per keer</a:t>
                      </a: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pPr algn="ctr">
                        <a:lnSpc>
                          <a:spcPct val="115000"/>
                        </a:lnSpc>
                        <a:spcAft>
                          <a:spcPts val="0"/>
                        </a:spcAft>
                      </a:pPr>
                      <a:r>
                        <a:rPr lang="nl-NL" sz="900" dirty="0">
                          <a:solidFill>
                            <a:schemeClr val="bg1"/>
                          </a:solidFill>
                          <a:latin typeface="Calibri" panose="020F0502020204030204" pitchFamily="34" charset="0"/>
                          <a:ea typeface="Calibri"/>
                          <a:cs typeface="Times New Roman"/>
                        </a:rPr>
                        <a:t>Handelingen per dag</a:t>
                      </a: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pPr algn="ctr">
                        <a:lnSpc>
                          <a:spcPct val="115000"/>
                        </a:lnSpc>
                        <a:spcAft>
                          <a:spcPts val="0"/>
                        </a:spcAft>
                      </a:pPr>
                      <a:r>
                        <a:rPr lang="nl-NL" sz="900" dirty="0">
                          <a:solidFill>
                            <a:schemeClr val="bg1"/>
                          </a:solidFill>
                          <a:latin typeface="Calibri" panose="020F0502020204030204" pitchFamily="34" charset="0"/>
                          <a:ea typeface="Calibri"/>
                          <a:cs typeface="Times New Roman"/>
                        </a:rPr>
                        <a:t>Stoffen</a:t>
                      </a: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pPr algn="ctr">
                        <a:lnSpc>
                          <a:spcPct val="115000"/>
                        </a:lnSpc>
                        <a:spcAft>
                          <a:spcPts val="0"/>
                        </a:spcAft>
                      </a:pPr>
                      <a:r>
                        <a:rPr lang="nl-NL" sz="900" dirty="0">
                          <a:solidFill>
                            <a:schemeClr val="bg1"/>
                          </a:solidFill>
                          <a:latin typeface="Calibri" panose="020F0502020204030204" pitchFamily="34" charset="0"/>
                          <a:ea typeface="Calibri"/>
                          <a:cs typeface="Times New Roman"/>
                        </a:rPr>
                        <a:t>Dosisteller/    indicator</a:t>
                      </a: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tc>
                  <a:txBody>
                    <a:bodyPr/>
                    <a:lstStyle/>
                    <a:p>
                      <a:pPr algn="ctr">
                        <a:lnSpc>
                          <a:spcPct val="115000"/>
                        </a:lnSpc>
                        <a:spcAft>
                          <a:spcPts val="0"/>
                        </a:spcAft>
                      </a:pPr>
                      <a:r>
                        <a:rPr lang="nl-NL" sz="900" dirty="0">
                          <a:solidFill>
                            <a:schemeClr val="bg1"/>
                          </a:solidFill>
                          <a:latin typeface="Calibri" panose="020F0502020204030204" pitchFamily="34" charset="0"/>
                          <a:ea typeface="Calibri"/>
                          <a:cs typeface="Times New Roman"/>
                        </a:rPr>
                        <a:t>Weerstand</a:t>
                      </a: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4FC54F"/>
                    </a:solidFill>
                  </a:tcPr>
                </a:tc>
                <a:extLst>
                  <a:ext uri="{0D108BD9-81ED-4DB2-BD59-A6C34878D82A}">
                    <a16:rowId xmlns:a16="http://schemas.microsoft.com/office/drawing/2014/main" val="10000"/>
                  </a:ext>
                </a:extLst>
              </a:tr>
              <a:tr h="505883">
                <a:tc>
                  <a:txBody>
                    <a:bodyPr/>
                    <a:lstStyle/>
                    <a:p>
                      <a:endParaRPr lang="nl-NL" sz="900" dirty="0">
                        <a:solidFill>
                          <a:schemeClr val="accent6">
                            <a:lumMod val="75000"/>
                          </a:schemeClr>
                        </a:solidFill>
                        <a:latin typeface="Calibri" panose="020F0502020204030204" pitchFamily="34" charset="0"/>
                      </a:endParaRPr>
                    </a:p>
                  </a:txBody>
                  <a:tcPr marL="53062" marR="53062" marT="26528" marB="26528">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900" dirty="0" err="1">
                          <a:solidFill>
                            <a:schemeClr val="tx1"/>
                          </a:solidFill>
                          <a:latin typeface="Calibri" panose="020F0502020204030204" pitchFamily="34" charset="0"/>
                        </a:rPr>
                        <a:t>Turbuhaler</a:t>
                      </a:r>
                      <a:endParaRPr lang="nl-NL" sz="900" dirty="0">
                        <a:solidFill>
                          <a:schemeClr val="tx1"/>
                        </a:solidFill>
                        <a:latin typeface="Calibri" panose="020F0502020204030204" pitchFamily="34" charset="0"/>
                      </a:endParaRP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900" baseline="0" dirty="0" err="1">
                          <a:solidFill>
                            <a:schemeClr val="tx1"/>
                          </a:solidFill>
                          <a:latin typeface="Calibri" panose="020F0502020204030204" pitchFamily="34" charset="0"/>
                        </a:rPr>
                        <a:t>Multidose</a:t>
                      </a:r>
                      <a:endParaRPr lang="nl-NL" sz="900" dirty="0">
                        <a:solidFill>
                          <a:schemeClr val="tx1"/>
                        </a:solidFill>
                        <a:latin typeface="Calibri" panose="020F0502020204030204" pitchFamily="34" charset="0"/>
                      </a:endParaRP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900" dirty="0">
                          <a:solidFill>
                            <a:schemeClr val="tx1"/>
                          </a:solidFill>
                          <a:latin typeface="Calibri" panose="020F0502020204030204" pitchFamily="34" charset="0"/>
                        </a:rPr>
                        <a:t>2</a:t>
                      </a:r>
                      <a:r>
                        <a:rPr lang="nl-NL" sz="900" baseline="0" dirty="0">
                          <a:solidFill>
                            <a:schemeClr val="tx1"/>
                          </a:solidFill>
                          <a:latin typeface="Calibri" panose="020F0502020204030204" pitchFamily="34" charset="0"/>
                        </a:rPr>
                        <a:t> x daags</a:t>
                      </a:r>
                      <a:endParaRPr lang="nl-NL" sz="900" dirty="0">
                        <a:solidFill>
                          <a:schemeClr val="tx1"/>
                        </a:solidFill>
                        <a:latin typeface="Calibri" panose="020F0502020204030204" pitchFamily="34" charset="0"/>
                      </a:endParaRP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900" dirty="0">
                          <a:solidFill>
                            <a:schemeClr val="tx1"/>
                          </a:solidFill>
                          <a:latin typeface="Calibri" panose="020F0502020204030204" pitchFamily="34" charset="0"/>
                        </a:rPr>
                        <a:t>5</a:t>
                      </a: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900" dirty="0">
                          <a:solidFill>
                            <a:schemeClr val="tx1"/>
                          </a:solidFill>
                          <a:latin typeface="Calibri" panose="020F0502020204030204" pitchFamily="34" charset="0"/>
                        </a:rPr>
                        <a:t>10</a:t>
                      </a: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900" dirty="0">
                          <a:solidFill>
                            <a:schemeClr val="tx1"/>
                          </a:solidFill>
                          <a:latin typeface="Calibri" panose="020F0502020204030204" pitchFamily="34" charset="0"/>
                        </a:rPr>
                        <a:t>SABA,</a:t>
                      </a:r>
                      <a:r>
                        <a:rPr lang="nl-NL" sz="900" baseline="0" dirty="0">
                          <a:solidFill>
                            <a:schemeClr val="tx1"/>
                          </a:solidFill>
                          <a:latin typeface="Calibri" panose="020F0502020204030204" pitchFamily="34" charset="0"/>
                        </a:rPr>
                        <a:t> ICS, LABA, ICS/LABA</a:t>
                      </a:r>
                      <a:endParaRPr lang="nl-NL" sz="900" dirty="0">
                        <a:solidFill>
                          <a:schemeClr val="tx1"/>
                        </a:solidFill>
                        <a:latin typeface="Calibri" panose="020F0502020204030204" pitchFamily="34" charset="0"/>
                      </a:endParaRP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900" dirty="0">
                          <a:solidFill>
                            <a:schemeClr val="tx1"/>
                          </a:solidFill>
                          <a:latin typeface="Calibri" panose="020F0502020204030204" pitchFamily="34" charset="0"/>
                        </a:rPr>
                        <a:t>Ja</a:t>
                      </a: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900" dirty="0">
                          <a:solidFill>
                            <a:schemeClr val="tx1"/>
                          </a:solidFill>
                          <a:latin typeface="Calibri" panose="020F0502020204030204" pitchFamily="34" charset="0"/>
                        </a:rPr>
                        <a:t>Hoog</a:t>
                      </a: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98208">
                <a:tc>
                  <a:txBody>
                    <a:bodyPr/>
                    <a:lstStyle/>
                    <a:p>
                      <a:endParaRPr lang="nl-NL" sz="900" dirty="0">
                        <a:solidFill>
                          <a:schemeClr val="accent6">
                            <a:lumMod val="75000"/>
                          </a:schemeClr>
                        </a:solidFill>
                        <a:latin typeface="Calibri" panose="020F0502020204030204" pitchFamily="34" charset="0"/>
                      </a:endParaRPr>
                    </a:p>
                  </a:txBody>
                  <a:tcPr marL="53062" marR="53062" marT="26528" marB="26528">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900" dirty="0">
                          <a:solidFill>
                            <a:schemeClr val="tx1"/>
                          </a:solidFill>
                          <a:latin typeface="Calibri" panose="020F0502020204030204" pitchFamily="34" charset="0"/>
                        </a:rPr>
                        <a:t>Novolizer</a:t>
                      </a: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13" rtl="0" eaLnBrk="1" latinLnBrk="0" hangingPunct="1"/>
                      <a:r>
                        <a:rPr lang="nl-NL" sz="900" baseline="0" dirty="0" err="1">
                          <a:solidFill>
                            <a:schemeClr val="tx1"/>
                          </a:solidFill>
                          <a:latin typeface="Calibri" panose="020F0502020204030204" pitchFamily="34" charset="0"/>
                        </a:rPr>
                        <a:t>Multidose</a:t>
                      </a:r>
                      <a:endParaRPr lang="nl-NL" sz="900" kern="1200" baseline="0" dirty="0">
                        <a:solidFill>
                          <a:schemeClr val="tx1"/>
                        </a:solidFill>
                        <a:latin typeface="Calibri" panose="020F0502020204030204" pitchFamily="34" charset="0"/>
                        <a:ea typeface="+mn-ea"/>
                        <a:cs typeface="+mn-cs"/>
                      </a:endParaRP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90527" rtl="0" eaLnBrk="1" fontAlgn="auto" latinLnBrk="0" hangingPunct="1">
                        <a:lnSpc>
                          <a:spcPct val="100000"/>
                        </a:lnSpc>
                        <a:spcBef>
                          <a:spcPts val="0"/>
                        </a:spcBef>
                        <a:spcAft>
                          <a:spcPts val="0"/>
                        </a:spcAft>
                        <a:buClrTx/>
                        <a:buSzTx/>
                        <a:buFontTx/>
                        <a:buNone/>
                        <a:tabLst/>
                        <a:defRPr/>
                      </a:pPr>
                      <a:r>
                        <a:rPr lang="nl-NL" sz="900" dirty="0">
                          <a:solidFill>
                            <a:schemeClr val="tx1"/>
                          </a:solidFill>
                          <a:latin typeface="Calibri" panose="020F0502020204030204" pitchFamily="34" charset="0"/>
                        </a:rPr>
                        <a:t>2</a:t>
                      </a:r>
                      <a:r>
                        <a:rPr lang="nl-NL" sz="900" baseline="0" dirty="0">
                          <a:solidFill>
                            <a:schemeClr val="tx1"/>
                          </a:solidFill>
                          <a:latin typeface="Calibri" panose="020F0502020204030204" pitchFamily="34" charset="0"/>
                        </a:rPr>
                        <a:t> x daags</a:t>
                      </a:r>
                      <a:endParaRPr lang="nl-NL" sz="900" dirty="0">
                        <a:solidFill>
                          <a:schemeClr val="tx1"/>
                        </a:solidFill>
                        <a:latin typeface="Calibri" panose="020F0502020204030204" pitchFamily="34" charset="0"/>
                      </a:endParaRP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13" rtl="0" eaLnBrk="1" fontAlgn="auto" latinLnBrk="0" hangingPunct="1">
                        <a:lnSpc>
                          <a:spcPct val="100000"/>
                        </a:lnSpc>
                        <a:spcBef>
                          <a:spcPts val="0"/>
                        </a:spcBef>
                        <a:spcAft>
                          <a:spcPts val="0"/>
                        </a:spcAft>
                        <a:buClrTx/>
                        <a:buSzTx/>
                        <a:buFontTx/>
                        <a:buNone/>
                        <a:tabLst/>
                        <a:defRPr/>
                      </a:pPr>
                      <a:r>
                        <a:rPr lang="nl-NL" sz="900" dirty="0">
                          <a:solidFill>
                            <a:schemeClr val="tx1"/>
                          </a:solidFill>
                          <a:latin typeface="Calibri" panose="020F0502020204030204" pitchFamily="34" charset="0"/>
                        </a:rPr>
                        <a:t>5</a:t>
                      </a: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13" rtl="0" eaLnBrk="1" fontAlgn="auto" latinLnBrk="0" hangingPunct="1">
                        <a:lnSpc>
                          <a:spcPct val="100000"/>
                        </a:lnSpc>
                        <a:spcBef>
                          <a:spcPts val="0"/>
                        </a:spcBef>
                        <a:spcAft>
                          <a:spcPts val="0"/>
                        </a:spcAft>
                        <a:buClrTx/>
                        <a:buSzTx/>
                        <a:buFontTx/>
                        <a:buNone/>
                        <a:tabLst/>
                        <a:defRPr/>
                      </a:pPr>
                      <a:r>
                        <a:rPr lang="nl-NL" sz="900" dirty="0">
                          <a:solidFill>
                            <a:schemeClr val="tx1"/>
                          </a:solidFill>
                          <a:latin typeface="Calibri" panose="020F0502020204030204" pitchFamily="34" charset="0"/>
                        </a:rPr>
                        <a:t>10</a:t>
                      </a:r>
                    </a:p>
                    <a:p>
                      <a:pPr marL="0" marR="0" indent="0" algn="ctr" defTabSz="914413" rtl="0" eaLnBrk="1" fontAlgn="auto" latinLnBrk="0" hangingPunct="1">
                        <a:lnSpc>
                          <a:spcPct val="100000"/>
                        </a:lnSpc>
                        <a:spcBef>
                          <a:spcPts val="0"/>
                        </a:spcBef>
                        <a:spcAft>
                          <a:spcPts val="0"/>
                        </a:spcAft>
                        <a:buClrTx/>
                        <a:buSzTx/>
                        <a:buFontTx/>
                        <a:buNone/>
                        <a:tabLst/>
                        <a:defRPr/>
                      </a:pPr>
                      <a:r>
                        <a:rPr lang="nl-NL" sz="900" dirty="0">
                          <a:solidFill>
                            <a:schemeClr val="tx1"/>
                          </a:solidFill>
                          <a:latin typeface="Calibri" panose="020F0502020204030204" pitchFamily="34" charset="0"/>
                        </a:rPr>
                        <a:t>(</a:t>
                      </a:r>
                      <a:r>
                        <a:rPr lang="nl-NL" sz="900" dirty="0" err="1">
                          <a:solidFill>
                            <a:schemeClr val="tx1"/>
                          </a:solidFill>
                          <a:latin typeface="Calibri" panose="020F0502020204030204" pitchFamily="34" charset="0"/>
                        </a:rPr>
                        <a:t>excl</a:t>
                      </a:r>
                      <a:r>
                        <a:rPr lang="nl-NL" sz="900" dirty="0">
                          <a:solidFill>
                            <a:schemeClr val="tx1"/>
                          </a:solidFill>
                          <a:latin typeface="Calibri" panose="020F0502020204030204" pitchFamily="34" charset="0"/>
                        </a:rPr>
                        <a:t> vullen van het device)</a:t>
                      </a: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900" dirty="0">
                          <a:solidFill>
                            <a:schemeClr val="tx1"/>
                          </a:solidFill>
                          <a:latin typeface="Calibri" panose="020F0502020204030204" pitchFamily="34" charset="0"/>
                        </a:rPr>
                        <a:t>SABA,</a:t>
                      </a:r>
                      <a:r>
                        <a:rPr lang="nl-NL" sz="900" baseline="0" dirty="0">
                          <a:solidFill>
                            <a:schemeClr val="tx1"/>
                          </a:solidFill>
                          <a:latin typeface="Calibri" panose="020F0502020204030204" pitchFamily="34" charset="0"/>
                        </a:rPr>
                        <a:t> ICS, LABA</a:t>
                      </a:r>
                      <a:endParaRPr lang="nl-NL" sz="900" dirty="0">
                        <a:solidFill>
                          <a:schemeClr val="tx1"/>
                        </a:solidFill>
                        <a:latin typeface="Calibri" panose="020F0502020204030204" pitchFamily="34" charset="0"/>
                      </a:endParaRP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13" rtl="0" eaLnBrk="1" fontAlgn="auto" latinLnBrk="0" hangingPunct="1">
                        <a:lnSpc>
                          <a:spcPct val="100000"/>
                        </a:lnSpc>
                        <a:spcBef>
                          <a:spcPts val="0"/>
                        </a:spcBef>
                        <a:spcAft>
                          <a:spcPts val="0"/>
                        </a:spcAft>
                        <a:buClrTx/>
                        <a:buSzTx/>
                        <a:buFontTx/>
                        <a:buNone/>
                        <a:tabLst/>
                        <a:defRPr/>
                      </a:pPr>
                      <a:r>
                        <a:rPr lang="nl-NL" sz="900" dirty="0">
                          <a:solidFill>
                            <a:schemeClr val="tx1"/>
                          </a:solidFill>
                          <a:latin typeface="Calibri" panose="020F0502020204030204" pitchFamily="34" charset="0"/>
                        </a:rPr>
                        <a:t>Ja</a:t>
                      </a:r>
                    </a:p>
                    <a:p>
                      <a:pPr algn="ctr"/>
                      <a:endParaRPr lang="nl-NL" sz="900" dirty="0">
                        <a:solidFill>
                          <a:schemeClr val="tx1"/>
                        </a:solidFill>
                        <a:latin typeface="Calibri" panose="020F0502020204030204" pitchFamily="34" charset="0"/>
                      </a:endParaRP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900" dirty="0">
                          <a:solidFill>
                            <a:schemeClr val="tx1"/>
                          </a:solidFill>
                          <a:latin typeface="Calibri" panose="020F0502020204030204" pitchFamily="34" charset="0"/>
                        </a:rPr>
                        <a:t>Midden</a:t>
                      </a: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8225">
                <a:tc>
                  <a:txBody>
                    <a:bodyPr/>
                    <a:lstStyle/>
                    <a:p>
                      <a:endParaRPr lang="nl-NL" sz="900" dirty="0">
                        <a:solidFill>
                          <a:schemeClr val="accent6">
                            <a:lumMod val="75000"/>
                          </a:schemeClr>
                        </a:solidFill>
                        <a:latin typeface="Calibri" panose="020F0502020204030204" pitchFamily="34" charset="0"/>
                      </a:endParaRPr>
                    </a:p>
                  </a:txBody>
                  <a:tcPr marL="53062" marR="53062" marT="26528" marB="26528">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900" dirty="0" err="1">
                          <a:solidFill>
                            <a:schemeClr val="tx1"/>
                          </a:solidFill>
                          <a:latin typeface="Calibri" panose="020F0502020204030204" pitchFamily="34" charset="0"/>
                        </a:rPr>
                        <a:t>Genuair</a:t>
                      </a:r>
                      <a:endParaRPr lang="nl-NL" sz="900" dirty="0">
                        <a:solidFill>
                          <a:schemeClr val="tx1"/>
                        </a:solidFill>
                        <a:latin typeface="Calibri" panose="020F0502020204030204" pitchFamily="34" charset="0"/>
                      </a:endParaRP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13" rtl="0" eaLnBrk="1" latinLnBrk="0" hangingPunct="1"/>
                      <a:r>
                        <a:rPr lang="nl-NL" sz="900" baseline="0" dirty="0" err="1">
                          <a:solidFill>
                            <a:schemeClr val="tx1"/>
                          </a:solidFill>
                          <a:latin typeface="Calibri" panose="020F0502020204030204" pitchFamily="34" charset="0"/>
                        </a:rPr>
                        <a:t>Multidose</a:t>
                      </a:r>
                      <a:endParaRPr lang="nl-NL" sz="900" kern="1200" baseline="0" dirty="0">
                        <a:solidFill>
                          <a:schemeClr val="tx1"/>
                        </a:solidFill>
                        <a:latin typeface="Calibri" panose="020F0502020204030204" pitchFamily="34" charset="0"/>
                        <a:ea typeface="+mn-ea"/>
                        <a:cs typeface="+mn-cs"/>
                      </a:endParaRP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900" dirty="0">
                          <a:solidFill>
                            <a:schemeClr val="tx1"/>
                          </a:solidFill>
                          <a:latin typeface="Calibri" panose="020F0502020204030204" pitchFamily="34" charset="0"/>
                        </a:rPr>
                        <a:t>2</a:t>
                      </a:r>
                      <a:r>
                        <a:rPr lang="nl-NL" sz="900" baseline="0" dirty="0">
                          <a:solidFill>
                            <a:schemeClr val="tx1"/>
                          </a:solidFill>
                          <a:latin typeface="Calibri" panose="020F0502020204030204" pitchFamily="34" charset="0"/>
                        </a:rPr>
                        <a:t> x daags</a:t>
                      </a:r>
                      <a:endParaRPr lang="nl-NL" sz="900" dirty="0">
                        <a:solidFill>
                          <a:schemeClr val="tx1"/>
                        </a:solidFill>
                        <a:latin typeface="Calibri" panose="020F0502020204030204" pitchFamily="34" charset="0"/>
                      </a:endParaRP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900" dirty="0">
                          <a:solidFill>
                            <a:schemeClr val="tx1"/>
                          </a:solidFill>
                          <a:latin typeface="Calibri" panose="020F0502020204030204" pitchFamily="34" charset="0"/>
                        </a:rPr>
                        <a:t>5</a:t>
                      </a: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900" dirty="0">
                          <a:solidFill>
                            <a:schemeClr val="tx1"/>
                          </a:solidFill>
                          <a:latin typeface="Calibri" panose="020F0502020204030204" pitchFamily="34" charset="0"/>
                        </a:rPr>
                        <a:t>10</a:t>
                      </a: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900" dirty="0">
                          <a:solidFill>
                            <a:schemeClr val="tx1"/>
                          </a:solidFill>
                          <a:latin typeface="Calibri" panose="020F0502020204030204" pitchFamily="34" charset="0"/>
                        </a:rPr>
                        <a:t>LAMA, LABA/LAMA</a:t>
                      </a: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13" rtl="0" eaLnBrk="1" fontAlgn="auto" latinLnBrk="0" hangingPunct="1">
                        <a:lnSpc>
                          <a:spcPct val="100000"/>
                        </a:lnSpc>
                        <a:spcBef>
                          <a:spcPts val="0"/>
                        </a:spcBef>
                        <a:spcAft>
                          <a:spcPts val="0"/>
                        </a:spcAft>
                        <a:buClrTx/>
                        <a:buSzTx/>
                        <a:buFontTx/>
                        <a:buNone/>
                        <a:tabLst/>
                        <a:defRPr/>
                      </a:pPr>
                      <a:r>
                        <a:rPr lang="nl-NL" sz="900" dirty="0">
                          <a:solidFill>
                            <a:schemeClr val="tx1"/>
                          </a:solidFill>
                          <a:latin typeface="Calibri" panose="020F0502020204030204" pitchFamily="34" charset="0"/>
                        </a:rPr>
                        <a:t>Ja</a:t>
                      </a:r>
                    </a:p>
                    <a:p>
                      <a:pPr algn="ctr"/>
                      <a:endParaRPr lang="nl-NL" sz="900" dirty="0">
                        <a:solidFill>
                          <a:schemeClr val="tx1"/>
                        </a:solidFill>
                        <a:latin typeface="Calibri" panose="020F0502020204030204" pitchFamily="34" charset="0"/>
                      </a:endParaRP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900" dirty="0">
                          <a:solidFill>
                            <a:schemeClr val="tx1"/>
                          </a:solidFill>
                          <a:latin typeface="Calibri" panose="020F0502020204030204" pitchFamily="34" charset="0"/>
                        </a:rPr>
                        <a:t>Midden</a:t>
                      </a: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2592">
                <a:tc>
                  <a:txBody>
                    <a:bodyPr/>
                    <a:lstStyle/>
                    <a:p>
                      <a:endParaRPr lang="nl-NL" sz="900" dirty="0">
                        <a:solidFill>
                          <a:schemeClr val="accent6">
                            <a:lumMod val="75000"/>
                          </a:schemeClr>
                        </a:solidFill>
                        <a:latin typeface="Calibri" panose="020F0502020204030204" pitchFamily="34" charset="0"/>
                      </a:endParaRPr>
                    </a:p>
                  </a:txBody>
                  <a:tcPr marL="53062" marR="53062" marT="26528" marB="26528">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900" dirty="0" err="1">
                          <a:solidFill>
                            <a:schemeClr val="tx1"/>
                          </a:solidFill>
                          <a:latin typeface="Calibri" panose="020F0502020204030204" pitchFamily="34" charset="0"/>
                        </a:rPr>
                        <a:t>Diskus</a:t>
                      </a:r>
                      <a:endParaRPr lang="nl-NL" sz="900" dirty="0">
                        <a:solidFill>
                          <a:schemeClr val="tx1"/>
                        </a:solidFill>
                        <a:latin typeface="Calibri" panose="020F0502020204030204" pitchFamily="34" charset="0"/>
                      </a:endParaRP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900" baseline="0" dirty="0" err="1">
                          <a:solidFill>
                            <a:schemeClr val="tx1"/>
                          </a:solidFill>
                          <a:latin typeface="Calibri" panose="020F0502020204030204" pitchFamily="34" charset="0"/>
                        </a:rPr>
                        <a:t>Multidose</a:t>
                      </a:r>
                      <a:endParaRPr lang="nl-NL" sz="900" dirty="0">
                        <a:solidFill>
                          <a:schemeClr val="tx1"/>
                        </a:solidFill>
                        <a:latin typeface="Calibri" panose="020F0502020204030204" pitchFamily="34" charset="0"/>
                      </a:endParaRP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90527" rtl="0" eaLnBrk="1" fontAlgn="auto" latinLnBrk="0" hangingPunct="1">
                        <a:lnSpc>
                          <a:spcPct val="100000"/>
                        </a:lnSpc>
                        <a:spcBef>
                          <a:spcPts val="0"/>
                        </a:spcBef>
                        <a:spcAft>
                          <a:spcPts val="0"/>
                        </a:spcAft>
                        <a:buClrTx/>
                        <a:buSzTx/>
                        <a:buFontTx/>
                        <a:buNone/>
                        <a:tabLst/>
                        <a:defRPr/>
                      </a:pPr>
                      <a:r>
                        <a:rPr lang="nl-NL" sz="900" dirty="0">
                          <a:solidFill>
                            <a:schemeClr val="tx1"/>
                          </a:solidFill>
                          <a:latin typeface="Calibri" panose="020F0502020204030204" pitchFamily="34" charset="0"/>
                        </a:rPr>
                        <a:t>2</a:t>
                      </a:r>
                      <a:r>
                        <a:rPr lang="nl-NL" sz="900" baseline="0" dirty="0">
                          <a:solidFill>
                            <a:schemeClr val="tx1"/>
                          </a:solidFill>
                          <a:latin typeface="Calibri" panose="020F0502020204030204" pitchFamily="34" charset="0"/>
                        </a:rPr>
                        <a:t> x daags</a:t>
                      </a:r>
                      <a:endParaRPr lang="nl-NL" sz="900" dirty="0">
                        <a:solidFill>
                          <a:schemeClr val="tx1"/>
                        </a:solidFill>
                        <a:latin typeface="Calibri" panose="020F0502020204030204" pitchFamily="34" charset="0"/>
                      </a:endParaRP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900" dirty="0">
                          <a:solidFill>
                            <a:schemeClr val="tx1"/>
                          </a:solidFill>
                          <a:latin typeface="Calibri" panose="020F0502020204030204" pitchFamily="34" charset="0"/>
                        </a:rPr>
                        <a:t>5</a:t>
                      </a: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900" dirty="0">
                          <a:solidFill>
                            <a:schemeClr val="tx1"/>
                          </a:solidFill>
                          <a:latin typeface="Calibri" panose="020F0502020204030204" pitchFamily="34" charset="0"/>
                        </a:rPr>
                        <a:t>10</a:t>
                      </a: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900" dirty="0">
                          <a:solidFill>
                            <a:schemeClr val="tx1"/>
                          </a:solidFill>
                          <a:latin typeface="Calibri" panose="020F0502020204030204" pitchFamily="34" charset="0"/>
                        </a:rPr>
                        <a:t>SABA, ICS, LABA, ICS/LABA</a:t>
                      </a: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13" rtl="0" eaLnBrk="1" fontAlgn="auto" latinLnBrk="0" hangingPunct="1">
                        <a:lnSpc>
                          <a:spcPct val="100000"/>
                        </a:lnSpc>
                        <a:spcBef>
                          <a:spcPts val="0"/>
                        </a:spcBef>
                        <a:spcAft>
                          <a:spcPts val="0"/>
                        </a:spcAft>
                        <a:buClrTx/>
                        <a:buSzTx/>
                        <a:buFontTx/>
                        <a:buNone/>
                        <a:tabLst/>
                        <a:defRPr/>
                      </a:pPr>
                      <a:r>
                        <a:rPr lang="nl-NL" sz="900" dirty="0">
                          <a:solidFill>
                            <a:schemeClr val="tx1"/>
                          </a:solidFill>
                          <a:latin typeface="Calibri" panose="020F0502020204030204" pitchFamily="34" charset="0"/>
                        </a:rPr>
                        <a:t>Ja</a:t>
                      </a:r>
                    </a:p>
                    <a:p>
                      <a:pPr algn="ctr"/>
                      <a:endParaRPr lang="nl-NL" sz="900" dirty="0">
                        <a:solidFill>
                          <a:schemeClr val="tx1"/>
                        </a:solidFill>
                        <a:latin typeface="Calibri" panose="020F0502020204030204" pitchFamily="34" charset="0"/>
                      </a:endParaRP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900" dirty="0">
                          <a:solidFill>
                            <a:schemeClr val="tx1"/>
                          </a:solidFill>
                          <a:latin typeface="Calibri" panose="020F0502020204030204" pitchFamily="34" charset="0"/>
                        </a:rPr>
                        <a:t>Midden/Laag</a:t>
                      </a: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98208">
                <a:tc>
                  <a:txBody>
                    <a:bodyPr/>
                    <a:lstStyle/>
                    <a:p>
                      <a:endParaRPr lang="nl-NL" sz="900" dirty="0">
                        <a:solidFill>
                          <a:schemeClr val="accent6">
                            <a:lumMod val="75000"/>
                          </a:schemeClr>
                        </a:solidFill>
                        <a:latin typeface="Calibri" panose="020F0502020204030204" pitchFamily="34" charset="0"/>
                      </a:endParaRPr>
                    </a:p>
                  </a:txBody>
                  <a:tcPr marL="53062" marR="53062" marT="26528" marB="26528">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900" dirty="0" err="1">
                          <a:solidFill>
                            <a:schemeClr val="tx1"/>
                          </a:solidFill>
                          <a:latin typeface="Calibri" panose="020F0502020204030204" pitchFamily="34" charset="0"/>
                        </a:rPr>
                        <a:t>Ellipta</a:t>
                      </a:r>
                      <a:endParaRPr lang="nl-NL" sz="900" dirty="0">
                        <a:solidFill>
                          <a:schemeClr val="tx1"/>
                        </a:solidFill>
                        <a:latin typeface="Calibri" panose="020F0502020204030204" pitchFamily="34" charset="0"/>
                      </a:endParaRP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900" baseline="0" dirty="0" err="1">
                          <a:solidFill>
                            <a:schemeClr val="tx1"/>
                          </a:solidFill>
                          <a:latin typeface="Calibri" panose="020F0502020204030204" pitchFamily="34" charset="0"/>
                        </a:rPr>
                        <a:t>Multidose</a:t>
                      </a:r>
                      <a:endParaRPr lang="nl-NL" sz="900" dirty="0">
                        <a:solidFill>
                          <a:schemeClr val="tx1"/>
                        </a:solidFill>
                        <a:latin typeface="Calibri" panose="020F0502020204030204" pitchFamily="34" charset="0"/>
                      </a:endParaRP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900" dirty="0">
                          <a:solidFill>
                            <a:schemeClr val="tx1"/>
                          </a:solidFill>
                          <a:latin typeface="Calibri" panose="020F0502020204030204" pitchFamily="34" charset="0"/>
                        </a:rPr>
                        <a:t>1</a:t>
                      </a:r>
                      <a:r>
                        <a:rPr lang="nl-NL" sz="900" baseline="0" dirty="0">
                          <a:solidFill>
                            <a:schemeClr val="tx1"/>
                          </a:solidFill>
                          <a:latin typeface="Calibri" panose="020F0502020204030204" pitchFamily="34" charset="0"/>
                        </a:rPr>
                        <a:t> x daags</a:t>
                      </a:r>
                      <a:endParaRPr lang="nl-NL" sz="900" dirty="0">
                        <a:solidFill>
                          <a:schemeClr val="tx1"/>
                        </a:solidFill>
                        <a:latin typeface="Calibri" panose="020F0502020204030204" pitchFamily="34" charset="0"/>
                      </a:endParaRP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900" dirty="0">
                          <a:solidFill>
                            <a:schemeClr val="tx1"/>
                          </a:solidFill>
                          <a:latin typeface="Calibri" panose="020F0502020204030204" pitchFamily="34" charset="0"/>
                        </a:rPr>
                        <a:t>3</a:t>
                      </a: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900" dirty="0">
                          <a:solidFill>
                            <a:schemeClr val="tx1"/>
                          </a:solidFill>
                          <a:latin typeface="Calibri" panose="020F0502020204030204" pitchFamily="34" charset="0"/>
                        </a:rPr>
                        <a:t>3</a:t>
                      </a: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900" dirty="0">
                          <a:solidFill>
                            <a:schemeClr val="tx1"/>
                          </a:solidFill>
                          <a:latin typeface="Calibri" panose="020F0502020204030204" pitchFamily="34" charset="0"/>
                        </a:rPr>
                        <a:t>LAMA,</a:t>
                      </a:r>
                      <a:r>
                        <a:rPr lang="nl-NL" sz="900" baseline="0" dirty="0">
                          <a:solidFill>
                            <a:schemeClr val="tx1"/>
                          </a:solidFill>
                          <a:latin typeface="Calibri" panose="020F0502020204030204" pitchFamily="34" charset="0"/>
                        </a:rPr>
                        <a:t> LAMA/LABA, LABA/ICS, LAMA/LABA/ICS</a:t>
                      </a:r>
                      <a:endParaRPr lang="nl-NL" sz="900" dirty="0">
                        <a:solidFill>
                          <a:schemeClr val="tx1"/>
                        </a:solidFill>
                        <a:latin typeface="Calibri" panose="020F0502020204030204" pitchFamily="34" charset="0"/>
                      </a:endParaRP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13" rtl="0" eaLnBrk="1" fontAlgn="auto" latinLnBrk="0" hangingPunct="1">
                        <a:lnSpc>
                          <a:spcPct val="100000"/>
                        </a:lnSpc>
                        <a:spcBef>
                          <a:spcPts val="0"/>
                        </a:spcBef>
                        <a:spcAft>
                          <a:spcPts val="0"/>
                        </a:spcAft>
                        <a:buClrTx/>
                        <a:buSzTx/>
                        <a:buFontTx/>
                        <a:buNone/>
                        <a:tabLst/>
                        <a:defRPr/>
                      </a:pPr>
                      <a:r>
                        <a:rPr lang="nl-NL" sz="900" dirty="0">
                          <a:solidFill>
                            <a:schemeClr val="tx1"/>
                          </a:solidFill>
                          <a:latin typeface="Calibri" panose="020F0502020204030204" pitchFamily="34" charset="0"/>
                        </a:rPr>
                        <a:t>Ja</a:t>
                      </a:r>
                    </a:p>
                    <a:p>
                      <a:pPr algn="ctr"/>
                      <a:endParaRPr lang="nl-NL" sz="900" dirty="0">
                        <a:solidFill>
                          <a:schemeClr val="tx1"/>
                        </a:solidFill>
                        <a:latin typeface="Calibri" panose="020F0502020204030204" pitchFamily="34" charset="0"/>
                      </a:endParaRP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900" dirty="0">
                          <a:solidFill>
                            <a:schemeClr val="tx1"/>
                          </a:solidFill>
                          <a:latin typeface="Calibri" panose="020F0502020204030204" pitchFamily="34" charset="0"/>
                        </a:rPr>
                        <a:t>Midden/Laag</a:t>
                      </a: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857367">
                <a:tc>
                  <a:txBody>
                    <a:bodyPr/>
                    <a:lstStyle/>
                    <a:p>
                      <a:endParaRPr lang="nl-NL" sz="900" dirty="0">
                        <a:solidFill>
                          <a:schemeClr val="accent6">
                            <a:lumMod val="75000"/>
                          </a:schemeClr>
                        </a:solidFill>
                        <a:latin typeface="Calibri" panose="020F0502020204030204" pitchFamily="34" charset="0"/>
                      </a:endParaRPr>
                    </a:p>
                  </a:txBody>
                  <a:tcPr marL="53062" marR="53062" marT="26528" marB="26528">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900" dirty="0">
                          <a:solidFill>
                            <a:schemeClr val="tx1"/>
                          </a:solidFill>
                          <a:latin typeface="Calibri" panose="020F0502020204030204" pitchFamily="34" charset="0"/>
                        </a:rPr>
                        <a:t>Aerosol</a:t>
                      </a: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900" baseline="0" dirty="0" err="1">
                          <a:solidFill>
                            <a:schemeClr val="tx1"/>
                          </a:solidFill>
                          <a:latin typeface="Calibri" panose="020F0502020204030204" pitchFamily="34" charset="0"/>
                        </a:rPr>
                        <a:t>Multidose</a:t>
                      </a:r>
                      <a:endParaRPr lang="nl-NL" sz="900" dirty="0">
                        <a:solidFill>
                          <a:schemeClr val="tx1"/>
                        </a:solidFill>
                        <a:latin typeface="Calibri" panose="020F0502020204030204" pitchFamily="34" charset="0"/>
                      </a:endParaRP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90527" rtl="0" eaLnBrk="1" fontAlgn="auto" latinLnBrk="0" hangingPunct="1">
                        <a:lnSpc>
                          <a:spcPct val="100000"/>
                        </a:lnSpc>
                        <a:spcBef>
                          <a:spcPts val="0"/>
                        </a:spcBef>
                        <a:spcAft>
                          <a:spcPts val="0"/>
                        </a:spcAft>
                        <a:buClrTx/>
                        <a:buSzTx/>
                        <a:buFontTx/>
                        <a:buNone/>
                        <a:tabLst/>
                        <a:defRPr/>
                      </a:pPr>
                      <a:r>
                        <a:rPr lang="nl-NL" sz="900" dirty="0">
                          <a:solidFill>
                            <a:schemeClr val="tx1"/>
                          </a:solidFill>
                          <a:latin typeface="Calibri" panose="020F0502020204030204" pitchFamily="34" charset="0"/>
                        </a:rPr>
                        <a:t>2</a:t>
                      </a:r>
                      <a:r>
                        <a:rPr lang="nl-NL" sz="900" baseline="0" dirty="0">
                          <a:solidFill>
                            <a:schemeClr val="tx1"/>
                          </a:solidFill>
                          <a:latin typeface="Calibri" panose="020F0502020204030204" pitchFamily="34" charset="0"/>
                        </a:rPr>
                        <a:t> x daags</a:t>
                      </a:r>
                      <a:endParaRPr lang="nl-NL" sz="900" dirty="0">
                        <a:solidFill>
                          <a:schemeClr val="tx1"/>
                        </a:solidFill>
                        <a:latin typeface="Calibri" panose="020F0502020204030204" pitchFamily="34" charset="0"/>
                      </a:endParaRP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900" dirty="0">
                          <a:solidFill>
                            <a:schemeClr val="tx1"/>
                          </a:solidFill>
                          <a:latin typeface="Calibri" panose="020F0502020204030204" pitchFamily="34" charset="0"/>
                        </a:rPr>
                        <a:t>9</a:t>
                      </a: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900" dirty="0">
                          <a:solidFill>
                            <a:schemeClr val="tx1"/>
                          </a:solidFill>
                          <a:latin typeface="Calibri" panose="020F0502020204030204" pitchFamily="34" charset="0"/>
                        </a:rPr>
                        <a:t>18</a:t>
                      </a: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13" rtl="0" eaLnBrk="1" fontAlgn="auto" latinLnBrk="0" hangingPunct="1">
                        <a:lnSpc>
                          <a:spcPct val="100000"/>
                        </a:lnSpc>
                        <a:spcBef>
                          <a:spcPts val="0"/>
                        </a:spcBef>
                        <a:spcAft>
                          <a:spcPts val="0"/>
                        </a:spcAft>
                        <a:buClrTx/>
                        <a:buSzTx/>
                        <a:buFontTx/>
                        <a:buNone/>
                        <a:tabLst/>
                        <a:defRPr/>
                      </a:pPr>
                      <a:r>
                        <a:rPr lang="nl-NL" sz="900" dirty="0">
                          <a:solidFill>
                            <a:schemeClr val="tx1"/>
                          </a:solidFill>
                          <a:latin typeface="Calibri" panose="020F0502020204030204" pitchFamily="34" charset="0"/>
                        </a:rPr>
                        <a:t>SABA, ICS, LABA,</a:t>
                      </a:r>
                      <a:r>
                        <a:rPr lang="nl-NL" sz="900" baseline="0" dirty="0">
                          <a:solidFill>
                            <a:schemeClr val="tx1"/>
                          </a:solidFill>
                          <a:latin typeface="Calibri" panose="020F0502020204030204" pitchFamily="34" charset="0"/>
                        </a:rPr>
                        <a:t> ICS/LABA, SABA/SAMA, SAMA, LAMA/LABA/ICS</a:t>
                      </a:r>
                      <a:endParaRPr lang="nl-NL" sz="900" dirty="0">
                        <a:solidFill>
                          <a:schemeClr val="tx1"/>
                        </a:solidFill>
                        <a:latin typeface="Calibri" panose="020F0502020204030204" pitchFamily="34" charset="0"/>
                      </a:endParaRP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13" rtl="0" eaLnBrk="1" fontAlgn="auto" latinLnBrk="0" hangingPunct="1">
                        <a:lnSpc>
                          <a:spcPct val="100000"/>
                        </a:lnSpc>
                        <a:spcBef>
                          <a:spcPts val="0"/>
                        </a:spcBef>
                        <a:spcAft>
                          <a:spcPts val="0"/>
                        </a:spcAft>
                        <a:buClrTx/>
                        <a:buSzTx/>
                        <a:buFontTx/>
                        <a:buNone/>
                        <a:tabLst/>
                        <a:defRPr/>
                      </a:pPr>
                      <a:r>
                        <a:rPr lang="nl-NL" sz="900" dirty="0">
                          <a:solidFill>
                            <a:schemeClr val="tx1"/>
                          </a:solidFill>
                          <a:latin typeface="Calibri" panose="020F0502020204030204" pitchFamily="34" charset="0"/>
                        </a:rPr>
                        <a:t>Nee</a:t>
                      </a:r>
                    </a:p>
                    <a:p>
                      <a:pPr marL="0" marR="0" indent="0" algn="ctr" defTabSz="914413" rtl="0" eaLnBrk="1" fontAlgn="auto" latinLnBrk="0" hangingPunct="1">
                        <a:lnSpc>
                          <a:spcPct val="100000"/>
                        </a:lnSpc>
                        <a:spcBef>
                          <a:spcPts val="0"/>
                        </a:spcBef>
                        <a:spcAft>
                          <a:spcPts val="0"/>
                        </a:spcAft>
                        <a:buClrTx/>
                        <a:buSzTx/>
                        <a:buFontTx/>
                        <a:buNone/>
                        <a:tabLst/>
                        <a:defRPr/>
                      </a:pPr>
                      <a:r>
                        <a:rPr lang="nl-NL" sz="900" dirty="0">
                          <a:solidFill>
                            <a:schemeClr val="tx1"/>
                          </a:solidFill>
                          <a:latin typeface="Calibri" panose="020F0502020204030204" pitchFamily="34" charset="0"/>
                        </a:rPr>
                        <a:t>(wel ICS/LABA</a:t>
                      </a:r>
                      <a:r>
                        <a:rPr lang="nl-NL" sz="900" baseline="0" dirty="0">
                          <a:solidFill>
                            <a:schemeClr val="tx1"/>
                          </a:solidFill>
                          <a:latin typeface="Calibri" panose="020F0502020204030204" pitchFamily="34" charset="0"/>
                        </a:rPr>
                        <a:t> en triple)</a:t>
                      </a:r>
                      <a:endParaRPr lang="nl-NL" sz="900" dirty="0">
                        <a:solidFill>
                          <a:schemeClr val="tx1"/>
                        </a:solidFill>
                        <a:latin typeface="Calibri" panose="020F0502020204030204" pitchFamily="34" charset="0"/>
                      </a:endParaRPr>
                    </a:p>
                    <a:p>
                      <a:pPr algn="ctr"/>
                      <a:endParaRPr lang="nl-NL" sz="900" dirty="0">
                        <a:solidFill>
                          <a:schemeClr val="tx1"/>
                        </a:solidFill>
                        <a:latin typeface="Calibri" panose="020F0502020204030204" pitchFamily="34" charset="0"/>
                      </a:endParaRP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900" dirty="0">
                          <a:solidFill>
                            <a:schemeClr val="tx1"/>
                          </a:solidFill>
                          <a:latin typeface="Calibri" panose="020F0502020204030204" pitchFamily="34" charset="0"/>
                        </a:rPr>
                        <a:t>Zeer</a:t>
                      </a:r>
                      <a:r>
                        <a:rPr lang="nl-NL" sz="900" baseline="0" dirty="0">
                          <a:solidFill>
                            <a:schemeClr val="tx1"/>
                          </a:solidFill>
                          <a:latin typeface="Calibri" panose="020F0502020204030204" pitchFamily="34" charset="0"/>
                        </a:rPr>
                        <a:t> laag</a:t>
                      </a:r>
                      <a:endParaRPr lang="nl-NL" sz="900" dirty="0">
                        <a:solidFill>
                          <a:schemeClr val="tx1"/>
                        </a:solidFill>
                        <a:latin typeface="Calibri" panose="020F0502020204030204" pitchFamily="34" charset="0"/>
                      </a:endParaRP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98208">
                <a:tc>
                  <a:txBody>
                    <a:bodyPr/>
                    <a:lstStyle/>
                    <a:p>
                      <a:endParaRPr lang="nl-NL" sz="900" dirty="0">
                        <a:solidFill>
                          <a:schemeClr val="accent6">
                            <a:lumMod val="75000"/>
                          </a:schemeClr>
                        </a:solidFill>
                        <a:latin typeface="Calibri" panose="020F0502020204030204" pitchFamily="34" charset="0"/>
                      </a:endParaRPr>
                    </a:p>
                  </a:txBody>
                  <a:tcPr marL="53062" marR="53062" marT="26528" marB="26528">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900" dirty="0" err="1">
                          <a:solidFill>
                            <a:schemeClr val="tx1"/>
                          </a:solidFill>
                          <a:latin typeface="Calibri" panose="020F0502020204030204" pitchFamily="34" charset="0"/>
                        </a:rPr>
                        <a:t>Respimat</a:t>
                      </a:r>
                      <a:endParaRPr lang="nl-NL" sz="900" dirty="0">
                        <a:solidFill>
                          <a:schemeClr val="tx1"/>
                        </a:solidFill>
                        <a:latin typeface="Calibri" panose="020F0502020204030204" pitchFamily="34" charset="0"/>
                      </a:endParaRP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900" baseline="0" dirty="0" err="1">
                          <a:solidFill>
                            <a:schemeClr val="tx1"/>
                          </a:solidFill>
                          <a:latin typeface="Calibri" panose="020F0502020204030204" pitchFamily="34" charset="0"/>
                        </a:rPr>
                        <a:t>Multidose</a:t>
                      </a:r>
                      <a:endParaRPr lang="nl-NL" sz="900" dirty="0">
                        <a:solidFill>
                          <a:schemeClr val="tx1"/>
                        </a:solidFill>
                        <a:latin typeface="Calibri" panose="020F0502020204030204" pitchFamily="34" charset="0"/>
                      </a:endParaRP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900" dirty="0">
                          <a:solidFill>
                            <a:schemeClr val="tx1"/>
                          </a:solidFill>
                          <a:latin typeface="Calibri" panose="020F0502020204030204" pitchFamily="34" charset="0"/>
                        </a:rPr>
                        <a:t>1 x daags </a:t>
                      </a: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13" rtl="0" eaLnBrk="1" fontAlgn="auto" latinLnBrk="0" hangingPunct="1">
                        <a:lnSpc>
                          <a:spcPct val="100000"/>
                        </a:lnSpc>
                        <a:spcBef>
                          <a:spcPts val="0"/>
                        </a:spcBef>
                        <a:spcAft>
                          <a:spcPts val="0"/>
                        </a:spcAft>
                        <a:buClrTx/>
                        <a:buSzTx/>
                        <a:buFontTx/>
                        <a:buNone/>
                        <a:tabLst/>
                        <a:defRPr/>
                      </a:pPr>
                      <a:r>
                        <a:rPr lang="nl-NL" sz="900" dirty="0">
                          <a:solidFill>
                            <a:schemeClr val="tx2"/>
                          </a:solidFill>
                          <a:latin typeface="Calibri" panose="020F0502020204030204" pitchFamily="34" charset="0"/>
                        </a:rPr>
                        <a:t>8</a:t>
                      </a: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900" dirty="0">
                          <a:solidFill>
                            <a:schemeClr val="tx2"/>
                          </a:solidFill>
                          <a:latin typeface="Calibri" panose="020F0502020204030204" pitchFamily="34" charset="0"/>
                        </a:rPr>
                        <a:t>8</a:t>
                      </a:r>
                    </a:p>
                    <a:p>
                      <a:pPr marL="0" marR="0" indent="0" algn="ctr" defTabSz="914413" rtl="0" eaLnBrk="1" fontAlgn="auto" latinLnBrk="0" hangingPunct="1">
                        <a:lnSpc>
                          <a:spcPct val="100000"/>
                        </a:lnSpc>
                        <a:spcBef>
                          <a:spcPts val="0"/>
                        </a:spcBef>
                        <a:spcAft>
                          <a:spcPts val="0"/>
                        </a:spcAft>
                        <a:buClrTx/>
                        <a:buSzTx/>
                        <a:buFontTx/>
                        <a:buNone/>
                        <a:tabLst/>
                        <a:defRPr/>
                      </a:pPr>
                      <a:r>
                        <a:rPr lang="nl-NL" sz="900" dirty="0">
                          <a:solidFill>
                            <a:schemeClr val="tx2"/>
                          </a:solidFill>
                          <a:latin typeface="Calibri" panose="020F0502020204030204" pitchFamily="34" charset="0"/>
                        </a:rPr>
                        <a:t>(</a:t>
                      </a:r>
                      <a:r>
                        <a:rPr lang="nl-NL" sz="900" dirty="0" err="1">
                          <a:solidFill>
                            <a:schemeClr val="tx2"/>
                          </a:solidFill>
                          <a:latin typeface="Calibri" panose="020F0502020204030204" pitchFamily="34" charset="0"/>
                        </a:rPr>
                        <a:t>excl</a:t>
                      </a:r>
                      <a:r>
                        <a:rPr lang="nl-NL" sz="900" baseline="0" dirty="0">
                          <a:solidFill>
                            <a:schemeClr val="tx2"/>
                          </a:solidFill>
                          <a:latin typeface="Calibri" panose="020F0502020204030204" pitchFamily="34" charset="0"/>
                        </a:rPr>
                        <a:t> </a:t>
                      </a:r>
                      <a:r>
                        <a:rPr lang="nl-NL" sz="900" dirty="0">
                          <a:solidFill>
                            <a:schemeClr val="tx2"/>
                          </a:solidFill>
                          <a:latin typeface="Calibri" panose="020F0502020204030204" pitchFamily="34" charset="0"/>
                        </a:rPr>
                        <a:t>vullen van het device)</a:t>
                      </a: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900" dirty="0">
                          <a:solidFill>
                            <a:schemeClr val="tx1"/>
                          </a:solidFill>
                          <a:latin typeface="Calibri" panose="020F0502020204030204" pitchFamily="34" charset="0"/>
                        </a:rPr>
                        <a:t>LABA, LAMA, LAMA/LABA</a:t>
                      </a: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13" rtl="0" eaLnBrk="1" fontAlgn="auto" latinLnBrk="0" hangingPunct="1">
                        <a:lnSpc>
                          <a:spcPct val="100000"/>
                        </a:lnSpc>
                        <a:spcBef>
                          <a:spcPts val="0"/>
                        </a:spcBef>
                        <a:spcAft>
                          <a:spcPts val="0"/>
                        </a:spcAft>
                        <a:buClrTx/>
                        <a:buSzTx/>
                        <a:buFontTx/>
                        <a:buNone/>
                        <a:tabLst/>
                        <a:defRPr/>
                      </a:pPr>
                      <a:endParaRPr lang="nl-NL" sz="900" dirty="0">
                        <a:solidFill>
                          <a:schemeClr val="tx1"/>
                        </a:solidFill>
                        <a:latin typeface="Calibri" panose="020F0502020204030204" pitchFamily="34" charset="0"/>
                      </a:endParaRPr>
                    </a:p>
                    <a:p>
                      <a:pPr marL="0" marR="0" indent="0" algn="ctr" defTabSz="914413" rtl="0" eaLnBrk="1" fontAlgn="auto" latinLnBrk="0" hangingPunct="1">
                        <a:lnSpc>
                          <a:spcPct val="100000"/>
                        </a:lnSpc>
                        <a:spcBef>
                          <a:spcPts val="0"/>
                        </a:spcBef>
                        <a:spcAft>
                          <a:spcPts val="0"/>
                        </a:spcAft>
                        <a:buClrTx/>
                        <a:buSzTx/>
                        <a:buFontTx/>
                        <a:buNone/>
                        <a:tabLst/>
                        <a:defRPr/>
                      </a:pPr>
                      <a:r>
                        <a:rPr lang="nl-NL" sz="900" dirty="0">
                          <a:solidFill>
                            <a:schemeClr val="tx1"/>
                          </a:solidFill>
                          <a:latin typeface="Calibri" panose="020F0502020204030204" pitchFamily="34" charset="0"/>
                        </a:rPr>
                        <a:t>Ja</a:t>
                      </a:r>
                    </a:p>
                    <a:p>
                      <a:pPr algn="ctr"/>
                      <a:endParaRPr lang="nl-NL" sz="900" dirty="0">
                        <a:solidFill>
                          <a:schemeClr val="tx1"/>
                        </a:solidFill>
                        <a:latin typeface="Calibri" panose="020F0502020204030204" pitchFamily="34" charset="0"/>
                      </a:endParaRP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900" dirty="0">
                          <a:solidFill>
                            <a:schemeClr val="tx1"/>
                          </a:solidFill>
                          <a:latin typeface="Calibri" panose="020F0502020204030204" pitchFamily="34" charset="0"/>
                        </a:rPr>
                        <a:t>Zeer laag</a:t>
                      </a: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39047">
                <a:tc>
                  <a:txBody>
                    <a:bodyPr/>
                    <a:lstStyle/>
                    <a:p>
                      <a:endParaRPr lang="nl-NL" sz="900" dirty="0">
                        <a:solidFill>
                          <a:schemeClr val="accent6">
                            <a:lumMod val="75000"/>
                          </a:schemeClr>
                        </a:solidFill>
                        <a:latin typeface="Calibri" panose="020F0502020204030204" pitchFamily="34" charset="0"/>
                      </a:endParaRPr>
                    </a:p>
                  </a:txBody>
                  <a:tcPr marL="53062" marR="53062" marT="26528" marB="26528">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900" dirty="0" err="1">
                          <a:solidFill>
                            <a:schemeClr val="tx1"/>
                          </a:solidFill>
                          <a:latin typeface="Calibri" panose="020F0502020204030204" pitchFamily="34" charset="0"/>
                        </a:rPr>
                        <a:t>Breezhaler</a:t>
                      </a:r>
                      <a:endParaRPr lang="nl-NL" sz="900" dirty="0">
                        <a:solidFill>
                          <a:schemeClr val="tx1"/>
                        </a:solidFill>
                        <a:latin typeface="Calibri" panose="020F0502020204030204" pitchFamily="34" charset="0"/>
                      </a:endParaRP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13" rtl="0" eaLnBrk="1" fontAlgn="auto" latinLnBrk="0" hangingPunct="1">
                        <a:lnSpc>
                          <a:spcPct val="100000"/>
                        </a:lnSpc>
                        <a:spcBef>
                          <a:spcPts val="0"/>
                        </a:spcBef>
                        <a:spcAft>
                          <a:spcPts val="0"/>
                        </a:spcAft>
                        <a:buClrTx/>
                        <a:buSzTx/>
                        <a:buFontTx/>
                        <a:buNone/>
                        <a:tabLst/>
                        <a:defRPr/>
                      </a:pPr>
                      <a:r>
                        <a:rPr lang="nl-NL" sz="900" b="0" i="0" u="none" strike="noStrike" kern="1200" baseline="0" dirty="0" err="1">
                          <a:solidFill>
                            <a:schemeClr val="dk1"/>
                          </a:solidFill>
                          <a:latin typeface="Calibri" panose="020F0502020204030204" pitchFamily="34" charset="0"/>
                          <a:ea typeface="+mn-ea"/>
                          <a:cs typeface="+mn-cs"/>
                        </a:rPr>
                        <a:t>Singledose</a:t>
                      </a:r>
                      <a:endParaRPr lang="nl-NL" sz="900" dirty="0">
                        <a:solidFill>
                          <a:schemeClr val="tx1"/>
                        </a:solidFill>
                        <a:latin typeface="Calibri" panose="020F0502020204030204" pitchFamily="34" charset="0"/>
                      </a:endParaRP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13" rtl="0" eaLnBrk="1" fontAlgn="auto" latinLnBrk="0" hangingPunct="1">
                        <a:lnSpc>
                          <a:spcPct val="100000"/>
                        </a:lnSpc>
                        <a:spcBef>
                          <a:spcPts val="0"/>
                        </a:spcBef>
                        <a:spcAft>
                          <a:spcPts val="0"/>
                        </a:spcAft>
                        <a:buClrTx/>
                        <a:buSzTx/>
                        <a:buFontTx/>
                        <a:buNone/>
                        <a:tabLst/>
                        <a:defRPr/>
                      </a:pPr>
                      <a:r>
                        <a:rPr lang="nl-NL" sz="900" dirty="0">
                          <a:solidFill>
                            <a:schemeClr val="tx1"/>
                          </a:solidFill>
                          <a:latin typeface="Calibri" panose="020F0502020204030204" pitchFamily="34" charset="0"/>
                        </a:rPr>
                        <a:t>1 x daags</a:t>
                      </a: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13" rtl="0" eaLnBrk="1" fontAlgn="auto" latinLnBrk="0" hangingPunct="1">
                        <a:lnSpc>
                          <a:spcPct val="100000"/>
                        </a:lnSpc>
                        <a:spcBef>
                          <a:spcPts val="0"/>
                        </a:spcBef>
                        <a:spcAft>
                          <a:spcPts val="0"/>
                        </a:spcAft>
                        <a:buClrTx/>
                        <a:buSzTx/>
                        <a:buFontTx/>
                        <a:buNone/>
                        <a:tabLst/>
                        <a:defRPr/>
                      </a:pPr>
                      <a:r>
                        <a:rPr lang="nl-NL" sz="900" dirty="0">
                          <a:solidFill>
                            <a:schemeClr val="tx2"/>
                          </a:solidFill>
                          <a:latin typeface="Calibri" panose="020F0502020204030204" pitchFamily="34" charset="0"/>
                        </a:rPr>
                        <a:t>11</a:t>
                      </a: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13" rtl="0" eaLnBrk="1" fontAlgn="auto" latinLnBrk="0" hangingPunct="1">
                        <a:lnSpc>
                          <a:spcPct val="100000"/>
                        </a:lnSpc>
                        <a:spcBef>
                          <a:spcPts val="0"/>
                        </a:spcBef>
                        <a:spcAft>
                          <a:spcPts val="0"/>
                        </a:spcAft>
                        <a:buClrTx/>
                        <a:buSzTx/>
                        <a:buFontTx/>
                        <a:buNone/>
                        <a:tabLst/>
                        <a:defRPr/>
                      </a:pPr>
                      <a:r>
                        <a:rPr lang="nl-NL" sz="900" dirty="0">
                          <a:solidFill>
                            <a:schemeClr val="tx2"/>
                          </a:solidFill>
                          <a:latin typeface="Calibri" panose="020F0502020204030204" pitchFamily="34" charset="0"/>
                        </a:rPr>
                        <a:t>11</a:t>
                      </a: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13" rtl="0" eaLnBrk="1" fontAlgn="auto" latinLnBrk="0" hangingPunct="1">
                        <a:lnSpc>
                          <a:spcPct val="100000"/>
                        </a:lnSpc>
                        <a:spcBef>
                          <a:spcPts val="0"/>
                        </a:spcBef>
                        <a:spcAft>
                          <a:spcPts val="0"/>
                        </a:spcAft>
                        <a:buClrTx/>
                        <a:buSzTx/>
                        <a:buFontTx/>
                        <a:buNone/>
                        <a:tabLst/>
                        <a:defRPr/>
                      </a:pPr>
                      <a:r>
                        <a:rPr lang="nl-NL" sz="900" dirty="0">
                          <a:solidFill>
                            <a:schemeClr val="tx1"/>
                          </a:solidFill>
                          <a:latin typeface="Calibri" panose="020F0502020204030204" pitchFamily="34" charset="0"/>
                        </a:rPr>
                        <a:t>LABA, LAMA, LAMA/LABA</a:t>
                      </a: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13" rtl="0" eaLnBrk="1" fontAlgn="auto" latinLnBrk="0" hangingPunct="1">
                        <a:lnSpc>
                          <a:spcPct val="100000"/>
                        </a:lnSpc>
                        <a:spcBef>
                          <a:spcPts val="0"/>
                        </a:spcBef>
                        <a:spcAft>
                          <a:spcPts val="0"/>
                        </a:spcAft>
                        <a:buClrTx/>
                        <a:buSzTx/>
                        <a:buFontTx/>
                        <a:buNone/>
                        <a:tabLst/>
                        <a:defRPr/>
                      </a:pPr>
                      <a:endParaRPr lang="nl-NL" sz="900" dirty="0">
                        <a:solidFill>
                          <a:schemeClr val="tx1"/>
                        </a:solidFill>
                        <a:latin typeface="Calibri" panose="020F0502020204030204" pitchFamily="34" charset="0"/>
                      </a:endParaRPr>
                    </a:p>
                    <a:p>
                      <a:pPr marL="0" marR="0" indent="0" algn="ctr" defTabSz="914413" rtl="0" eaLnBrk="1" fontAlgn="auto" latinLnBrk="0" hangingPunct="1">
                        <a:lnSpc>
                          <a:spcPct val="100000"/>
                        </a:lnSpc>
                        <a:spcBef>
                          <a:spcPts val="0"/>
                        </a:spcBef>
                        <a:spcAft>
                          <a:spcPts val="0"/>
                        </a:spcAft>
                        <a:buClrTx/>
                        <a:buSzTx/>
                        <a:buFontTx/>
                        <a:buNone/>
                        <a:tabLst/>
                        <a:defRPr/>
                      </a:pPr>
                      <a:r>
                        <a:rPr lang="nl-NL" sz="900" dirty="0">
                          <a:solidFill>
                            <a:schemeClr val="tx1"/>
                          </a:solidFill>
                          <a:latin typeface="Calibri" panose="020F0502020204030204" pitchFamily="34" charset="0"/>
                        </a:rPr>
                        <a:t>Ja</a:t>
                      </a:r>
                    </a:p>
                    <a:p>
                      <a:pPr algn="ctr"/>
                      <a:endParaRPr lang="nl-NL" sz="900" dirty="0">
                        <a:solidFill>
                          <a:schemeClr val="tx1"/>
                        </a:solidFill>
                        <a:latin typeface="Calibri" panose="020F0502020204030204" pitchFamily="34" charset="0"/>
                      </a:endParaRP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900" dirty="0">
                          <a:solidFill>
                            <a:schemeClr val="tx1"/>
                          </a:solidFill>
                          <a:latin typeface="Calibri" panose="020F0502020204030204" pitchFamily="34" charset="0"/>
                        </a:rPr>
                        <a:t>Laag</a:t>
                      </a:r>
                    </a:p>
                  </a:txBody>
                  <a:tcPr marL="53062" marR="53062" marT="26528" marB="26528"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pic>
        <p:nvPicPr>
          <p:cNvPr id="62540" name="Picture 5">
            <a:extLst>
              <a:ext uri="{FF2B5EF4-FFF2-40B4-BE49-F238E27FC236}">
                <a16:creationId xmlns:a16="http://schemas.microsoft.com/office/drawing/2014/main" id="{312E6E26-3576-4350-9338-F6A2C0C7EF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106" y="2191074"/>
            <a:ext cx="336947" cy="251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41" name="Picture 17">
            <a:extLst>
              <a:ext uri="{FF2B5EF4-FFF2-40B4-BE49-F238E27FC236}">
                <a16:creationId xmlns:a16="http://schemas.microsoft.com/office/drawing/2014/main" id="{B1B04563-560B-4C03-B6C4-6F779C28D7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715" y="1692655"/>
            <a:ext cx="135731" cy="26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42" name="Picture 9">
            <a:extLst>
              <a:ext uri="{FF2B5EF4-FFF2-40B4-BE49-F238E27FC236}">
                <a16:creationId xmlns:a16="http://schemas.microsoft.com/office/drawing/2014/main" id="{94F89953-4714-4278-AA36-035DA33E9DC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151" y="2671633"/>
            <a:ext cx="297290" cy="24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43" name="Picture 9">
            <a:extLst>
              <a:ext uri="{FF2B5EF4-FFF2-40B4-BE49-F238E27FC236}">
                <a16:creationId xmlns:a16="http://schemas.microsoft.com/office/drawing/2014/main" id="{DD58250E-2D0C-472C-B0D3-73591D89C96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4189" y="3546432"/>
            <a:ext cx="221456"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44" name="Picture 3">
            <a:extLst>
              <a:ext uri="{FF2B5EF4-FFF2-40B4-BE49-F238E27FC236}">
                <a16:creationId xmlns:a16="http://schemas.microsoft.com/office/drawing/2014/main" id="{2535B6FE-F83D-46F6-A385-0028E83E47E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9781" y="3034699"/>
            <a:ext cx="270272" cy="303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45" name="Rectangle 162">
            <a:extLst>
              <a:ext uri="{FF2B5EF4-FFF2-40B4-BE49-F238E27FC236}">
                <a16:creationId xmlns:a16="http://schemas.microsoft.com/office/drawing/2014/main" id="{2EDFFBF4-24E3-46F5-BFAB-9F1631DC97A9}"/>
              </a:ext>
            </a:extLst>
          </p:cNvPr>
          <p:cNvSpPr>
            <a:spLocks noChangeArrowheads="1"/>
          </p:cNvSpPr>
          <p:nvPr/>
        </p:nvSpPr>
        <p:spPr bwMode="auto">
          <a:xfrm>
            <a:off x="4196954" y="7050889"/>
            <a:ext cx="98981" cy="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80" tIns="24490" rIns="48980" bIns="24490">
            <a:spAutoFit/>
          </a:bodyPr>
          <a:lstStyle>
            <a:lvl1pPr>
              <a:defRPr sz="2300">
                <a:solidFill>
                  <a:schemeClr val="tx1"/>
                </a:solidFill>
                <a:latin typeface="Geneva"/>
                <a:ea typeface="MS PGothic" panose="020B0600070205080204" pitchFamily="34" charset="-128"/>
              </a:defRPr>
            </a:lvl1pPr>
            <a:lvl2pPr marL="742950" indent="-285750">
              <a:defRPr sz="2300">
                <a:solidFill>
                  <a:schemeClr val="tx1"/>
                </a:solidFill>
                <a:latin typeface="Geneva"/>
                <a:ea typeface="MS PGothic" panose="020B0600070205080204" pitchFamily="34" charset="-128"/>
              </a:defRPr>
            </a:lvl2pPr>
            <a:lvl3pPr marL="1143000" indent="-228600">
              <a:defRPr sz="2300">
                <a:solidFill>
                  <a:schemeClr val="tx1"/>
                </a:solidFill>
                <a:latin typeface="Geneva"/>
                <a:ea typeface="MS PGothic" panose="020B0600070205080204" pitchFamily="34" charset="-128"/>
              </a:defRPr>
            </a:lvl3pPr>
            <a:lvl4pPr marL="1600200" indent="-228600">
              <a:defRPr sz="2300">
                <a:solidFill>
                  <a:schemeClr val="tx1"/>
                </a:solidFill>
                <a:latin typeface="Geneva"/>
                <a:ea typeface="MS PGothic" panose="020B0600070205080204" pitchFamily="34" charset="-128"/>
              </a:defRPr>
            </a:lvl4pPr>
            <a:lvl5pPr marL="2057400" indent="-228600">
              <a:defRPr sz="2300">
                <a:solidFill>
                  <a:schemeClr val="tx1"/>
                </a:solidFill>
                <a:latin typeface="Geneva"/>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Geneva"/>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Geneva"/>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Geneva"/>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Geneva"/>
                <a:ea typeface="MS PGothic" panose="020B0600070205080204" pitchFamily="34" charset="-128"/>
              </a:defRPr>
            </a:lvl9pPr>
          </a:lstStyle>
          <a:p>
            <a:pPr fontAlgn="base">
              <a:spcBef>
                <a:spcPct val="0"/>
              </a:spcBef>
              <a:spcAft>
                <a:spcPct val="0"/>
              </a:spcAft>
            </a:pPr>
            <a:endParaRPr lang="nl-NL" altLang="nl-NL" sz="525">
              <a:solidFill>
                <a:srgbClr val="376092"/>
              </a:solidFill>
              <a:latin typeface="Calibri" panose="020F0502020204030204" pitchFamily="34" charset="0"/>
            </a:endParaRPr>
          </a:p>
          <a:p>
            <a:pPr fontAlgn="base">
              <a:spcBef>
                <a:spcPct val="0"/>
              </a:spcBef>
              <a:spcAft>
                <a:spcPct val="0"/>
              </a:spcAft>
            </a:pPr>
            <a:endParaRPr lang="nl-NL" altLang="nl-NL" sz="525">
              <a:solidFill>
                <a:srgbClr val="000000"/>
              </a:solidFill>
              <a:latin typeface="Calibri" panose="020F0502020204030204" pitchFamily="34" charset="0"/>
            </a:endParaRPr>
          </a:p>
        </p:txBody>
      </p:sp>
      <p:pic>
        <p:nvPicPr>
          <p:cNvPr id="62546" name="Picture 19">
            <a:extLst>
              <a:ext uri="{FF2B5EF4-FFF2-40B4-BE49-F238E27FC236}">
                <a16:creationId xmlns:a16="http://schemas.microsoft.com/office/drawing/2014/main" id="{012C45D8-062A-4968-9C91-88F859BDC06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3714" y="4750777"/>
            <a:ext cx="172805" cy="414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48" name="Picture 2">
            <a:extLst>
              <a:ext uri="{FF2B5EF4-FFF2-40B4-BE49-F238E27FC236}">
                <a16:creationId xmlns:a16="http://schemas.microsoft.com/office/drawing/2014/main" id="{C90BEA2A-E68D-47BD-BACB-A620E7DA452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457" y="4178534"/>
            <a:ext cx="277416" cy="377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8">
            <a:extLst>
              <a:ext uri="{FF2B5EF4-FFF2-40B4-BE49-F238E27FC236}">
                <a16:creationId xmlns:a16="http://schemas.microsoft.com/office/drawing/2014/main" id="{74DA3D2F-5B0A-4383-9B18-BEC0D28E0E4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3239" y="5394008"/>
            <a:ext cx="202406"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fbeelding 12"/>
          <p:cNvPicPr>
            <a:picLocks noChangeAspect="1"/>
          </p:cNvPicPr>
          <p:nvPr/>
        </p:nvPicPr>
        <p:blipFill>
          <a:blip r:embed="rId11"/>
          <a:stretch>
            <a:fillRect/>
          </a:stretch>
        </p:blipFill>
        <p:spPr>
          <a:xfrm>
            <a:off x="6732240" y="272149"/>
            <a:ext cx="1721123" cy="578480"/>
          </a:xfrm>
          <a:prstGeom prst="rect">
            <a:avLst/>
          </a:prstGeom>
        </p:spPr>
      </p:pic>
    </p:spTree>
    <p:extLst>
      <p:ext uri="{BB962C8B-B14F-4D97-AF65-F5344CB8AC3E}">
        <p14:creationId xmlns:p14="http://schemas.microsoft.com/office/powerpoint/2010/main" val="1599680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3374231" y="3293273"/>
            <a:ext cx="296466" cy="3226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GB" altLang="nl-NL" sz="1200" dirty="0">
                <a:solidFill>
                  <a:srgbClr val="376092"/>
                </a:solidFill>
                <a:latin typeface="Calibri" pitchFamily="34" charset="0"/>
                <a:cs typeface="Arial" pitchFamily="34" charset="0"/>
              </a:rPr>
              <a:t>*</a:t>
            </a:r>
            <a:endParaRPr lang="nl-NL" sz="1200" dirty="0">
              <a:solidFill>
                <a:srgbClr val="000000"/>
              </a:solidFill>
              <a:latin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3971513179"/>
              </p:ext>
            </p:extLst>
          </p:nvPr>
        </p:nvGraphicFramePr>
        <p:xfrm>
          <a:off x="1218072" y="1683764"/>
          <a:ext cx="6703094" cy="2236511"/>
        </p:xfrm>
        <a:graphic>
          <a:graphicData uri="http://schemas.openxmlformats.org/drawingml/2006/table">
            <a:tbl>
              <a:tblPr firstRow="1" bandRow="1">
                <a:tableStyleId>{5C22544A-7EE6-4342-B048-85BDC9FD1C3A}</a:tableStyleId>
              </a:tblPr>
              <a:tblGrid>
                <a:gridCol w="131536">
                  <a:extLst>
                    <a:ext uri="{9D8B030D-6E8A-4147-A177-3AD203B41FA5}">
                      <a16:colId xmlns:a16="http://schemas.microsoft.com/office/drawing/2014/main" val="20000"/>
                    </a:ext>
                  </a:extLst>
                </a:gridCol>
                <a:gridCol w="4357312">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1350150">
                  <a:extLst>
                    <a:ext uri="{9D8B030D-6E8A-4147-A177-3AD203B41FA5}">
                      <a16:colId xmlns:a16="http://schemas.microsoft.com/office/drawing/2014/main" val="20003"/>
                    </a:ext>
                  </a:extLst>
                </a:gridCol>
              </a:tblGrid>
              <a:tr h="526661">
                <a:tc>
                  <a:txBody>
                    <a:bodyPr/>
                    <a:lstStyle/>
                    <a:p>
                      <a:pPr algn="ctr"/>
                      <a:endParaRPr lang="nl-NL" sz="700" dirty="0">
                        <a:solidFill>
                          <a:schemeClr val="accent6">
                            <a:lumMod val="75000"/>
                          </a:schemeClr>
                        </a:solidFill>
                      </a:endParaRPr>
                    </a:p>
                  </a:txBody>
                  <a:tcPr marL="53068" marR="53068" marT="26534" marB="26534">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nl-NL" sz="900" b="1" i="0" dirty="0">
                          <a:solidFill>
                            <a:schemeClr val="tx1"/>
                          </a:solidFill>
                          <a:latin typeface="Calibri" panose="020F0502020204030204" pitchFamily="34" charset="0"/>
                          <a:ea typeface="Calibri"/>
                          <a:cs typeface="Times New Roman"/>
                        </a:rPr>
                        <a:t>Droog Poeder Inhalator</a:t>
                      </a:r>
                      <a:endParaRPr lang="nl-NL" sz="900" i="0" dirty="0">
                        <a:solidFill>
                          <a:schemeClr val="tx1"/>
                        </a:solidFill>
                        <a:latin typeface="Calibri" panose="020F0502020204030204" pitchFamily="34" charset="0"/>
                        <a:ea typeface="Calibri"/>
                        <a:cs typeface="Times New Roman"/>
                      </a:endParaRPr>
                    </a:p>
                  </a:txBody>
                  <a:tcPr marL="53068" marR="53068" marT="26534" marB="26534"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D1F0D1"/>
                    </a:solidFill>
                  </a:tcPr>
                </a:tc>
                <a:tc>
                  <a:txBody>
                    <a:bodyPr/>
                    <a:lstStyle/>
                    <a:p>
                      <a:pPr algn="ctr">
                        <a:lnSpc>
                          <a:spcPct val="115000"/>
                        </a:lnSpc>
                        <a:spcAft>
                          <a:spcPts val="0"/>
                        </a:spcAft>
                      </a:pPr>
                      <a:r>
                        <a:rPr lang="nl-NL" sz="900" i="0" dirty="0" err="1">
                          <a:solidFill>
                            <a:schemeClr val="tx1"/>
                          </a:solidFill>
                          <a:latin typeface="Calibri" panose="020F0502020204030204" pitchFamily="34" charset="0"/>
                          <a:ea typeface="Calibri"/>
                          <a:cs typeface="Times New Roman"/>
                        </a:rPr>
                        <a:t>Ademgestuurde</a:t>
                      </a:r>
                      <a:endParaRPr lang="nl-NL" sz="900" i="0" dirty="0">
                        <a:solidFill>
                          <a:schemeClr val="tx1"/>
                        </a:solidFill>
                        <a:latin typeface="Calibri" panose="020F0502020204030204" pitchFamily="34" charset="0"/>
                        <a:ea typeface="Calibri"/>
                        <a:cs typeface="Times New Roman"/>
                      </a:endParaRPr>
                    </a:p>
                    <a:p>
                      <a:pPr algn="ctr">
                        <a:lnSpc>
                          <a:spcPct val="115000"/>
                        </a:lnSpc>
                        <a:spcAft>
                          <a:spcPts val="0"/>
                        </a:spcAft>
                      </a:pPr>
                      <a:r>
                        <a:rPr lang="nl-NL" sz="900" i="0" dirty="0">
                          <a:solidFill>
                            <a:schemeClr val="tx1"/>
                          </a:solidFill>
                          <a:latin typeface="Calibri" panose="020F0502020204030204" pitchFamily="34" charset="0"/>
                          <a:ea typeface="Calibri"/>
                          <a:cs typeface="Times New Roman"/>
                        </a:rPr>
                        <a:t>Aerosol</a:t>
                      </a:r>
                    </a:p>
                    <a:p>
                      <a:pPr algn="ctr">
                        <a:lnSpc>
                          <a:spcPct val="115000"/>
                        </a:lnSpc>
                        <a:spcAft>
                          <a:spcPts val="0"/>
                        </a:spcAft>
                      </a:pPr>
                      <a:r>
                        <a:rPr lang="nl-NL" sz="600" i="1" dirty="0">
                          <a:solidFill>
                            <a:schemeClr val="tx1"/>
                          </a:solidFill>
                          <a:latin typeface="Calibri" panose="020F0502020204030204" pitchFamily="34" charset="0"/>
                          <a:ea typeface="Calibri"/>
                          <a:cs typeface="Times New Roman"/>
                        </a:rPr>
                        <a:t>(zonder voorzetkamer)</a:t>
                      </a:r>
                    </a:p>
                  </a:txBody>
                  <a:tcPr marL="53068" marR="53068" marT="26534" marB="26534"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D1F0D1"/>
                    </a:solidFill>
                  </a:tcPr>
                </a:tc>
                <a:tc>
                  <a:txBody>
                    <a:bodyPr/>
                    <a:lstStyle/>
                    <a:p>
                      <a:pPr algn="ctr">
                        <a:lnSpc>
                          <a:spcPct val="115000"/>
                        </a:lnSpc>
                        <a:spcAft>
                          <a:spcPts val="0"/>
                        </a:spcAft>
                      </a:pPr>
                      <a:r>
                        <a:rPr lang="nl-NL" sz="900" i="0" dirty="0">
                          <a:solidFill>
                            <a:schemeClr val="tx1"/>
                          </a:solidFill>
                          <a:latin typeface="Calibri" panose="020F0502020204030204" pitchFamily="34" charset="0"/>
                          <a:ea typeface="Calibri"/>
                          <a:cs typeface="Times New Roman"/>
                        </a:rPr>
                        <a:t>Aerosol </a:t>
                      </a:r>
                    </a:p>
                    <a:p>
                      <a:pPr algn="ctr">
                        <a:lnSpc>
                          <a:spcPct val="115000"/>
                        </a:lnSpc>
                        <a:spcAft>
                          <a:spcPts val="0"/>
                        </a:spcAft>
                      </a:pPr>
                      <a:r>
                        <a:rPr lang="nl-NL" sz="600" i="1" dirty="0">
                          <a:solidFill>
                            <a:schemeClr val="tx1"/>
                          </a:solidFill>
                          <a:latin typeface="Calibri" panose="020F0502020204030204" pitchFamily="34" charset="0"/>
                          <a:ea typeface="Calibri"/>
                          <a:cs typeface="Times New Roman"/>
                        </a:rPr>
                        <a:t>(met</a:t>
                      </a:r>
                      <a:r>
                        <a:rPr lang="nl-NL" sz="600" i="1" baseline="0" dirty="0">
                          <a:solidFill>
                            <a:schemeClr val="tx1"/>
                          </a:solidFill>
                          <a:latin typeface="Calibri" panose="020F0502020204030204" pitchFamily="34" charset="0"/>
                          <a:ea typeface="Calibri"/>
                          <a:cs typeface="Times New Roman"/>
                        </a:rPr>
                        <a:t> voorzetkamer)</a:t>
                      </a:r>
                      <a:endParaRPr lang="nl-NL" sz="600" i="1" dirty="0">
                        <a:solidFill>
                          <a:schemeClr val="tx1"/>
                        </a:solidFill>
                        <a:latin typeface="Calibri" panose="020F0502020204030204" pitchFamily="34" charset="0"/>
                        <a:ea typeface="Calibri"/>
                        <a:cs typeface="Times New Roman"/>
                      </a:endParaRPr>
                    </a:p>
                  </a:txBody>
                  <a:tcPr marL="53068" marR="53068" marT="26534" marB="26534" anchor="ct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D1F0D1"/>
                    </a:solidFill>
                  </a:tcPr>
                </a:tc>
                <a:extLst>
                  <a:ext uri="{0D108BD9-81ED-4DB2-BD59-A6C34878D82A}">
                    <a16:rowId xmlns:a16="http://schemas.microsoft.com/office/drawing/2014/main" val="10000"/>
                  </a:ext>
                </a:extLst>
              </a:tr>
              <a:tr h="502721">
                <a:tc>
                  <a:txBody>
                    <a:bodyPr/>
                    <a:lstStyle/>
                    <a:p>
                      <a:pPr algn="ctr"/>
                      <a:r>
                        <a:rPr lang="nl-NL" sz="700" dirty="0">
                          <a:solidFill>
                            <a:schemeClr val="tx1"/>
                          </a:solidFill>
                        </a:rPr>
                        <a:t>SABA</a:t>
                      </a:r>
                    </a:p>
                  </a:txBody>
                  <a:tcPr marL="53068" marR="53068" marT="26534" marB="26534" vert="vert270" anchor="ct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D1F0D1"/>
                    </a:solidFill>
                  </a:tcPr>
                </a:tc>
                <a:tc>
                  <a:txBody>
                    <a:bodyPr/>
                    <a:lstStyle/>
                    <a:p>
                      <a:endParaRPr lang="nl-NL" sz="700" dirty="0">
                        <a:solidFill>
                          <a:schemeClr val="accent6">
                            <a:lumMod val="75000"/>
                          </a:schemeClr>
                        </a:solidFill>
                      </a:endParaRPr>
                    </a:p>
                  </a:txBody>
                  <a:tcPr marL="53068" marR="53068" marT="26534" marB="26534">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chemeClr val="accent6">
                            <a:lumMod val="75000"/>
                          </a:schemeClr>
                        </a:solidFill>
                      </a:endParaRPr>
                    </a:p>
                  </a:txBody>
                  <a:tcPr marL="53068" marR="53068" marT="26534" marB="26534">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chemeClr val="accent6">
                            <a:lumMod val="75000"/>
                          </a:schemeClr>
                        </a:solidFill>
                      </a:endParaRPr>
                    </a:p>
                  </a:txBody>
                  <a:tcPr marL="53068" marR="53068" marT="26534" marB="26534">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12917">
                <a:tc>
                  <a:txBody>
                    <a:bodyPr/>
                    <a:lstStyle/>
                    <a:p>
                      <a:pPr algn="ctr"/>
                      <a:r>
                        <a:rPr lang="nl-NL" sz="700" dirty="0">
                          <a:solidFill>
                            <a:schemeClr val="tx1"/>
                          </a:solidFill>
                        </a:rPr>
                        <a:t>ICS</a:t>
                      </a:r>
                    </a:p>
                  </a:txBody>
                  <a:tcPr marL="53068" marR="53068" marT="26534" marB="26534" vert="vert270" anchor="ct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D1F0D1"/>
                    </a:solidFill>
                  </a:tcPr>
                </a:tc>
                <a:tc>
                  <a:txBody>
                    <a:bodyPr/>
                    <a:lstStyle/>
                    <a:p>
                      <a:endParaRPr lang="nl-NL" sz="700" dirty="0">
                        <a:solidFill>
                          <a:schemeClr val="accent6">
                            <a:lumMod val="75000"/>
                          </a:schemeClr>
                        </a:solidFill>
                      </a:endParaRPr>
                    </a:p>
                  </a:txBody>
                  <a:tcPr marL="53068" marR="53068" marT="26534" marB="26534">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chemeClr val="accent6">
                            <a:lumMod val="75000"/>
                          </a:schemeClr>
                        </a:solidFill>
                      </a:endParaRPr>
                    </a:p>
                  </a:txBody>
                  <a:tcPr marL="53068" marR="53068" marT="26534" marB="26534">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chemeClr val="accent6">
                            <a:lumMod val="75000"/>
                          </a:schemeClr>
                        </a:solidFill>
                      </a:endParaRPr>
                    </a:p>
                  </a:txBody>
                  <a:tcPr marL="53068" marR="53068" marT="26534" marB="26534">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89447">
                <a:tc>
                  <a:txBody>
                    <a:bodyPr/>
                    <a:lstStyle/>
                    <a:p>
                      <a:pPr algn="ctr"/>
                      <a:r>
                        <a:rPr lang="nl-NL" sz="700" dirty="0">
                          <a:solidFill>
                            <a:schemeClr val="tx1"/>
                          </a:solidFill>
                        </a:rPr>
                        <a:t>ICS/LABA</a:t>
                      </a:r>
                    </a:p>
                  </a:txBody>
                  <a:tcPr marL="53068" marR="53068" marT="26534" marB="26534" vert="vert270" anchor="ct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D1F0D1"/>
                    </a:solidFill>
                  </a:tcPr>
                </a:tc>
                <a:tc>
                  <a:txBody>
                    <a:bodyPr/>
                    <a:lstStyle/>
                    <a:p>
                      <a:endParaRPr lang="nl-NL" sz="700" dirty="0">
                        <a:solidFill>
                          <a:schemeClr val="accent6">
                            <a:lumMod val="75000"/>
                          </a:schemeClr>
                        </a:solidFill>
                      </a:endParaRPr>
                    </a:p>
                  </a:txBody>
                  <a:tcPr marL="53068" marR="53068" marT="26534" marB="26534">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chemeClr val="accent6">
                            <a:lumMod val="75000"/>
                          </a:schemeClr>
                        </a:solidFill>
                      </a:endParaRPr>
                    </a:p>
                  </a:txBody>
                  <a:tcPr marL="53068" marR="53068" marT="26534" marB="26534">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chemeClr val="accent6">
                            <a:lumMod val="75000"/>
                          </a:schemeClr>
                        </a:solidFill>
                      </a:endParaRPr>
                    </a:p>
                  </a:txBody>
                  <a:tcPr marL="53068" marR="53068" marT="26534" marB="26534">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58372" name="Titel 1"/>
          <p:cNvSpPr>
            <a:spLocks noGrp="1"/>
          </p:cNvSpPr>
          <p:nvPr>
            <p:ph type="title" idx="4294967295"/>
          </p:nvPr>
        </p:nvSpPr>
        <p:spPr>
          <a:xfrm>
            <a:off x="632224" y="491219"/>
            <a:ext cx="6723459" cy="858407"/>
          </a:xfrm>
        </p:spPr>
        <p:txBody>
          <a:bodyPr>
            <a:normAutofit fontScale="90000"/>
          </a:bodyPr>
          <a:lstStyle/>
          <a:p>
            <a:r>
              <a:rPr lang="nl-NL" altLang="nl-NL" b="0" kern="1200" dirty="0">
                <a:latin typeface="+mn-lt"/>
                <a:ea typeface="+mj-ea"/>
                <a:cs typeface="+mj-cs"/>
              </a:rPr>
              <a:t>Overzicht voorkeursinhalatoren</a:t>
            </a:r>
            <a:r>
              <a:rPr lang="nl-NL" altLang="nl-NL" kern="1200" dirty="0">
                <a:latin typeface="+mn-lt"/>
                <a:ea typeface="+mj-ea"/>
                <a:cs typeface="+mj-cs"/>
              </a:rPr>
              <a:t> op inhalatie-weerstand</a:t>
            </a:r>
            <a:r>
              <a:rPr lang="nl-NL" altLang="nl-NL" dirty="0">
                <a:solidFill>
                  <a:srgbClr val="000000"/>
                </a:solidFill>
              </a:rPr>
              <a:t/>
            </a:r>
            <a:br>
              <a:rPr lang="nl-NL" altLang="nl-NL" dirty="0">
                <a:solidFill>
                  <a:srgbClr val="000000"/>
                </a:solidFill>
              </a:rPr>
            </a:br>
            <a:endParaRPr lang="nl-NL" altLang="nl-NL" sz="1050" dirty="0">
              <a:solidFill>
                <a:srgbClr val="002060"/>
              </a:solidFill>
            </a:endParaRPr>
          </a:p>
        </p:txBody>
      </p:sp>
      <p:pic>
        <p:nvPicPr>
          <p:cNvPr id="583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82" y="2368159"/>
            <a:ext cx="479822" cy="35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Rectangle 9"/>
          <p:cNvSpPr>
            <a:spLocks noChangeArrowheads="1"/>
          </p:cNvSpPr>
          <p:nvPr/>
        </p:nvSpPr>
        <p:spPr bwMode="auto">
          <a:xfrm>
            <a:off x="5057785" y="2469360"/>
            <a:ext cx="545306" cy="2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nl-NL" altLang="nl-NL" sz="675">
                <a:solidFill>
                  <a:srgbClr val="376092"/>
                </a:solidFill>
                <a:latin typeface="Calibri" pitchFamily="34" charset="0"/>
                <a:cs typeface="Arial" pitchFamily="34" charset="0"/>
              </a:rPr>
              <a:t>Salbutamol  </a:t>
            </a:r>
          </a:p>
          <a:p>
            <a:pPr algn="ctr" eaLnBrk="0" fontAlgn="base" hangingPunct="0">
              <a:spcBef>
                <a:spcPct val="0"/>
              </a:spcBef>
              <a:spcAft>
                <a:spcPct val="0"/>
              </a:spcAft>
            </a:pPr>
            <a:r>
              <a:rPr lang="nl-NL" altLang="nl-NL" sz="675">
                <a:solidFill>
                  <a:srgbClr val="376092"/>
                </a:solidFill>
                <a:latin typeface="Calibri" pitchFamily="34" charset="0"/>
                <a:cs typeface="Arial" pitchFamily="34" charset="0"/>
              </a:rPr>
              <a:t>Novolizer </a:t>
            </a:r>
          </a:p>
        </p:txBody>
      </p:sp>
      <p:sp>
        <p:nvSpPr>
          <p:cNvPr id="58375" name="Rectangle 10"/>
          <p:cNvSpPr>
            <a:spLocks noChangeArrowheads="1"/>
          </p:cNvSpPr>
          <p:nvPr/>
        </p:nvSpPr>
        <p:spPr bwMode="auto">
          <a:xfrm>
            <a:off x="6992975" y="2487225"/>
            <a:ext cx="493243" cy="153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nl-NL" altLang="nl-NL" sz="675">
                <a:solidFill>
                  <a:srgbClr val="376092"/>
                </a:solidFill>
                <a:latin typeface="Calibri" pitchFamily="34" charset="0"/>
                <a:cs typeface="Arial" pitchFamily="34" charset="0"/>
              </a:rPr>
              <a:t>Salbutamol</a:t>
            </a:r>
          </a:p>
        </p:txBody>
      </p:sp>
      <p:pic>
        <p:nvPicPr>
          <p:cNvPr id="583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8687" y="2359826"/>
            <a:ext cx="275034" cy="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3869" y="2361011"/>
            <a:ext cx="345281" cy="36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8" name="Rectangle 17"/>
          <p:cNvSpPr>
            <a:spLocks noChangeArrowheads="1"/>
          </p:cNvSpPr>
          <p:nvPr/>
        </p:nvSpPr>
        <p:spPr bwMode="auto">
          <a:xfrm>
            <a:off x="2627719" y="2402685"/>
            <a:ext cx="496490" cy="2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nl-NL" altLang="nl-NL" sz="675" dirty="0">
                <a:solidFill>
                  <a:srgbClr val="376092"/>
                </a:solidFill>
                <a:latin typeface="Calibri" pitchFamily="34" charset="0"/>
                <a:cs typeface="Arial" pitchFamily="34" charset="0"/>
              </a:rPr>
              <a:t>Salbutamol</a:t>
            </a:r>
          </a:p>
          <a:p>
            <a:pPr algn="ctr" eaLnBrk="0" fontAlgn="base" hangingPunct="0">
              <a:spcBef>
                <a:spcPct val="0"/>
              </a:spcBef>
              <a:spcAft>
                <a:spcPct val="0"/>
              </a:spcAft>
            </a:pPr>
            <a:r>
              <a:rPr lang="nl-NL" altLang="nl-NL" sz="675" dirty="0" err="1">
                <a:solidFill>
                  <a:srgbClr val="376092"/>
                </a:solidFill>
                <a:latin typeface="Calibri" pitchFamily="34" charset="0"/>
                <a:cs typeface="Arial" pitchFamily="34" charset="0"/>
              </a:rPr>
              <a:t>Diskus</a:t>
            </a:r>
            <a:r>
              <a:rPr lang="nl-NL" altLang="nl-NL" sz="675" dirty="0">
                <a:solidFill>
                  <a:srgbClr val="376092"/>
                </a:solidFill>
                <a:latin typeface="Calibri" pitchFamily="34" charset="0"/>
                <a:cs typeface="Arial" pitchFamily="34" charset="0"/>
              </a:rPr>
              <a:t> </a:t>
            </a:r>
          </a:p>
        </p:txBody>
      </p:sp>
      <p:sp>
        <p:nvSpPr>
          <p:cNvPr id="58379" name="Rectangle 25"/>
          <p:cNvSpPr>
            <a:spLocks noChangeArrowheads="1"/>
          </p:cNvSpPr>
          <p:nvPr/>
        </p:nvSpPr>
        <p:spPr bwMode="auto">
          <a:xfrm>
            <a:off x="6001686" y="2457459"/>
            <a:ext cx="512480" cy="2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nl-NL" altLang="nl-NL" sz="675">
                <a:solidFill>
                  <a:srgbClr val="376092"/>
                </a:solidFill>
                <a:latin typeface="Calibri" pitchFamily="34" charset="0"/>
                <a:cs typeface="Arial" pitchFamily="34" charset="0"/>
              </a:rPr>
              <a:t>Salbutamol </a:t>
            </a:r>
          </a:p>
          <a:p>
            <a:pPr algn="ctr" eaLnBrk="0" fontAlgn="base" hangingPunct="0">
              <a:spcBef>
                <a:spcPct val="0"/>
              </a:spcBef>
              <a:spcAft>
                <a:spcPct val="0"/>
              </a:spcAft>
            </a:pPr>
            <a:r>
              <a:rPr lang="en-GB" altLang="nl-NL" sz="675">
                <a:solidFill>
                  <a:srgbClr val="376092"/>
                </a:solidFill>
                <a:latin typeface="Calibri" pitchFamily="34" charset="0"/>
                <a:cs typeface="Arial" pitchFamily="34" charset="0"/>
              </a:rPr>
              <a:t>Redihaler</a:t>
            </a:r>
            <a:r>
              <a:rPr lang="nl-NL" altLang="nl-NL" sz="675">
                <a:solidFill>
                  <a:srgbClr val="376092"/>
                </a:solidFill>
                <a:latin typeface="Calibri" pitchFamily="34" charset="0"/>
                <a:cs typeface="Arial" pitchFamily="34" charset="0"/>
              </a:rPr>
              <a:t> </a:t>
            </a:r>
          </a:p>
        </p:txBody>
      </p:sp>
      <p:pic>
        <p:nvPicPr>
          <p:cNvPr id="5838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60245" y="2386013"/>
            <a:ext cx="173831"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1"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0422" y="2373479"/>
            <a:ext cx="182166" cy="360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2" name="Rectangle 33"/>
          <p:cNvSpPr>
            <a:spLocks noChangeArrowheads="1"/>
          </p:cNvSpPr>
          <p:nvPr/>
        </p:nvSpPr>
        <p:spPr bwMode="auto">
          <a:xfrm>
            <a:off x="1712024" y="2402691"/>
            <a:ext cx="520495" cy="2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nl-NL" altLang="nl-NL" sz="675" dirty="0">
                <a:solidFill>
                  <a:srgbClr val="376092"/>
                </a:solidFill>
                <a:latin typeface="Calibri" pitchFamily="34" charset="0"/>
                <a:cs typeface="Arial" pitchFamily="34" charset="0"/>
              </a:rPr>
              <a:t>Terbutaline </a:t>
            </a:r>
          </a:p>
          <a:p>
            <a:pPr algn="ctr" eaLnBrk="0" fontAlgn="base" hangingPunct="0">
              <a:spcBef>
                <a:spcPct val="0"/>
              </a:spcBef>
              <a:spcAft>
                <a:spcPct val="0"/>
              </a:spcAft>
            </a:pPr>
            <a:r>
              <a:rPr lang="nl-NL" altLang="nl-NL" sz="675" dirty="0">
                <a:solidFill>
                  <a:srgbClr val="376092"/>
                </a:solidFill>
                <a:latin typeface="Calibri" pitchFamily="34" charset="0"/>
                <a:cs typeface="Arial" pitchFamily="34" charset="0"/>
              </a:rPr>
              <a:t>Turbuhaler</a:t>
            </a:r>
          </a:p>
        </p:txBody>
      </p:sp>
      <p:sp>
        <p:nvSpPr>
          <p:cNvPr id="58383" name="Rectangle 50"/>
          <p:cNvSpPr>
            <a:spLocks noChangeArrowheads="1"/>
          </p:cNvSpPr>
          <p:nvPr/>
        </p:nvSpPr>
        <p:spPr bwMode="auto">
          <a:xfrm>
            <a:off x="1558538" y="3643321"/>
            <a:ext cx="772715" cy="130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nl-NL" altLang="nl-NL" sz="525">
                <a:solidFill>
                  <a:srgbClr val="376092"/>
                </a:solidFill>
                <a:latin typeface="Calibri" pitchFamily="34" charset="0"/>
                <a:cs typeface="Arial" pitchFamily="34" charset="0"/>
              </a:rPr>
              <a:t> </a:t>
            </a:r>
          </a:p>
        </p:txBody>
      </p:sp>
      <p:pic>
        <p:nvPicPr>
          <p:cNvPr id="5838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60244" y="2888466"/>
            <a:ext cx="209550" cy="37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5" name="Rectangle 121"/>
          <p:cNvSpPr>
            <a:spLocks noChangeArrowheads="1"/>
          </p:cNvSpPr>
          <p:nvPr/>
        </p:nvSpPr>
        <p:spPr bwMode="auto">
          <a:xfrm>
            <a:off x="5878120" y="2947992"/>
            <a:ext cx="669131" cy="2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nl-NL" altLang="nl-NL" sz="675" dirty="0" err="1">
                <a:solidFill>
                  <a:srgbClr val="376092"/>
                </a:solidFill>
                <a:latin typeface="Calibri" pitchFamily="34" charset="0"/>
                <a:cs typeface="Arial" pitchFamily="34" charset="0"/>
              </a:rPr>
              <a:t>Beclometason</a:t>
            </a:r>
            <a:endParaRPr lang="nl-NL" altLang="nl-NL" sz="675" dirty="0">
              <a:solidFill>
                <a:srgbClr val="376092"/>
              </a:solidFill>
              <a:latin typeface="Calibri" pitchFamily="34" charset="0"/>
              <a:cs typeface="Arial" pitchFamily="34" charset="0"/>
            </a:endParaRPr>
          </a:p>
          <a:p>
            <a:pPr algn="ctr" eaLnBrk="0" fontAlgn="base" hangingPunct="0">
              <a:spcBef>
                <a:spcPct val="0"/>
              </a:spcBef>
              <a:spcAft>
                <a:spcPct val="0"/>
              </a:spcAft>
            </a:pPr>
            <a:r>
              <a:rPr lang="nl-NL" altLang="nl-NL" sz="675" dirty="0" err="1">
                <a:solidFill>
                  <a:srgbClr val="376092"/>
                </a:solidFill>
                <a:latin typeface="Calibri" pitchFamily="34" charset="0"/>
                <a:cs typeface="Arial" pitchFamily="34" charset="0"/>
              </a:rPr>
              <a:t>Redihaler</a:t>
            </a:r>
            <a:endParaRPr lang="nl-NL" altLang="nl-NL" sz="675" dirty="0">
              <a:solidFill>
                <a:srgbClr val="376092"/>
              </a:solidFill>
              <a:latin typeface="Calibri" pitchFamily="34" charset="0"/>
              <a:cs typeface="Arial" pitchFamily="34" charset="0"/>
            </a:endParaRPr>
          </a:p>
        </p:txBody>
      </p:sp>
      <p:pic>
        <p:nvPicPr>
          <p:cNvPr id="5838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9619" y="2887266"/>
            <a:ext cx="434579" cy="313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7" name="Rectangle 124"/>
          <p:cNvSpPr>
            <a:spLocks noChangeArrowheads="1"/>
          </p:cNvSpPr>
          <p:nvPr/>
        </p:nvSpPr>
        <p:spPr bwMode="auto">
          <a:xfrm>
            <a:off x="5115586" y="2943234"/>
            <a:ext cx="528509" cy="2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nl-NL" altLang="nl-NL" sz="675" dirty="0">
                <a:solidFill>
                  <a:srgbClr val="376092"/>
                </a:solidFill>
                <a:latin typeface="Calibri" pitchFamily="34" charset="0"/>
                <a:cs typeface="Arial" pitchFamily="34" charset="0"/>
              </a:rPr>
              <a:t>Budesonide </a:t>
            </a:r>
          </a:p>
          <a:p>
            <a:pPr algn="ctr" eaLnBrk="0" fontAlgn="base" hangingPunct="0">
              <a:spcBef>
                <a:spcPct val="0"/>
              </a:spcBef>
              <a:spcAft>
                <a:spcPct val="0"/>
              </a:spcAft>
            </a:pPr>
            <a:r>
              <a:rPr lang="nl-NL" altLang="nl-NL" sz="675" dirty="0" err="1">
                <a:solidFill>
                  <a:srgbClr val="376092"/>
                </a:solidFill>
                <a:latin typeface="Calibri" pitchFamily="34" charset="0"/>
                <a:cs typeface="Arial" pitchFamily="34" charset="0"/>
              </a:rPr>
              <a:t>Novolizer</a:t>
            </a:r>
            <a:endParaRPr lang="nl-NL" altLang="nl-NL" sz="675" dirty="0">
              <a:solidFill>
                <a:srgbClr val="376092"/>
              </a:solidFill>
              <a:latin typeface="Calibri" pitchFamily="34" charset="0"/>
              <a:cs typeface="Arial" pitchFamily="34" charset="0"/>
            </a:endParaRPr>
          </a:p>
        </p:txBody>
      </p:sp>
      <p:sp>
        <p:nvSpPr>
          <p:cNvPr id="58388" name="Rectangle 125"/>
          <p:cNvSpPr>
            <a:spLocks noChangeArrowheads="1"/>
          </p:cNvSpPr>
          <p:nvPr/>
        </p:nvSpPr>
        <p:spPr bwMode="auto">
          <a:xfrm>
            <a:off x="6904953" y="2894410"/>
            <a:ext cx="1011014" cy="36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nl-NL" altLang="nl-NL" sz="675" dirty="0" err="1">
                <a:solidFill>
                  <a:srgbClr val="376092"/>
                </a:solidFill>
                <a:latin typeface="Calibri" pitchFamily="34" charset="0"/>
                <a:cs typeface="Arial" pitchFamily="34" charset="0"/>
              </a:rPr>
              <a:t>Ciclesonide</a:t>
            </a:r>
            <a:r>
              <a:rPr lang="nl-NL" altLang="nl-NL" sz="675" dirty="0">
                <a:solidFill>
                  <a:srgbClr val="376092"/>
                </a:solidFill>
                <a:latin typeface="Calibri" pitchFamily="34" charset="0"/>
                <a:cs typeface="Arial" pitchFamily="34" charset="0"/>
              </a:rPr>
              <a:t>,</a:t>
            </a:r>
          </a:p>
          <a:p>
            <a:pPr algn="ctr" eaLnBrk="0" fontAlgn="base" hangingPunct="0">
              <a:spcBef>
                <a:spcPct val="0"/>
              </a:spcBef>
              <a:spcAft>
                <a:spcPct val="0"/>
              </a:spcAft>
            </a:pPr>
            <a:r>
              <a:rPr lang="nl-NL" altLang="nl-NL" sz="675" dirty="0" err="1">
                <a:solidFill>
                  <a:srgbClr val="376092"/>
                </a:solidFill>
                <a:latin typeface="Calibri" pitchFamily="34" charset="0"/>
                <a:cs typeface="Arial" pitchFamily="34" charset="0"/>
              </a:rPr>
              <a:t>Fluticason</a:t>
            </a:r>
            <a:r>
              <a:rPr lang="nl-NL" altLang="nl-NL" sz="675" dirty="0">
                <a:solidFill>
                  <a:srgbClr val="376092"/>
                </a:solidFill>
                <a:latin typeface="Calibri" pitchFamily="34" charset="0"/>
                <a:cs typeface="Arial" pitchFamily="34" charset="0"/>
              </a:rPr>
              <a:t>, </a:t>
            </a:r>
            <a:r>
              <a:rPr lang="nl-NL" altLang="nl-NL" sz="675" dirty="0" err="1">
                <a:solidFill>
                  <a:srgbClr val="376092"/>
                </a:solidFill>
                <a:latin typeface="Calibri" pitchFamily="34" charset="0"/>
                <a:cs typeface="Arial" pitchFamily="34" charset="0"/>
              </a:rPr>
              <a:t>Beclometason</a:t>
            </a:r>
            <a:r>
              <a:rPr lang="nl-NL" altLang="nl-NL" sz="675" dirty="0">
                <a:solidFill>
                  <a:srgbClr val="376092"/>
                </a:solidFill>
                <a:latin typeface="Calibri" pitchFamily="34" charset="0"/>
                <a:cs typeface="Arial" pitchFamily="34" charset="0"/>
              </a:rPr>
              <a:t>,</a:t>
            </a:r>
          </a:p>
          <a:p>
            <a:pPr algn="ctr" eaLnBrk="0" fontAlgn="base" hangingPunct="0">
              <a:spcBef>
                <a:spcPct val="0"/>
              </a:spcBef>
              <a:spcAft>
                <a:spcPct val="0"/>
              </a:spcAft>
            </a:pPr>
            <a:r>
              <a:rPr lang="nl-NL" altLang="nl-NL" sz="675" dirty="0">
                <a:solidFill>
                  <a:srgbClr val="376092"/>
                </a:solidFill>
                <a:latin typeface="Calibri" pitchFamily="34" charset="0"/>
                <a:cs typeface="Arial" pitchFamily="34" charset="0"/>
              </a:rPr>
              <a:t>Budesonide</a:t>
            </a:r>
          </a:p>
        </p:txBody>
      </p:sp>
      <p:pic>
        <p:nvPicPr>
          <p:cNvPr id="58389"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57325" y="2880132"/>
            <a:ext cx="209550" cy="386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90" name="Rectangle 142"/>
          <p:cNvSpPr>
            <a:spLocks noChangeArrowheads="1"/>
          </p:cNvSpPr>
          <p:nvPr/>
        </p:nvSpPr>
        <p:spPr bwMode="auto">
          <a:xfrm>
            <a:off x="1712183" y="2943234"/>
            <a:ext cx="528509" cy="2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nl-NL" altLang="nl-NL" sz="675" dirty="0">
                <a:solidFill>
                  <a:srgbClr val="376092"/>
                </a:solidFill>
                <a:latin typeface="Calibri" pitchFamily="34" charset="0"/>
                <a:cs typeface="Arial" pitchFamily="34" charset="0"/>
              </a:rPr>
              <a:t>Budesonide </a:t>
            </a:r>
          </a:p>
          <a:p>
            <a:pPr algn="ctr" eaLnBrk="0" fontAlgn="base" hangingPunct="0">
              <a:spcBef>
                <a:spcPct val="0"/>
              </a:spcBef>
              <a:spcAft>
                <a:spcPct val="0"/>
              </a:spcAft>
            </a:pPr>
            <a:r>
              <a:rPr lang="nl-NL" altLang="nl-NL" sz="675" dirty="0">
                <a:solidFill>
                  <a:srgbClr val="376092"/>
                </a:solidFill>
                <a:latin typeface="Calibri" pitchFamily="34" charset="0"/>
                <a:cs typeface="Arial" pitchFamily="34" charset="0"/>
              </a:rPr>
              <a:t>Turbuhaler</a:t>
            </a:r>
          </a:p>
        </p:txBody>
      </p:sp>
      <p:pic>
        <p:nvPicPr>
          <p:cNvPr id="58391"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24645" y="2888461"/>
            <a:ext cx="232172" cy="377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92"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20529" y="2851552"/>
            <a:ext cx="360759"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93" name="Rectangle 155"/>
          <p:cNvSpPr>
            <a:spLocks noChangeArrowheads="1"/>
          </p:cNvSpPr>
          <p:nvPr/>
        </p:nvSpPr>
        <p:spPr bwMode="auto">
          <a:xfrm>
            <a:off x="2629137" y="2888466"/>
            <a:ext cx="453169" cy="2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nl-NL" altLang="nl-NL" sz="675" dirty="0" err="1">
                <a:solidFill>
                  <a:srgbClr val="376092"/>
                </a:solidFill>
                <a:latin typeface="Calibri" pitchFamily="34" charset="0"/>
                <a:cs typeface="Arial" pitchFamily="34" charset="0"/>
              </a:rPr>
              <a:t>Fluticason</a:t>
            </a:r>
            <a:endParaRPr lang="nl-NL" altLang="nl-NL" sz="675" dirty="0">
              <a:solidFill>
                <a:srgbClr val="376092"/>
              </a:solidFill>
              <a:latin typeface="Calibri" pitchFamily="34" charset="0"/>
              <a:cs typeface="Arial" pitchFamily="34" charset="0"/>
            </a:endParaRPr>
          </a:p>
          <a:p>
            <a:pPr algn="ctr" eaLnBrk="0" fontAlgn="base" hangingPunct="0">
              <a:spcBef>
                <a:spcPct val="0"/>
              </a:spcBef>
              <a:spcAft>
                <a:spcPct val="0"/>
              </a:spcAft>
            </a:pPr>
            <a:r>
              <a:rPr lang="nl-NL" altLang="nl-NL" sz="675" dirty="0" err="1">
                <a:solidFill>
                  <a:srgbClr val="376092"/>
                </a:solidFill>
                <a:latin typeface="Calibri" pitchFamily="34" charset="0"/>
                <a:cs typeface="Arial" pitchFamily="34" charset="0"/>
              </a:rPr>
              <a:t>Diskus</a:t>
            </a:r>
            <a:endParaRPr lang="nl-NL" altLang="nl-NL" sz="675" dirty="0">
              <a:solidFill>
                <a:srgbClr val="376092"/>
              </a:solidFill>
              <a:latin typeface="Calibri" pitchFamily="34" charset="0"/>
              <a:cs typeface="Arial" pitchFamily="34" charset="0"/>
            </a:endParaRPr>
          </a:p>
        </p:txBody>
      </p:sp>
      <p:pic>
        <p:nvPicPr>
          <p:cNvPr id="58394"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13507" y="3414713"/>
            <a:ext cx="278606" cy="38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95" name="Picture 1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457332" y="3442103"/>
            <a:ext cx="208360" cy="36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96"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03860" y="3431384"/>
            <a:ext cx="365522"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97" name="Rectangle 174"/>
          <p:cNvSpPr>
            <a:spLocks noChangeArrowheads="1"/>
          </p:cNvSpPr>
          <p:nvPr/>
        </p:nvSpPr>
        <p:spPr bwMode="auto">
          <a:xfrm>
            <a:off x="3526547" y="3469488"/>
            <a:ext cx="1094370" cy="2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en-GB" altLang="nl-NL" sz="675">
                <a:solidFill>
                  <a:srgbClr val="376092"/>
                </a:solidFill>
                <a:latin typeface="Calibri" pitchFamily="34" charset="0"/>
                <a:cs typeface="Arial" pitchFamily="34" charset="0"/>
              </a:rPr>
              <a:t>Fluticasonfuroaat/vilanterol</a:t>
            </a:r>
            <a:r>
              <a:rPr lang="nl-NL" altLang="nl-NL" sz="675">
                <a:solidFill>
                  <a:srgbClr val="376092"/>
                </a:solidFill>
                <a:latin typeface="Calibri" pitchFamily="34" charset="0"/>
                <a:cs typeface="Arial" pitchFamily="34" charset="0"/>
              </a:rPr>
              <a:t> </a:t>
            </a:r>
          </a:p>
          <a:p>
            <a:pPr algn="ctr" eaLnBrk="0" fontAlgn="base" hangingPunct="0">
              <a:spcBef>
                <a:spcPct val="0"/>
              </a:spcBef>
              <a:spcAft>
                <a:spcPct val="0"/>
              </a:spcAft>
            </a:pPr>
            <a:r>
              <a:rPr lang="en-GB" altLang="nl-NL" sz="675">
                <a:solidFill>
                  <a:srgbClr val="376092"/>
                </a:solidFill>
                <a:latin typeface="Calibri" pitchFamily="34" charset="0"/>
                <a:cs typeface="Arial" pitchFamily="34" charset="0"/>
              </a:rPr>
              <a:t>Ellipta (1 keer daags) </a:t>
            </a:r>
            <a:endParaRPr lang="en-GB" altLang="nl-NL" sz="1200">
              <a:solidFill>
                <a:srgbClr val="000000"/>
              </a:solidFill>
              <a:latin typeface="Calibri" pitchFamily="34" charset="0"/>
              <a:cs typeface="Arial" pitchFamily="34" charset="0"/>
            </a:endParaRPr>
          </a:p>
        </p:txBody>
      </p:sp>
      <p:sp>
        <p:nvSpPr>
          <p:cNvPr id="58398" name="Rectangle 175"/>
          <p:cNvSpPr>
            <a:spLocks noChangeArrowheads="1"/>
          </p:cNvSpPr>
          <p:nvPr/>
        </p:nvSpPr>
        <p:spPr bwMode="auto">
          <a:xfrm>
            <a:off x="1385887" y="3320659"/>
            <a:ext cx="1091804" cy="46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en-GB" altLang="nl-NL" sz="1350" dirty="0">
                <a:solidFill>
                  <a:srgbClr val="376092"/>
                </a:solidFill>
                <a:latin typeface="Calibri" pitchFamily="34" charset="0"/>
                <a:cs typeface="Arial" pitchFamily="34" charset="0"/>
              </a:rPr>
              <a:t>**</a:t>
            </a:r>
            <a:r>
              <a:rPr lang="en-GB" altLang="nl-NL" sz="675" dirty="0">
                <a:solidFill>
                  <a:srgbClr val="376092"/>
                </a:solidFill>
                <a:latin typeface="Calibri" pitchFamily="34" charset="0"/>
                <a:cs typeface="Arial" pitchFamily="34" charset="0"/>
              </a:rPr>
              <a:t>Budesonide/</a:t>
            </a:r>
          </a:p>
          <a:p>
            <a:pPr algn="ctr" eaLnBrk="0" fontAlgn="base" hangingPunct="0">
              <a:spcBef>
                <a:spcPct val="0"/>
              </a:spcBef>
              <a:spcAft>
                <a:spcPct val="0"/>
              </a:spcAft>
            </a:pPr>
            <a:r>
              <a:rPr lang="en-GB" altLang="nl-NL" sz="675" dirty="0">
                <a:solidFill>
                  <a:srgbClr val="376092"/>
                </a:solidFill>
                <a:latin typeface="Calibri" pitchFamily="34" charset="0"/>
                <a:cs typeface="Arial" pitchFamily="34" charset="0"/>
              </a:rPr>
              <a:t>     Formoterol</a:t>
            </a:r>
            <a:r>
              <a:rPr lang="nl-NL" altLang="nl-NL" sz="675" dirty="0">
                <a:solidFill>
                  <a:srgbClr val="376092"/>
                </a:solidFill>
                <a:latin typeface="Calibri" pitchFamily="34" charset="0"/>
                <a:cs typeface="Arial" pitchFamily="34" charset="0"/>
              </a:rPr>
              <a:t> </a:t>
            </a:r>
          </a:p>
          <a:p>
            <a:pPr algn="ctr" eaLnBrk="0" fontAlgn="base" hangingPunct="0">
              <a:spcBef>
                <a:spcPct val="0"/>
              </a:spcBef>
              <a:spcAft>
                <a:spcPct val="0"/>
              </a:spcAft>
            </a:pPr>
            <a:r>
              <a:rPr lang="en-GB" altLang="nl-NL" sz="675" dirty="0">
                <a:solidFill>
                  <a:srgbClr val="376092"/>
                </a:solidFill>
                <a:latin typeface="Calibri" pitchFamily="34" charset="0"/>
                <a:cs typeface="Arial" pitchFamily="34" charset="0"/>
              </a:rPr>
              <a:t>    Turbuhaler</a:t>
            </a:r>
          </a:p>
        </p:txBody>
      </p:sp>
      <p:sp>
        <p:nvSpPr>
          <p:cNvPr id="58399" name="Rectangle 177"/>
          <p:cNvSpPr>
            <a:spLocks noChangeArrowheads="1"/>
          </p:cNvSpPr>
          <p:nvPr/>
        </p:nvSpPr>
        <p:spPr bwMode="auto">
          <a:xfrm>
            <a:off x="2574131" y="3413523"/>
            <a:ext cx="585788" cy="36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en-GB" altLang="nl-NL" sz="675" dirty="0" err="1">
                <a:solidFill>
                  <a:srgbClr val="376092"/>
                </a:solidFill>
                <a:latin typeface="Calibri" pitchFamily="34" charset="0"/>
                <a:cs typeface="Arial" pitchFamily="34" charset="0"/>
              </a:rPr>
              <a:t>Fluticason</a:t>
            </a:r>
            <a:r>
              <a:rPr lang="en-GB" altLang="nl-NL" sz="675" dirty="0">
                <a:solidFill>
                  <a:srgbClr val="376092"/>
                </a:solidFill>
                <a:latin typeface="Calibri" pitchFamily="34" charset="0"/>
                <a:cs typeface="Arial" pitchFamily="34" charset="0"/>
              </a:rPr>
              <a:t>/</a:t>
            </a:r>
          </a:p>
          <a:p>
            <a:pPr algn="ctr" eaLnBrk="0" fontAlgn="base" hangingPunct="0">
              <a:spcBef>
                <a:spcPct val="0"/>
              </a:spcBef>
              <a:spcAft>
                <a:spcPct val="0"/>
              </a:spcAft>
            </a:pPr>
            <a:r>
              <a:rPr lang="en-GB" altLang="nl-NL" sz="675" dirty="0">
                <a:solidFill>
                  <a:srgbClr val="376092"/>
                </a:solidFill>
                <a:latin typeface="Calibri" pitchFamily="34" charset="0"/>
                <a:cs typeface="Arial" pitchFamily="34" charset="0"/>
              </a:rPr>
              <a:t>Salmeterol</a:t>
            </a:r>
            <a:r>
              <a:rPr lang="nl-NL" altLang="nl-NL" sz="675" dirty="0">
                <a:solidFill>
                  <a:srgbClr val="376092"/>
                </a:solidFill>
                <a:latin typeface="Calibri" pitchFamily="34" charset="0"/>
                <a:cs typeface="Arial" pitchFamily="34" charset="0"/>
              </a:rPr>
              <a:t> </a:t>
            </a:r>
          </a:p>
          <a:p>
            <a:pPr algn="ctr" eaLnBrk="0" fontAlgn="base" hangingPunct="0">
              <a:spcBef>
                <a:spcPct val="0"/>
              </a:spcBef>
              <a:spcAft>
                <a:spcPct val="0"/>
              </a:spcAft>
            </a:pPr>
            <a:r>
              <a:rPr lang="nl-NL" altLang="nl-NL" sz="675" dirty="0" err="1">
                <a:solidFill>
                  <a:srgbClr val="376092"/>
                </a:solidFill>
                <a:latin typeface="Calibri" pitchFamily="34" charset="0"/>
                <a:cs typeface="Arial" pitchFamily="34" charset="0"/>
              </a:rPr>
              <a:t>Diskus</a:t>
            </a:r>
            <a:endParaRPr lang="nl-NL" altLang="nl-NL" sz="675" dirty="0">
              <a:solidFill>
                <a:srgbClr val="376092"/>
              </a:solidFill>
              <a:latin typeface="Calibri" pitchFamily="34" charset="0"/>
              <a:cs typeface="Arial" pitchFamily="34" charset="0"/>
            </a:endParaRPr>
          </a:p>
        </p:txBody>
      </p:sp>
      <p:pic>
        <p:nvPicPr>
          <p:cNvPr id="58407" name="Picture 4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4641" y="3429000"/>
            <a:ext cx="273844"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400" name="Rectangle 125"/>
          <p:cNvSpPr>
            <a:spLocks noChangeArrowheads="1"/>
          </p:cNvSpPr>
          <p:nvPr/>
        </p:nvSpPr>
        <p:spPr bwMode="auto">
          <a:xfrm>
            <a:off x="6842963" y="3375424"/>
            <a:ext cx="1025440" cy="67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nl-NL" altLang="nl-NL" sz="675" dirty="0" err="1">
                <a:solidFill>
                  <a:srgbClr val="376092"/>
                </a:solidFill>
                <a:latin typeface="Calibri" pitchFamily="34" charset="0"/>
                <a:cs typeface="Arial" pitchFamily="34" charset="0"/>
              </a:rPr>
              <a:t>Beclometason</a:t>
            </a:r>
            <a:r>
              <a:rPr lang="nl-NL" altLang="nl-NL" sz="675" dirty="0">
                <a:solidFill>
                  <a:srgbClr val="376092"/>
                </a:solidFill>
                <a:latin typeface="Calibri" pitchFamily="34" charset="0"/>
                <a:cs typeface="Arial" pitchFamily="34" charset="0"/>
              </a:rPr>
              <a:t>/</a:t>
            </a:r>
            <a:r>
              <a:rPr lang="nl-NL" altLang="nl-NL" sz="675" dirty="0" err="1">
                <a:solidFill>
                  <a:srgbClr val="376092"/>
                </a:solidFill>
                <a:latin typeface="Calibri" pitchFamily="34" charset="0"/>
                <a:cs typeface="Arial" pitchFamily="34" charset="0"/>
              </a:rPr>
              <a:t>Formoterol</a:t>
            </a:r>
            <a:endParaRPr lang="nl-NL" altLang="nl-NL" sz="675" dirty="0">
              <a:solidFill>
                <a:srgbClr val="376092"/>
              </a:solidFill>
              <a:latin typeface="Calibri" pitchFamily="34" charset="0"/>
              <a:cs typeface="Arial" pitchFamily="34" charset="0"/>
            </a:endParaRPr>
          </a:p>
          <a:p>
            <a:pPr algn="ctr" eaLnBrk="0" fontAlgn="base" hangingPunct="0">
              <a:spcBef>
                <a:spcPct val="0"/>
              </a:spcBef>
              <a:spcAft>
                <a:spcPct val="0"/>
              </a:spcAft>
            </a:pPr>
            <a:r>
              <a:rPr lang="nl-NL" altLang="nl-NL" sz="675" dirty="0" err="1">
                <a:solidFill>
                  <a:srgbClr val="376092"/>
                </a:solidFill>
                <a:latin typeface="Calibri" pitchFamily="34" charset="0"/>
                <a:cs typeface="Arial" pitchFamily="34" charset="0"/>
              </a:rPr>
              <a:t>Fluticason</a:t>
            </a:r>
            <a:r>
              <a:rPr lang="nl-NL" altLang="nl-NL" sz="675" dirty="0">
                <a:solidFill>
                  <a:srgbClr val="376092"/>
                </a:solidFill>
                <a:latin typeface="Calibri" pitchFamily="34" charset="0"/>
                <a:cs typeface="Arial" pitchFamily="34" charset="0"/>
              </a:rPr>
              <a:t>/</a:t>
            </a:r>
            <a:r>
              <a:rPr lang="nl-NL" altLang="nl-NL" sz="675" dirty="0" err="1">
                <a:solidFill>
                  <a:srgbClr val="376092"/>
                </a:solidFill>
                <a:latin typeface="Calibri" pitchFamily="34" charset="0"/>
                <a:cs typeface="Arial" pitchFamily="34" charset="0"/>
              </a:rPr>
              <a:t>Formoterol</a:t>
            </a:r>
            <a:r>
              <a:rPr lang="nl-NL" altLang="nl-NL" sz="675" dirty="0">
                <a:solidFill>
                  <a:srgbClr val="376092"/>
                </a:solidFill>
                <a:latin typeface="Calibri" pitchFamily="34" charset="0"/>
                <a:cs typeface="Arial" pitchFamily="34" charset="0"/>
              </a:rPr>
              <a:t> </a:t>
            </a:r>
          </a:p>
          <a:p>
            <a:pPr algn="ctr" eaLnBrk="0" fontAlgn="base" hangingPunct="0">
              <a:spcBef>
                <a:spcPct val="0"/>
              </a:spcBef>
              <a:spcAft>
                <a:spcPct val="0"/>
              </a:spcAft>
            </a:pPr>
            <a:r>
              <a:rPr lang="nl-NL" altLang="nl-NL" sz="675" dirty="0">
                <a:solidFill>
                  <a:srgbClr val="376092"/>
                </a:solidFill>
                <a:latin typeface="Calibri" pitchFamily="34" charset="0"/>
                <a:cs typeface="Arial" pitchFamily="34" charset="0"/>
              </a:rPr>
              <a:t>Budesonide/</a:t>
            </a:r>
            <a:r>
              <a:rPr lang="nl-NL" altLang="nl-NL" sz="675" dirty="0" err="1">
                <a:solidFill>
                  <a:srgbClr val="376092"/>
                </a:solidFill>
                <a:latin typeface="Calibri" pitchFamily="34" charset="0"/>
                <a:cs typeface="Arial" pitchFamily="34" charset="0"/>
              </a:rPr>
              <a:t>Formoterol</a:t>
            </a:r>
            <a:endParaRPr lang="nl-NL" altLang="nl-NL" sz="675" dirty="0">
              <a:solidFill>
                <a:srgbClr val="376092"/>
              </a:solidFill>
              <a:latin typeface="Calibri" pitchFamily="34" charset="0"/>
              <a:cs typeface="Arial" pitchFamily="34" charset="0"/>
            </a:endParaRPr>
          </a:p>
          <a:p>
            <a:pPr algn="ctr" eaLnBrk="0" fontAlgn="base" hangingPunct="0">
              <a:spcBef>
                <a:spcPct val="0"/>
              </a:spcBef>
              <a:spcAft>
                <a:spcPct val="0"/>
              </a:spcAft>
            </a:pPr>
            <a:r>
              <a:rPr lang="nl-NL" altLang="nl-NL" sz="675" dirty="0" err="1">
                <a:solidFill>
                  <a:srgbClr val="376092"/>
                </a:solidFill>
                <a:latin typeface="Calibri" pitchFamily="34" charset="0"/>
                <a:cs typeface="Arial" pitchFamily="34" charset="0"/>
              </a:rPr>
              <a:t>Fluticason</a:t>
            </a:r>
            <a:r>
              <a:rPr lang="nl-NL" altLang="nl-NL" sz="675" dirty="0">
                <a:solidFill>
                  <a:srgbClr val="376092"/>
                </a:solidFill>
                <a:latin typeface="Calibri" pitchFamily="34" charset="0"/>
                <a:cs typeface="Arial" pitchFamily="34" charset="0"/>
              </a:rPr>
              <a:t>/salmeterol</a:t>
            </a:r>
          </a:p>
          <a:p>
            <a:pPr algn="ctr" eaLnBrk="0" fontAlgn="base" hangingPunct="0">
              <a:spcBef>
                <a:spcPct val="0"/>
              </a:spcBef>
              <a:spcAft>
                <a:spcPct val="0"/>
              </a:spcAft>
            </a:pPr>
            <a:endParaRPr lang="nl-NL" altLang="nl-NL" sz="675" dirty="0">
              <a:solidFill>
                <a:srgbClr val="376092"/>
              </a:solidFill>
              <a:latin typeface="Calibri" pitchFamily="34" charset="0"/>
              <a:cs typeface="Arial" pitchFamily="34" charset="0"/>
            </a:endParaRPr>
          </a:p>
          <a:p>
            <a:pPr algn="ctr" eaLnBrk="0" fontAlgn="base" hangingPunct="0">
              <a:spcBef>
                <a:spcPct val="0"/>
              </a:spcBef>
              <a:spcAft>
                <a:spcPct val="0"/>
              </a:spcAft>
            </a:pPr>
            <a:endParaRPr lang="nl-NL" altLang="nl-NL" sz="675" dirty="0">
              <a:solidFill>
                <a:srgbClr val="376092"/>
              </a:solidFill>
              <a:latin typeface="Calibri" pitchFamily="34" charset="0"/>
              <a:cs typeface="Arial" pitchFamily="34" charset="0"/>
            </a:endParaRPr>
          </a:p>
        </p:txBody>
      </p:sp>
      <p:sp>
        <p:nvSpPr>
          <p:cNvPr id="43" name="Afgeronde rechthoek 42"/>
          <p:cNvSpPr/>
          <p:nvPr/>
        </p:nvSpPr>
        <p:spPr>
          <a:xfrm>
            <a:off x="6591627" y="2347589"/>
            <a:ext cx="1328146" cy="151361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nl-NL" sz="1725">
              <a:solidFill>
                <a:srgbClr val="FFFFFF"/>
              </a:solidFill>
              <a:latin typeface="Arial"/>
            </a:endParaRPr>
          </a:p>
        </p:txBody>
      </p:sp>
      <p:cxnSp>
        <p:nvCxnSpPr>
          <p:cNvPr id="44" name="Rechte verbindingslijn met pijl 43"/>
          <p:cNvCxnSpPr/>
          <p:nvPr/>
        </p:nvCxnSpPr>
        <p:spPr>
          <a:xfrm flipH="1">
            <a:off x="7255700" y="3861198"/>
            <a:ext cx="8393" cy="566746"/>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167939"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09518" y="4434867"/>
            <a:ext cx="606632" cy="564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Afgeronde rechthoek 48"/>
          <p:cNvSpPr/>
          <p:nvPr/>
        </p:nvSpPr>
        <p:spPr>
          <a:xfrm>
            <a:off x="5717381" y="2361011"/>
            <a:ext cx="831383" cy="1513610"/>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nl-NL" sz="1725">
              <a:solidFill>
                <a:srgbClr val="FFFFFF"/>
              </a:solidFill>
              <a:latin typeface="Arial"/>
            </a:endParaRPr>
          </a:p>
        </p:txBody>
      </p:sp>
      <p:cxnSp>
        <p:nvCxnSpPr>
          <p:cNvPr id="50" name="Rechte verbindingslijn met pijl 49"/>
          <p:cNvCxnSpPr/>
          <p:nvPr/>
        </p:nvCxnSpPr>
        <p:spPr>
          <a:xfrm flipH="1">
            <a:off x="6122922" y="3861197"/>
            <a:ext cx="8393" cy="566746"/>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167940" name="Picture 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25755" y="4426756"/>
            <a:ext cx="642050" cy="572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Afgeronde rechthoek 52"/>
          <p:cNvSpPr/>
          <p:nvPr/>
        </p:nvSpPr>
        <p:spPr>
          <a:xfrm>
            <a:off x="4555331" y="2344353"/>
            <a:ext cx="1077281" cy="151361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nl-NL" sz="1725">
              <a:solidFill>
                <a:srgbClr val="FFFFFF"/>
              </a:solidFill>
              <a:latin typeface="Arial"/>
            </a:endParaRPr>
          </a:p>
        </p:txBody>
      </p:sp>
      <p:cxnSp>
        <p:nvCxnSpPr>
          <p:cNvPr id="54" name="Rechte verbindingslijn met pijl 53"/>
          <p:cNvCxnSpPr/>
          <p:nvPr/>
        </p:nvCxnSpPr>
        <p:spPr>
          <a:xfrm flipH="1">
            <a:off x="4895854" y="3840818"/>
            <a:ext cx="8393" cy="56674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7" name="Afgeronde rechthoek 56"/>
          <p:cNvSpPr/>
          <p:nvPr/>
        </p:nvSpPr>
        <p:spPr>
          <a:xfrm>
            <a:off x="2303860" y="2359826"/>
            <a:ext cx="2212127" cy="151361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nl-NL" sz="1725">
              <a:solidFill>
                <a:srgbClr val="FFFFFF"/>
              </a:solidFill>
              <a:latin typeface="Arial"/>
            </a:endParaRPr>
          </a:p>
        </p:txBody>
      </p:sp>
      <p:cxnSp>
        <p:nvCxnSpPr>
          <p:cNvPr id="58" name="Rechte verbindingslijn met pijl 57"/>
          <p:cNvCxnSpPr/>
          <p:nvPr/>
        </p:nvCxnSpPr>
        <p:spPr>
          <a:xfrm flipH="1">
            <a:off x="2724385" y="3846055"/>
            <a:ext cx="8393" cy="566746"/>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0" name="Afgeronde rechthoek 59"/>
          <p:cNvSpPr/>
          <p:nvPr/>
        </p:nvSpPr>
        <p:spPr>
          <a:xfrm>
            <a:off x="1365053" y="2344353"/>
            <a:ext cx="869468" cy="1513610"/>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nl-NL" sz="1725">
              <a:solidFill>
                <a:srgbClr val="FFFFFF"/>
              </a:solidFill>
              <a:latin typeface="Arial"/>
            </a:endParaRPr>
          </a:p>
        </p:txBody>
      </p:sp>
      <p:cxnSp>
        <p:nvCxnSpPr>
          <p:cNvPr id="61" name="Rechte verbindingslijn met pijl 60"/>
          <p:cNvCxnSpPr/>
          <p:nvPr/>
        </p:nvCxnSpPr>
        <p:spPr>
          <a:xfrm flipH="1">
            <a:off x="1863310" y="3830582"/>
            <a:ext cx="8393" cy="566746"/>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167941" name="Picture 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40783" y="4434868"/>
            <a:ext cx="753059" cy="564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7942" name="Picture 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55997" y="4434868"/>
            <a:ext cx="1922121" cy="564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7943" name="Picture 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461954" y="4459827"/>
            <a:ext cx="636703" cy="506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Afbeelding 50"/>
          <p:cNvPicPr>
            <a:picLocks noChangeAspect="1"/>
          </p:cNvPicPr>
          <p:nvPr/>
        </p:nvPicPr>
        <p:blipFill>
          <a:blip r:embed="rId22"/>
          <a:stretch>
            <a:fillRect/>
          </a:stretch>
        </p:blipFill>
        <p:spPr>
          <a:xfrm>
            <a:off x="7234012" y="1001977"/>
            <a:ext cx="1721123" cy="578480"/>
          </a:xfrm>
          <a:prstGeom prst="rect">
            <a:avLst/>
          </a:prstGeom>
        </p:spPr>
      </p:pic>
    </p:spTree>
    <p:extLst>
      <p:ext uri="{BB962C8B-B14F-4D97-AF65-F5344CB8AC3E}">
        <p14:creationId xmlns:p14="http://schemas.microsoft.com/office/powerpoint/2010/main" val="346431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1000"/>
                                        <p:tgtEl>
                                          <p:spTgt spid="44"/>
                                        </p:tgtEl>
                                      </p:cBhvr>
                                    </p:animEffect>
                                    <p:anim calcmode="lin" valueType="num">
                                      <p:cBhvr>
                                        <p:cTn id="13" dur="1000" fill="hold"/>
                                        <p:tgtEl>
                                          <p:spTgt spid="44"/>
                                        </p:tgtEl>
                                        <p:attrNameLst>
                                          <p:attrName>ppt_x</p:attrName>
                                        </p:attrNameLst>
                                      </p:cBhvr>
                                      <p:tavLst>
                                        <p:tav tm="0">
                                          <p:val>
                                            <p:strVal val="#ppt_x"/>
                                          </p:val>
                                        </p:tav>
                                        <p:tav tm="100000">
                                          <p:val>
                                            <p:strVal val="#ppt_x"/>
                                          </p:val>
                                        </p:tav>
                                      </p:tavLst>
                                    </p:anim>
                                    <p:anim calcmode="lin" valueType="num">
                                      <p:cBhvr>
                                        <p:cTn id="14" dur="1000" fill="hold"/>
                                        <p:tgtEl>
                                          <p:spTgt spid="4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7939"/>
                                        </p:tgtEl>
                                        <p:attrNameLst>
                                          <p:attrName>style.visibility</p:attrName>
                                        </p:attrNameLst>
                                      </p:cBhvr>
                                      <p:to>
                                        <p:strVal val="visible"/>
                                      </p:to>
                                    </p:set>
                                    <p:animEffect transition="in" filter="fade">
                                      <p:cBhvr>
                                        <p:cTn id="17" dur="1000"/>
                                        <p:tgtEl>
                                          <p:spTgt spid="167939"/>
                                        </p:tgtEl>
                                      </p:cBhvr>
                                    </p:animEffect>
                                    <p:anim calcmode="lin" valueType="num">
                                      <p:cBhvr>
                                        <p:cTn id="18" dur="1000" fill="hold"/>
                                        <p:tgtEl>
                                          <p:spTgt spid="167939"/>
                                        </p:tgtEl>
                                        <p:attrNameLst>
                                          <p:attrName>ppt_x</p:attrName>
                                        </p:attrNameLst>
                                      </p:cBhvr>
                                      <p:tavLst>
                                        <p:tav tm="0">
                                          <p:val>
                                            <p:strVal val="#ppt_x"/>
                                          </p:val>
                                        </p:tav>
                                        <p:tav tm="100000">
                                          <p:val>
                                            <p:strVal val="#ppt_x"/>
                                          </p:val>
                                        </p:tav>
                                      </p:tavLst>
                                    </p:anim>
                                    <p:anim calcmode="lin" valueType="num">
                                      <p:cBhvr>
                                        <p:cTn id="19" dur="1000" fill="hold"/>
                                        <p:tgtEl>
                                          <p:spTgt spid="16793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1000"/>
                                        <p:tgtEl>
                                          <p:spTgt spid="49"/>
                                        </p:tgtEl>
                                      </p:cBhvr>
                                    </p:animEffect>
                                    <p:anim calcmode="lin" valueType="num">
                                      <p:cBhvr>
                                        <p:cTn id="25" dur="1000" fill="hold"/>
                                        <p:tgtEl>
                                          <p:spTgt spid="49"/>
                                        </p:tgtEl>
                                        <p:attrNameLst>
                                          <p:attrName>ppt_x</p:attrName>
                                        </p:attrNameLst>
                                      </p:cBhvr>
                                      <p:tavLst>
                                        <p:tav tm="0">
                                          <p:val>
                                            <p:strVal val="#ppt_x"/>
                                          </p:val>
                                        </p:tav>
                                        <p:tav tm="100000">
                                          <p:val>
                                            <p:strVal val="#ppt_x"/>
                                          </p:val>
                                        </p:tav>
                                      </p:tavLst>
                                    </p:anim>
                                    <p:anim calcmode="lin" valueType="num">
                                      <p:cBhvr>
                                        <p:cTn id="26" dur="1000" fill="hold"/>
                                        <p:tgtEl>
                                          <p:spTgt spid="49"/>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000"/>
                                        <p:tgtEl>
                                          <p:spTgt spid="50"/>
                                        </p:tgtEl>
                                      </p:cBhvr>
                                    </p:animEffect>
                                    <p:anim calcmode="lin" valueType="num">
                                      <p:cBhvr>
                                        <p:cTn id="30" dur="1000" fill="hold"/>
                                        <p:tgtEl>
                                          <p:spTgt spid="50"/>
                                        </p:tgtEl>
                                        <p:attrNameLst>
                                          <p:attrName>ppt_x</p:attrName>
                                        </p:attrNameLst>
                                      </p:cBhvr>
                                      <p:tavLst>
                                        <p:tav tm="0">
                                          <p:val>
                                            <p:strVal val="#ppt_x"/>
                                          </p:val>
                                        </p:tav>
                                        <p:tav tm="100000">
                                          <p:val>
                                            <p:strVal val="#ppt_x"/>
                                          </p:val>
                                        </p:tav>
                                      </p:tavLst>
                                    </p:anim>
                                    <p:anim calcmode="lin" valueType="num">
                                      <p:cBhvr>
                                        <p:cTn id="31" dur="1000" fill="hold"/>
                                        <p:tgtEl>
                                          <p:spTgt spid="5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67940"/>
                                        </p:tgtEl>
                                        <p:attrNameLst>
                                          <p:attrName>style.visibility</p:attrName>
                                        </p:attrNameLst>
                                      </p:cBhvr>
                                      <p:to>
                                        <p:strVal val="visible"/>
                                      </p:to>
                                    </p:set>
                                    <p:animEffect transition="in" filter="fade">
                                      <p:cBhvr>
                                        <p:cTn id="34" dur="1000"/>
                                        <p:tgtEl>
                                          <p:spTgt spid="167940"/>
                                        </p:tgtEl>
                                      </p:cBhvr>
                                    </p:animEffect>
                                    <p:anim calcmode="lin" valueType="num">
                                      <p:cBhvr>
                                        <p:cTn id="35" dur="1000" fill="hold"/>
                                        <p:tgtEl>
                                          <p:spTgt spid="167940"/>
                                        </p:tgtEl>
                                        <p:attrNameLst>
                                          <p:attrName>ppt_x</p:attrName>
                                        </p:attrNameLst>
                                      </p:cBhvr>
                                      <p:tavLst>
                                        <p:tav tm="0">
                                          <p:val>
                                            <p:strVal val="#ppt_x"/>
                                          </p:val>
                                        </p:tav>
                                        <p:tav tm="100000">
                                          <p:val>
                                            <p:strVal val="#ppt_x"/>
                                          </p:val>
                                        </p:tav>
                                      </p:tavLst>
                                    </p:anim>
                                    <p:anim calcmode="lin" valueType="num">
                                      <p:cBhvr>
                                        <p:cTn id="36" dur="1000" fill="hold"/>
                                        <p:tgtEl>
                                          <p:spTgt spid="16794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1000"/>
                                        <p:tgtEl>
                                          <p:spTgt spid="54"/>
                                        </p:tgtEl>
                                      </p:cBhvr>
                                    </p:animEffect>
                                    <p:anim calcmode="lin" valueType="num">
                                      <p:cBhvr>
                                        <p:cTn id="42" dur="1000" fill="hold"/>
                                        <p:tgtEl>
                                          <p:spTgt spid="54"/>
                                        </p:tgtEl>
                                        <p:attrNameLst>
                                          <p:attrName>ppt_x</p:attrName>
                                        </p:attrNameLst>
                                      </p:cBhvr>
                                      <p:tavLst>
                                        <p:tav tm="0">
                                          <p:val>
                                            <p:strVal val="#ppt_x"/>
                                          </p:val>
                                        </p:tav>
                                        <p:tav tm="100000">
                                          <p:val>
                                            <p:strVal val="#ppt_x"/>
                                          </p:val>
                                        </p:tav>
                                      </p:tavLst>
                                    </p:anim>
                                    <p:anim calcmode="lin" valueType="num">
                                      <p:cBhvr>
                                        <p:cTn id="43" dur="1000" fill="hold"/>
                                        <p:tgtEl>
                                          <p:spTgt spid="5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1000"/>
                                        <p:tgtEl>
                                          <p:spTgt spid="53"/>
                                        </p:tgtEl>
                                      </p:cBhvr>
                                    </p:animEffect>
                                    <p:anim calcmode="lin" valueType="num">
                                      <p:cBhvr>
                                        <p:cTn id="47" dur="1000" fill="hold"/>
                                        <p:tgtEl>
                                          <p:spTgt spid="53"/>
                                        </p:tgtEl>
                                        <p:attrNameLst>
                                          <p:attrName>ppt_x</p:attrName>
                                        </p:attrNameLst>
                                      </p:cBhvr>
                                      <p:tavLst>
                                        <p:tav tm="0">
                                          <p:val>
                                            <p:strVal val="#ppt_x"/>
                                          </p:val>
                                        </p:tav>
                                        <p:tav tm="100000">
                                          <p:val>
                                            <p:strVal val="#ppt_x"/>
                                          </p:val>
                                        </p:tav>
                                      </p:tavLst>
                                    </p:anim>
                                    <p:anim calcmode="lin" valueType="num">
                                      <p:cBhvr>
                                        <p:cTn id="48" dur="1000" fill="hold"/>
                                        <p:tgtEl>
                                          <p:spTgt spid="53"/>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67942"/>
                                        </p:tgtEl>
                                        <p:attrNameLst>
                                          <p:attrName>style.visibility</p:attrName>
                                        </p:attrNameLst>
                                      </p:cBhvr>
                                      <p:to>
                                        <p:strVal val="visible"/>
                                      </p:to>
                                    </p:set>
                                    <p:animEffect transition="in" filter="fade">
                                      <p:cBhvr>
                                        <p:cTn id="51" dur="1000"/>
                                        <p:tgtEl>
                                          <p:spTgt spid="167942"/>
                                        </p:tgtEl>
                                      </p:cBhvr>
                                    </p:animEffect>
                                    <p:anim calcmode="lin" valueType="num">
                                      <p:cBhvr>
                                        <p:cTn id="52" dur="1000" fill="hold"/>
                                        <p:tgtEl>
                                          <p:spTgt spid="167942"/>
                                        </p:tgtEl>
                                        <p:attrNameLst>
                                          <p:attrName>ppt_x</p:attrName>
                                        </p:attrNameLst>
                                      </p:cBhvr>
                                      <p:tavLst>
                                        <p:tav tm="0">
                                          <p:val>
                                            <p:strVal val="#ppt_x"/>
                                          </p:val>
                                        </p:tav>
                                        <p:tav tm="100000">
                                          <p:val>
                                            <p:strVal val="#ppt_x"/>
                                          </p:val>
                                        </p:tav>
                                      </p:tavLst>
                                    </p:anim>
                                    <p:anim calcmode="lin" valueType="num">
                                      <p:cBhvr>
                                        <p:cTn id="53" dur="1000" fill="hold"/>
                                        <p:tgtEl>
                                          <p:spTgt spid="167942"/>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fade">
                                      <p:cBhvr>
                                        <p:cTn id="58" dur="1000"/>
                                        <p:tgtEl>
                                          <p:spTgt spid="57"/>
                                        </p:tgtEl>
                                      </p:cBhvr>
                                    </p:animEffect>
                                    <p:anim calcmode="lin" valueType="num">
                                      <p:cBhvr>
                                        <p:cTn id="59" dur="1000" fill="hold"/>
                                        <p:tgtEl>
                                          <p:spTgt spid="57"/>
                                        </p:tgtEl>
                                        <p:attrNameLst>
                                          <p:attrName>ppt_x</p:attrName>
                                        </p:attrNameLst>
                                      </p:cBhvr>
                                      <p:tavLst>
                                        <p:tav tm="0">
                                          <p:val>
                                            <p:strVal val="#ppt_x"/>
                                          </p:val>
                                        </p:tav>
                                        <p:tav tm="100000">
                                          <p:val>
                                            <p:strVal val="#ppt_x"/>
                                          </p:val>
                                        </p:tav>
                                      </p:tavLst>
                                    </p:anim>
                                    <p:anim calcmode="lin" valueType="num">
                                      <p:cBhvr>
                                        <p:cTn id="60" dur="1000" fill="hold"/>
                                        <p:tgtEl>
                                          <p:spTgt spid="57"/>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1000"/>
                                        <p:tgtEl>
                                          <p:spTgt spid="58"/>
                                        </p:tgtEl>
                                      </p:cBhvr>
                                    </p:animEffect>
                                    <p:anim calcmode="lin" valueType="num">
                                      <p:cBhvr>
                                        <p:cTn id="64" dur="1000" fill="hold"/>
                                        <p:tgtEl>
                                          <p:spTgt spid="58"/>
                                        </p:tgtEl>
                                        <p:attrNameLst>
                                          <p:attrName>ppt_x</p:attrName>
                                        </p:attrNameLst>
                                      </p:cBhvr>
                                      <p:tavLst>
                                        <p:tav tm="0">
                                          <p:val>
                                            <p:strVal val="#ppt_x"/>
                                          </p:val>
                                        </p:tav>
                                        <p:tav tm="100000">
                                          <p:val>
                                            <p:strVal val="#ppt_x"/>
                                          </p:val>
                                        </p:tav>
                                      </p:tavLst>
                                    </p:anim>
                                    <p:anim calcmode="lin" valueType="num">
                                      <p:cBhvr>
                                        <p:cTn id="65" dur="1000" fill="hold"/>
                                        <p:tgtEl>
                                          <p:spTgt spid="58"/>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67941"/>
                                        </p:tgtEl>
                                        <p:attrNameLst>
                                          <p:attrName>style.visibility</p:attrName>
                                        </p:attrNameLst>
                                      </p:cBhvr>
                                      <p:to>
                                        <p:strVal val="visible"/>
                                      </p:to>
                                    </p:set>
                                    <p:animEffect transition="in" filter="fade">
                                      <p:cBhvr>
                                        <p:cTn id="68" dur="1000"/>
                                        <p:tgtEl>
                                          <p:spTgt spid="167941"/>
                                        </p:tgtEl>
                                      </p:cBhvr>
                                    </p:animEffect>
                                    <p:anim calcmode="lin" valueType="num">
                                      <p:cBhvr>
                                        <p:cTn id="69" dur="1000" fill="hold"/>
                                        <p:tgtEl>
                                          <p:spTgt spid="167941"/>
                                        </p:tgtEl>
                                        <p:attrNameLst>
                                          <p:attrName>ppt_x</p:attrName>
                                        </p:attrNameLst>
                                      </p:cBhvr>
                                      <p:tavLst>
                                        <p:tav tm="0">
                                          <p:val>
                                            <p:strVal val="#ppt_x"/>
                                          </p:val>
                                        </p:tav>
                                        <p:tav tm="100000">
                                          <p:val>
                                            <p:strVal val="#ppt_x"/>
                                          </p:val>
                                        </p:tav>
                                      </p:tavLst>
                                    </p:anim>
                                    <p:anim calcmode="lin" valueType="num">
                                      <p:cBhvr>
                                        <p:cTn id="70" dur="1000" fill="hold"/>
                                        <p:tgtEl>
                                          <p:spTgt spid="167941"/>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60"/>
                                        </p:tgtEl>
                                        <p:attrNameLst>
                                          <p:attrName>style.visibility</p:attrName>
                                        </p:attrNameLst>
                                      </p:cBhvr>
                                      <p:to>
                                        <p:strVal val="visible"/>
                                      </p:to>
                                    </p:set>
                                    <p:animEffect transition="in" filter="fade">
                                      <p:cBhvr>
                                        <p:cTn id="75" dur="1000"/>
                                        <p:tgtEl>
                                          <p:spTgt spid="60"/>
                                        </p:tgtEl>
                                      </p:cBhvr>
                                    </p:animEffect>
                                    <p:anim calcmode="lin" valueType="num">
                                      <p:cBhvr>
                                        <p:cTn id="76" dur="1000" fill="hold"/>
                                        <p:tgtEl>
                                          <p:spTgt spid="60"/>
                                        </p:tgtEl>
                                        <p:attrNameLst>
                                          <p:attrName>ppt_x</p:attrName>
                                        </p:attrNameLst>
                                      </p:cBhvr>
                                      <p:tavLst>
                                        <p:tav tm="0">
                                          <p:val>
                                            <p:strVal val="#ppt_x"/>
                                          </p:val>
                                        </p:tav>
                                        <p:tav tm="100000">
                                          <p:val>
                                            <p:strVal val="#ppt_x"/>
                                          </p:val>
                                        </p:tav>
                                      </p:tavLst>
                                    </p:anim>
                                    <p:anim calcmode="lin" valueType="num">
                                      <p:cBhvr>
                                        <p:cTn id="77" dur="1000" fill="hold"/>
                                        <p:tgtEl>
                                          <p:spTgt spid="60"/>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fade">
                                      <p:cBhvr>
                                        <p:cTn id="80" dur="1000"/>
                                        <p:tgtEl>
                                          <p:spTgt spid="61"/>
                                        </p:tgtEl>
                                      </p:cBhvr>
                                    </p:animEffect>
                                    <p:anim calcmode="lin" valueType="num">
                                      <p:cBhvr>
                                        <p:cTn id="81" dur="1000" fill="hold"/>
                                        <p:tgtEl>
                                          <p:spTgt spid="61"/>
                                        </p:tgtEl>
                                        <p:attrNameLst>
                                          <p:attrName>ppt_x</p:attrName>
                                        </p:attrNameLst>
                                      </p:cBhvr>
                                      <p:tavLst>
                                        <p:tav tm="0">
                                          <p:val>
                                            <p:strVal val="#ppt_x"/>
                                          </p:val>
                                        </p:tav>
                                        <p:tav tm="100000">
                                          <p:val>
                                            <p:strVal val="#ppt_x"/>
                                          </p:val>
                                        </p:tav>
                                      </p:tavLst>
                                    </p:anim>
                                    <p:anim calcmode="lin" valueType="num">
                                      <p:cBhvr>
                                        <p:cTn id="82" dur="1000" fill="hold"/>
                                        <p:tgtEl>
                                          <p:spTgt spid="61"/>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167943"/>
                                        </p:tgtEl>
                                        <p:attrNameLst>
                                          <p:attrName>style.visibility</p:attrName>
                                        </p:attrNameLst>
                                      </p:cBhvr>
                                      <p:to>
                                        <p:strVal val="visible"/>
                                      </p:to>
                                    </p:set>
                                    <p:animEffect transition="in" filter="fade">
                                      <p:cBhvr>
                                        <p:cTn id="85" dur="1000"/>
                                        <p:tgtEl>
                                          <p:spTgt spid="167943"/>
                                        </p:tgtEl>
                                      </p:cBhvr>
                                    </p:animEffect>
                                    <p:anim calcmode="lin" valueType="num">
                                      <p:cBhvr>
                                        <p:cTn id="86" dur="1000" fill="hold"/>
                                        <p:tgtEl>
                                          <p:spTgt spid="167943"/>
                                        </p:tgtEl>
                                        <p:attrNameLst>
                                          <p:attrName>ppt_x</p:attrName>
                                        </p:attrNameLst>
                                      </p:cBhvr>
                                      <p:tavLst>
                                        <p:tav tm="0">
                                          <p:val>
                                            <p:strVal val="#ppt_x"/>
                                          </p:val>
                                        </p:tav>
                                        <p:tav tm="100000">
                                          <p:val>
                                            <p:strVal val="#ppt_x"/>
                                          </p:val>
                                        </p:tav>
                                      </p:tavLst>
                                    </p:anim>
                                    <p:anim calcmode="lin" valueType="num">
                                      <p:cBhvr>
                                        <p:cTn id="87" dur="1000" fill="hold"/>
                                        <p:tgtEl>
                                          <p:spTgt spid="1679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9" grpId="0" animBg="1"/>
      <p:bldP spid="53" grpId="0" animBg="1"/>
      <p:bldP spid="57" grpId="0" animBg="1"/>
      <p:bldP spid="6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224311" y="1706413"/>
          <a:ext cx="6696063" cy="2937872"/>
        </p:xfrm>
        <a:graphic>
          <a:graphicData uri="http://schemas.openxmlformats.org/drawingml/2006/table">
            <a:tbl>
              <a:tblPr firstRow="1" bandRow="1">
                <a:tableStyleId>{5C22544A-7EE6-4342-B048-85BDC9FD1C3A}</a:tableStyleId>
              </a:tblPr>
              <a:tblGrid>
                <a:gridCol w="264619">
                  <a:extLst>
                    <a:ext uri="{9D8B030D-6E8A-4147-A177-3AD203B41FA5}">
                      <a16:colId xmlns:a16="http://schemas.microsoft.com/office/drawing/2014/main" val="20000"/>
                    </a:ext>
                  </a:extLst>
                </a:gridCol>
                <a:gridCol w="3569126">
                  <a:extLst>
                    <a:ext uri="{9D8B030D-6E8A-4147-A177-3AD203B41FA5}">
                      <a16:colId xmlns:a16="http://schemas.microsoft.com/office/drawing/2014/main" val="20001"/>
                    </a:ext>
                  </a:extLst>
                </a:gridCol>
                <a:gridCol w="1134126">
                  <a:extLst>
                    <a:ext uri="{9D8B030D-6E8A-4147-A177-3AD203B41FA5}">
                      <a16:colId xmlns:a16="http://schemas.microsoft.com/office/drawing/2014/main" val="20002"/>
                    </a:ext>
                  </a:extLst>
                </a:gridCol>
                <a:gridCol w="1728192">
                  <a:extLst>
                    <a:ext uri="{9D8B030D-6E8A-4147-A177-3AD203B41FA5}">
                      <a16:colId xmlns:a16="http://schemas.microsoft.com/office/drawing/2014/main" val="20003"/>
                    </a:ext>
                  </a:extLst>
                </a:gridCol>
              </a:tblGrid>
              <a:tr h="571505">
                <a:tc>
                  <a:txBody>
                    <a:bodyPr/>
                    <a:lstStyle/>
                    <a:p>
                      <a:pPr algn="ctr"/>
                      <a:endParaRPr lang="nl-NL" sz="700" dirty="0">
                        <a:solidFill>
                          <a:schemeClr val="accent6">
                            <a:lumMod val="75000"/>
                          </a:schemeClr>
                        </a:solidFill>
                      </a:endParaRPr>
                    </a:p>
                  </a:txBody>
                  <a:tcPr marL="53068" marR="53068" marT="26534" marB="26534">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nl-NL" sz="900" i="0" dirty="0">
                        <a:solidFill>
                          <a:schemeClr val="tx1"/>
                        </a:solidFill>
                        <a:latin typeface="Calibri" panose="020F0502020204030204" pitchFamily="34" charset="0"/>
                        <a:ea typeface="Calibri"/>
                        <a:cs typeface="Times New Roman"/>
                      </a:endParaRPr>
                    </a:p>
                  </a:txBody>
                  <a:tcPr marL="53068" marR="53068" marT="26534" marB="26534"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D1F0D1"/>
                    </a:solidFill>
                  </a:tcPr>
                </a:tc>
                <a:tc>
                  <a:txBody>
                    <a:bodyPr/>
                    <a:lstStyle/>
                    <a:p>
                      <a:pPr algn="ctr">
                        <a:lnSpc>
                          <a:spcPct val="115000"/>
                        </a:lnSpc>
                        <a:spcAft>
                          <a:spcPts val="0"/>
                        </a:spcAft>
                      </a:pPr>
                      <a:endParaRPr lang="nl-NL" sz="600" i="1" dirty="0">
                        <a:solidFill>
                          <a:schemeClr val="tx1"/>
                        </a:solidFill>
                        <a:latin typeface="Calibri" panose="020F0502020204030204" pitchFamily="34" charset="0"/>
                        <a:ea typeface="Calibri"/>
                        <a:cs typeface="Times New Roman"/>
                      </a:endParaRPr>
                    </a:p>
                  </a:txBody>
                  <a:tcPr marL="53068" marR="53068" marT="26534" marB="26534"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D1F0D1"/>
                    </a:solidFill>
                  </a:tcPr>
                </a:tc>
                <a:tc>
                  <a:txBody>
                    <a:bodyPr/>
                    <a:lstStyle/>
                    <a:p>
                      <a:pPr algn="ctr">
                        <a:lnSpc>
                          <a:spcPct val="115000"/>
                        </a:lnSpc>
                        <a:spcAft>
                          <a:spcPts val="0"/>
                        </a:spcAft>
                      </a:pPr>
                      <a:endParaRPr lang="nl-NL" sz="600" i="1" dirty="0">
                        <a:solidFill>
                          <a:schemeClr val="tx1"/>
                        </a:solidFill>
                        <a:latin typeface="Calibri" panose="020F0502020204030204" pitchFamily="34" charset="0"/>
                        <a:ea typeface="Calibri"/>
                        <a:cs typeface="Times New Roman"/>
                      </a:endParaRPr>
                    </a:p>
                  </a:txBody>
                  <a:tcPr marL="53068" marR="53068" marT="26534" marB="26534" anchor="ct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D1F0D1"/>
                    </a:solidFill>
                  </a:tcPr>
                </a:tc>
                <a:extLst>
                  <a:ext uri="{0D108BD9-81ED-4DB2-BD59-A6C34878D82A}">
                    <a16:rowId xmlns:a16="http://schemas.microsoft.com/office/drawing/2014/main" val="10000"/>
                  </a:ext>
                </a:extLst>
              </a:tr>
              <a:tr h="530163">
                <a:tc>
                  <a:txBody>
                    <a:bodyPr/>
                    <a:lstStyle/>
                    <a:p>
                      <a:pPr algn="ctr"/>
                      <a:r>
                        <a:rPr lang="nl-NL" sz="700" dirty="0">
                          <a:solidFill>
                            <a:schemeClr val="tx1"/>
                          </a:solidFill>
                        </a:rPr>
                        <a:t>SABA</a:t>
                      </a:r>
                    </a:p>
                  </a:txBody>
                  <a:tcPr marL="53068" marR="53068" marT="26534" marB="26534" vert="vert270" anchor="ct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D1F0D1"/>
                    </a:solidFill>
                  </a:tcPr>
                </a:tc>
                <a:tc>
                  <a:txBody>
                    <a:bodyPr/>
                    <a:lstStyle/>
                    <a:p>
                      <a:endParaRPr lang="nl-NL" sz="700" dirty="0">
                        <a:solidFill>
                          <a:schemeClr val="accent6">
                            <a:lumMod val="75000"/>
                          </a:schemeClr>
                        </a:solidFill>
                      </a:endParaRPr>
                    </a:p>
                  </a:txBody>
                  <a:tcPr marL="53068" marR="53068" marT="26534" marB="26534">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chemeClr val="accent6">
                            <a:lumMod val="75000"/>
                          </a:schemeClr>
                        </a:solidFill>
                      </a:endParaRPr>
                    </a:p>
                  </a:txBody>
                  <a:tcPr marL="53068" marR="53068" marT="26534" marB="26534">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chemeClr val="accent6">
                            <a:lumMod val="75000"/>
                          </a:schemeClr>
                        </a:solidFill>
                      </a:endParaRPr>
                    </a:p>
                  </a:txBody>
                  <a:tcPr marL="53068" marR="53068" marT="26534" marB="26534">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94066">
                <a:tc>
                  <a:txBody>
                    <a:bodyPr/>
                    <a:lstStyle/>
                    <a:p>
                      <a:pPr algn="ctr"/>
                      <a:r>
                        <a:rPr lang="nl-NL" sz="700" dirty="0">
                          <a:solidFill>
                            <a:schemeClr val="tx1"/>
                          </a:solidFill>
                        </a:rPr>
                        <a:t>ICS</a:t>
                      </a:r>
                    </a:p>
                  </a:txBody>
                  <a:tcPr marL="53068" marR="53068" marT="26534" marB="26534" vert="vert270" anchor="ct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D1F0D1"/>
                    </a:solidFill>
                  </a:tcPr>
                </a:tc>
                <a:tc>
                  <a:txBody>
                    <a:bodyPr/>
                    <a:lstStyle/>
                    <a:p>
                      <a:endParaRPr lang="nl-NL" sz="700" dirty="0">
                        <a:solidFill>
                          <a:schemeClr val="accent6">
                            <a:lumMod val="75000"/>
                          </a:schemeClr>
                        </a:solidFill>
                      </a:endParaRPr>
                    </a:p>
                  </a:txBody>
                  <a:tcPr marL="53068" marR="53068" marT="26534" marB="26534">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chemeClr val="accent6">
                            <a:lumMod val="75000"/>
                          </a:schemeClr>
                        </a:solidFill>
                      </a:endParaRPr>
                    </a:p>
                  </a:txBody>
                  <a:tcPr marL="53068" marR="53068" marT="26534" marB="26534">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chemeClr val="accent6">
                            <a:lumMod val="75000"/>
                          </a:schemeClr>
                        </a:solidFill>
                      </a:endParaRPr>
                    </a:p>
                  </a:txBody>
                  <a:tcPr marL="53068" marR="53068" marT="26534" marB="26534">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02078">
                <a:tc>
                  <a:txBody>
                    <a:bodyPr/>
                    <a:lstStyle/>
                    <a:p>
                      <a:pPr algn="ctr"/>
                      <a:r>
                        <a:rPr lang="nl-NL" sz="700" dirty="0">
                          <a:solidFill>
                            <a:schemeClr val="tx1"/>
                          </a:solidFill>
                        </a:rPr>
                        <a:t>ICS/LABA</a:t>
                      </a:r>
                    </a:p>
                  </a:txBody>
                  <a:tcPr marL="53068" marR="53068" marT="26534" marB="26534" vert="vert270" anchor="ct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D1F0D1"/>
                    </a:solidFill>
                  </a:tcPr>
                </a:tc>
                <a:tc>
                  <a:txBody>
                    <a:bodyPr/>
                    <a:lstStyle/>
                    <a:p>
                      <a:endParaRPr lang="nl-NL" sz="700" dirty="0">
                        <a:solidFill>
                          <a:schemeClr val="accent6">
                            <a:lumMod val="75000"/>
                          </a:schemeClr>
                        </a:solidFill>
                      </a:endParaRPr>
                    </a:p>
                  </a:txBody>
                  <a:tcPr marL="53068" marR="53068" marT="26534" marB="26534">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chemeClr val="accent6">
                            <a:lumMod val="75000"/>
                          </a:schemeClr>
                        </a:solidFill>
                      </a:endParaRPr>
                    </a:p>
                  </a:txBody>
                  <a:tcPr marL="53068" marR="53068" marT="26534" marB="26534">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chemeClr val="accent6">
                            <a:lumMod val="75000"/>
                          </a:schemeClr>
                        </a:solidFill>
                      </a:endParaRPr>
                    </a:p>
                  </a:txBody>
                  <a:tcPr marL="53068" marR="53068" marT="26534" marB="26534">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0060">
                <a:tc>
                  <a:txBody>
                    <a:bodyPr/>
                    <a:lstStyle/>
                    <a:p>
                      <a:pPr algn="ctr"/>
                      <a:r>
                        <a:rPr lang="nl-NL" sz="700" dirty="0">
                          <a:solidFill>
                            <a:schemeClr val="tx1"/>
                          </a:solidFill>
                        </a:rPr>
                        <a:t>LAMA</a:t>
                      </a:r>
                    </a:p>
                  </a:txBody>
                  <a:tcPr marL="53068" marR="53068" marT="26534" marB="26534" vert="vert270" anchor="ct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D1F0D1"/>
                    </a:solidFill>
                  </a:tcPr>
                </a:tc>
                <a:tc>
                  <a:txBody>
                    <a:bodyPr/>
                    <a:lstStyle/>
                    <a:p>
                      <a:endParaRPr lang="nl-NL" sz="700" dirty="0">
                        <a:solidFill>
                          <a:schemeClr val="accent6">
                            <a:lumMod val="75000"/>
                          </a:schemeClr>
                        </a:solidFill>
                      </a:endParaRPr>
                    </a:p>
                  </a:txBody>
                  <a:tcPr marL="53068" marR="53068" marT="26534" marB="26534">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chemeClr val="accent6">
                            <a:lumMod val="75000"/>
                          </a:schemeClr>
                        </a:solidFill>
                      </a:endParaRPr>
                    </a:p>
                  </a:txBody>
                  <a:tcPr marL="53068" marR="53068" marT="26534" marB="26534">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dirty="0">
                        <a:solidFill>
                          <a:schemeClr val="accent6">
                            <a:lumMod val="75000"/>
                          </a:schemeClr>
                        </a:solidFill>
                      </a:endParaRPr>
                    </a:p>
                  </a:txBody>
                  <a:tcPr marL="53068" marR="53068" marT="26534" marB="26534">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pic>
        <p:nvPicPr>
          <p:cNvPr id="583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6145" y="2314472"/>
            <a:ext cx="319603" cy="44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3" name="Rectangle 50"/>
          <p:cNvSpPr>
            <a:spLocks noChangeArrowheads="1"/>
          </p:cNvSpPr>
          <p:nvPr/>
        </p:nvSpPr>
        <p:spPr bwMode="auto">
          <a:xfrm>
            <a:off x="1597654" y="3531910"/>
            <a:ext cx="772715" cy="130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a:r>
              <a:rPr lang="nl-NL" altLang="nl-NL" sz="525">
                <a:solidFill>
                  <a:srgbClr val="376092"/>
                </a:solidFill>
                <a:latin typeface="Calibri" pitchFamily="34" charset="0"/>
                <a:cs typeface="Arial" pitchFamily="34" charset="0"/>
              </a:rPr>
              <a:t> </a:t>
            </a:r>
          </a:p>
        </p:txBody>
      </p:sp>
      <p:pic>
        <p:nvPicPr>
          <p:cNvPr id="5839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9024" y="2822869"/>
            <a:ext cx="286010" cy="46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hthoek 32"/>
          <p:cNvSpPr/>
          <p:nvPr/>
        </p:nvSpPr>
        <p:spPr>
          <a:xfrm>
            <a:off x="3815917" y="4708416"/>
            <a:ext cx="3620846" cy="773204"/>
          </a:xfrm>
          <a:prstGeom prst="rect">
            <a:avLst/>
          </a:prstGeom>
          <a:solidFill>
            <a:schemeClr val="bg1"/>
          </a:solidFill>
          <a:ln w="1270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anchor="ctr"/>
          <a:lstStyle/>
          <a:p>
            <a:pPr algn="ctr">
              <a:defRPr/>
            </a:pPr>
            <a:r>
              <a:rPr lang="nl-NL" sz="1050" i="1" dirty="0">
                <a:solidFill>
                  <a:srgbClr val="000000"/>
                </a:solidFill>
                <a:latin typeface="Calibri" panose="020F0502020204030204" pitchFamily="34" charset="0"/>
              </a:rPr>
              <a:t>* Voldoet niet aan de eisen van eenheid in device binnen astma maar er is gekozen voor de </a:t>
            </a:r>
            <a:r>
              <a:rPr lang="nl-NL" sz="1050" i="1" dirty="0" err="1">
                <a:solidFill>
                  <a:srgbClr val="000000"/>
                </a:solidFill>
                <a:latin typeface="Calibri" panose="020F0502020204030204" pitchFamily="34" charset="0"/>
              </a:rPr>
              <a:t>ellipta</a:t>
            </a:r>
            <a:r>
              <a:rPr lang="nl-NL" sz="1050" i="1" dirty="0">
                <a:solidFill>
                  <a:srgbClr val="000000"/>
                </a:solidFill>
                <a:latin typeface="Calibri" panose="020F0502020204030204" pitchFamily="34" charset="0"/>
              </a:rPr>
              <a:t> i.v.m. vergelijkbare inhalatietechniek en inhalatieweerstand. </a:t>
            </a:r>
          </a:p>
          <a:p>
            <a:pPr algn="ctr">
              <a:defRPr/>
            </a:pPr>
            <a:r>
              <a:rPr lang="nl-NL" sz="1050" i="1" dirty="0">
                <a:solidFill>
                  <a:srgbClr val="000000"/>
                </a:solidFill>
                <a:latin typeface="Calibri" panose="020F0502020204030204" pitchFamily="34" charset="0"/>
              </a:rPr>
              <a:t>**Kan ook in een smart behandeling worden toegepast. </a:t>
            </a:r>
          </a:p>
        </p:txBody>
      </p:sp>
      <p:sp>
        <p:nvSpPr>
          <p:cNvPr id="35" name="Rechthoek 34"/>
          <p:cNvSpPr/>
          <p:nvPr/>
        </p:nvSpPr>
        <p:spPr>
          <a:xfrm>
            <a:off x="1224310" y="4995174"/>
            <a:ext cx="2522731" cy="864096"/>
          </a:xfrm>
          <a:prstGeom prst="rect">
            <a:avLst/>
          </a:prstGeom>
          <a:solidFill>
            <a:schemeClr val="bg1"/>
          </a:solidFill>
          <a:ln w="1270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anchor="ctr"/>
          <a:lstStyle/>
          <a:p>
            <a:pPr>
              <a:defRPr/>
            </a:pPr>
            <a:r>
              <a:rPr lang="nl-NL" sz="1050" dirty="0">
                <a:solidFill>
                  <a:srgbClr val="000000"/>
                </a:solidFill>
                <a:latin typeface="Calibri" panose="020F0502020204030204" pitchFamily="34" charset="0"/>
              </a:rPr>
              <a:t>Stap 1.	SABA </a:t>
            </a:r>
            <a:r>
              <a:rPr lang="nl-NL" sz="900" i="1" dirty="0">
                <a:solidFill>
                  <a:srgbClr val="000000"/>
                </a:solidFill>
                <a:latin typeface="Calibri" panose="020F0502020204030204" pitchFamily="34" charset="0"/>
              </a:rPr>
              <a:t>(zo nodig)</a:t>
            </a:r>
          </a:p>
          <a:p>
            <a:pPr>
              <a:defRPr/>
            </a:pPr>
            <a:r>
              <a:rPr lang="nl-NL" sz="1050" dirty="0">
                <a:solidFill>
                  <a:srgbClr val="000000"/>
                </a:solidFill>
                <a:latin typeface="Calibri" panose="020F0502020204030204" pitchFamily="34" charset="0"/>
              </a:rPr>
              <a:t>Stap 2.	ICS + SABA </a:t>
            </a:r>
            <a:r>
              <a:rPr lang="nl-NL" sz="900" i="1" dirty="0">
                <a:solidFill>
                  <a:srgbClr val="000000"/>
                </a:solidFill>
                <a:latin typeface="Calibri" panose="020F0502020204030204" pitchFamily="34" charset="0"/>
              </a:rPr>
              <a:t>(zo nodig</a:t>
            </a:r>
            <a:r>
              <a:rPr lang="nl-NL" sz="1050" i="1" dirty="0">
                <a:solidFill>
                  <a:srgbClr val="000000"/>
                </a:solidFill>
                <a:latin typeface="Calibri" panose="020F0502020204030204" pitchFamily="34" charset="0"/>
              </a:rPr>
              <a:t>)</a:t>
            </a:r>
          </a:p>
          <a:p>
            <a:pPr>
              <a:defRPr/>
            </a:pPr>
            <a:r>
              <a:rPr lang="nl-NL" sz="1050" dirty="0">
                <a:solidFill>
                  <a:srgbClr val="000000"/>
                </a:solidFill>
                <a:latin typeface="Calibri" panose="020F0502020204030204" pitchFamily="34" charset="0"/>
              </a:rPr>
              <a:t>Stap 3.	ICS/LABA + SABA </a:t>
            </a:r>
            <a:r>
              <a:rPr lang="nl-NL" sz="900" i="1" dirty="0">
                <a:solidFill>
                  <a:srgbClr val="000000"/>
                </a:solidFill>
                <a:latin typeface="Calibri" panose="020F0502020204030204" pitchFamily="34" charset="0"/>
              </a:rPr>
              <a:t>(zo nodig)</a:t>
            </a:r>
          </a:p>
          <a:p>
            <a:pPr>
              <a:defRPr/>
            </a:pPr>
            <a:r>
              <a:rPr lang="nl-NL" sz="900" dirty="0">
                <a:solidFill>
                  <a:srgbClr val="000000"/>
                </a:solidFill>
                <a:latin typeface="Calibri" panose="020F0502020204030204" pitchFamily="34" charset="0"/>
              </a:rPr>
              <a:t>Mogelijke stap </a:t>
            </a:r>
            <a:r>
              <a:rPr lang="nl-NL" sz="1050" dirty="0">
                <a:solidFill>
                  <a:srgbClr val="000000"/>
                </a:solidFill>
                <a:latin typeface="Calibri" panose="020F0502020204030204" pitchFamily="34" charset="0"/>
              </a:rPr>
              <a:t>ICS + LAMA + SABA  </a:t>
            </a:r>
            <a:r>
              <a:rPr lang="nl-NL" sz="1050" dirty="0">
                <a:solidFill>
                  <a:srgbClr val="FF0000"/>
                </a:solidFill>
                <a:latin typeface="Calibri" panose="020F0502020204030204" pitchFamily="34" charset="0"/>
              </a:rPr>
              <a:t>(</a:t>
            </a:r>
            <a:r>
              <a:rPr lang="nl-NL" sz="1050" i="1" dirty="0">
                <a:solidFill>
                  <a:srgbClr val="FF0000"/>
                </a:solidFill>
                <a:latin typeface="Calibri" panose="020F0502020204030204" pitchFamily="34" charset="0"/>
              </a:rPr>
              <a:t>alleen door de 2</a:t>
            </a:r>
            <a:r>
              <a:rPr lang="nl-NL" sz="1050" i="1" baseline="30000" dirty="0">
                <a:solidFill>
                  <a:srgbClr val="FF0000"/>
                </a:solidFill>
                <a:latin typeface="Calibri" panose="020F0502020204030204" pitchFamily="34" charset="0"/>
              </a:rPr>
              <a:t>e</a:t>
            </a:r>
            <a:r>
              <a:rPr lang="nl-NL" sz="1050" i="1" dirty="0">
                <a:solidFill>
                  <a:srgbClr val="FF0000"/>
                </a:solidFill>
                <a:latin typeface="Calibri" panose="020F0502020204030204" pitchFamily="34" charset="0"/>
              </a:rPr>
              <a:t> lijn)</a:t>
            </a:r>
            <a:endParaRPr lang="nl-NL" sz="900" i="1" dirty="0">
              <a:solidFill>
                <a:srgbClr val="FF0000"/>
              </a:solidFill>
              <a:latin typeface="Calibri" panose="020F0502020204030204" pitchFamily="34" charset="0"/>
            </a:endParaRPr>
          </a:p>
        </p:txBody>
      </p:sp>
      <p:sp>
        <p:nvSpPr>
          <p:cNvPr id="38" name="Rechthoek 37"/>
          <p:cNvSpPr/>
          <p:nvPr/>
        </p:nvSpPr>
        <p:spPr>
          <a:xfrm>
            <a:off x="1224310" y="4704410"/>
            <a:ext cx="2522731" cy="290765"/>
          </a:xfrm>
          <a:prstGeom prst="rect">
            <a:avLst/>
          </a:prstGeom>
          <a:solidFill>
            <a:schemeClr val="accent2">
              <a:lumMod val="20000"/>
              <a:lumOff val="80000"/>
            </a:schemeClr>
          </a:solidFill>
          <a:ln w="1270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050" b="1" dirty="0">
                <a:solidFill>
                  <a:srgbClr val="000000"/>
                </a:solidFill>
                <a:latin typeface="Calibri" panose="020F0502020204030204" pitchFamily="34" charset="0"/>
              </a:rPr>
              <a:t>Behandelstappen Astma </a:t>
            </a:r>
            <a:endParaRPr lang="nl-NL" sz="1050" b="1" i="1" dirty="0">
              <a:solidFill>
                <a:srgbClr val="000000"/>
              </a:solidFill>
              <a:latin typeface="Calibri" panose="020F0502020204030204" pitchFamily="34" charset="0"/>
            </a:endParaRPr>
          </a:p>
        </p:txBody>
      </p:sp>
      <p:pic>
        <p:nvPicPr>
          <p:cNvPr id="58407" name="Picture 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9429" y="3513888"/>
            <a:ext cx="273844"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5711" y="2290854"/>
            <a:ext cx="234226" cy="474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0518" y="2856079"/>
            <a:ext cx="289361" cy="53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710" y="3486764"/>
            <a:ext cx="278975" cy="51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itel 1"/>
          <p:cNvSpPr txBox="1">
            <a:spLocks/>
          </p:cNvSpPr>
          <p:nvPr/>
        </p:nvSpPr>
        <p:spPr bwMode="auto">
          <a:xfrm>
            <a:off x="1318301" y="855188"/>
            <a:ext cx="4957645" cy="37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b="1">
                <a:solidFill>
                  <a:srgbClr val="00266E"/>
                </a:solidFill>
                <a:latin typeface="Calibri" panose="020F0502020204030204" pitchFamily="34" charset="0"/>
                <a:ea typeface="MS PGothic" panose="020B0600070205080204" pitchFamily="34" charset="-128"/>
                <a:cs typeface="Calibri" panose="020F0502020204030204" pitchFamily="34" charset="0"/>
              </a:defRPr>
            </a:lvl1pPr>
            <a:lvl2pPr algn="l" rtl="0" eaLnBrk="0" fontAlgn="base" hangingPunct="0">
              <a:spcBef>
                <a:spcPct val="0"/>
              </a:spcBef>
              <a:spcAft>
                <a:spcPct val="0"/>
              </a:spcAft>
              <a:defRPr sz="2400" b="1">
                <a:solidFill>
                  <a:srgbClr val="00266E"/>
                </a:solidFill>
                <a:latin typeface="Calibri" panose="020F0502020204030204" pitchFamily="34" charset="0"/>
                <a:ea typeface="MS PGothic" panose="020B0600070205080204" pitchFamily="34" charset="-128"/>
                <a:cs typeface="Calibri" panose="020F0502020204030204" pitchFamily="34" charset="0"/>
              </a:defRPr>
            </a:lvl2pPr>
            <a:lvl3pPr algn="l" rtl="0" eaLnBrk="0" fontAlgn="base" hangingPunct="0">
              <a:spcBef>
                <a:spcPct val="0"/>
              </a:spcBef>
              <a:spcAft>
                <a:spcPct val="0"/>
              </a:spcAft>
              <a:defRPr sz="2400" b="1">
                <a:solidFill>
                  <a:srgbClr val="00266E"/>
                </a:solidFill>
                <a:latin typeface="Calibri" panose="020F0502020204030204" pitchFamily="34" charset="0"/>
                <a:ea typeface="MS PGothic" panose="020B0600070205080204" pitchFamily="34" charset="-128"/>
                <a:cs typeface="Calibri" panose="020F0502020204030204" pitchFamily="34" charset="0"/>
              </a:defRPr>
            </a:lvl3pPr>
            <a:lvl4pPr algn="l" rtl="0" eaLnBrk="0" fontAlgn="base" hangingPunct="0">
              <a:spcBef>
                <a:spcPct val="0"/>
              </a:spcBef>
              <a:spcAft>
                <a:spcPct val="0"/>
              </a:spcAft>
              <a:defRPr sz="2400" b="1">
                <a:solidFill>
                  <a:srgbClr val="00266E"/>
                </a:solidFill>
                <a:latin typeface="Calibri" panose="020F0502020204030204" pitchFamily="34" charset="0"/>
                <a:ea typeface="MS PGothic" panose="020B0600070205080204" pitchFamily="34" charset="-128"/>
                <a:cs typeface="Calibri" panose="020F0502020204030204" pitchFamily="34" charset="0"/>
              </a:defRPr>
            </a:lvl4pPr>
            <a:lvl5pPr algn="l" rtl="0" eaLnBrk="0" fontAlgn="base" hangingPunct="0">
              <a:spcBef>
                <a:spcPct val="0"/>
              </a:spcBef>
              <a:spcAft>
                <a:spcPct val="0"/>
              </a:spcAft>
              <a:defRPr sz="2400" b="1">
                <a:solidFill>
                  <a:srgbClr val="00266E"/>
                </a:solidFill>
                <a:latin typeface="Calibri" panose="020F0502020204030204" pitchFamily="34" charset="0"/>
                <a:ea typeface="MS PGothic" panose="020B0600070205080204" pitchFamily="34" charset="-128"/>
                <a:cs typeface="Calibri" panose="020F0502020204030204" pitchFamily="34" charset="0"/>
              </a:defRPr>
            </a:lvl5pPr>
            <a:lvl6pPr marL="457207" algn="l" rtl="0" fontAlgn="base">
              <a:spcBef>
                <a:spcPct val="0"/>
              </a:spcBef>
              <a:spcAft>
                <a:spcPct val="0"/>
              </a:spcAft>
              <a:defRPr sz="2000" b="1">
                <a:solidFill>
                  <a:schemeClr val="tx2"/>
                </a:solidFill>
                <a:latin typeface="Arial" charset="0"/>
              </a:defRPr>
            </a:lvl6pPr>
            <a:lvl7pPr marL="914413" algn="l" rtl="0" fontAlgn="base">
              <a:spcBef>
                <a:spcPct val="0"/>
              </a:spcBef>
              <a:spcAft>
                <a:spcPct val="0"/>
              </a:spcAft>
              <a:defRPr sz="2000" b="1">
                <a:solidFill>
                  <a:schemeClr val="tx2"/>
                </a:solidFill>
                <a:latin typeface="Arial" charset="0"/>
              </a:defRPr>
            </a:lvl7pPr>
            <a:lvl8pPr marL="1371620" algn="l" rtl="0" fontAlgn="base">
              <a:spcBef>
                <a:spcPct val="0"/>
              </a:spcBef>
              <a:spcAft>
                <a:spcPct val="0"/>
              </a:spcAft>
              <a:defRPr sz="2000" b="1">
                <a:solidFill>
                  <a:schemeClr val="tx2"/>
                </a:solidFill>
                <a:latin typeface="Arial" charset="0"/>
              </a:defRPr>
            </a:lvl8pPr>
            <a:lvl9pPr marL="1828826" algn="l" rtl="0" fontAlgn="base">
              <a:spcBef>
                <a:spcPct val="0"/>
              </a:spcBef>
              <a:spcAft>
                <a:spcPct val="0"/>
              </a:spcAft>
              <a:defRPr sz="2000" b="1">
                <a:solidFill>
                  <a:schemeClr val="tx2"/>
                </a:solidFill>
                <a:latin typeface="Arial" charset="0"/>
              </a:defRPr>
            </a:lvl9pPr>
          </a:lstStyle>
          <a:p>
            <a:r>
              <a:rPr lang="nl-NL" altLang="nl-NL" sz="2000" b="0" dirty="0">
                <a:solidFill>
                  <a:srgbClr val="002664"/>
                </a:solidFill>
                <a:cs typeface="+mj-cs"/>
              </a:rPr>
              <a:t>Formularium inhalatie medicatie </a:t>
            </a:r>
            <a:r>
              <a:rPr lang="nl-NL" altLang="nl-NL" sz="2000" dirty="0">
                <a:solidFill>
                  <a:srgbClr val="002664"/>
                </a:solidFill>
                <a:cs typeface="+mj-cs"/>
              </a:rPr>
              <a:t>Astma</a:t>
            </a:r>
            <a:endParaRPr lang="nl-NL" altLang="nl-NL" sz="2000" kern="0" dirty="0">
              <a:solidFill>
                <a:srgbClr val="002060"/>
              </a:solidFill>
              <a:latin typeface="Arial"/>
            </a:endParaRPr>
          </a:p>
        </p:txBody>
      </p:sp>
      <p:pic>
        <p:nvPicPr>
          <p:cNvPr id="39" name="Afbeelding 38"/>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1110940" y="1882959"/>
            <a:ext cx="500273" cy="221946"/>
          </a:xfrm>
          <a:prstGeom prst="rect">
            <a:avLst/>
          </a:prstGeom>
          <a:noFill/>
          <a:ln>
            <a:noFill/>
          </a:ln>
        </p:spPr>
      </p:pic>
      <p:sp>
        <p:nvSpPr>
          <p:cNvPr id="40" name="Tekstvak 39"/>
          <p:cNvSpPr txBox="1"/>
          <p:nvPr/>
        </p:nvSpPr>
        <p:spPr>
          <a:xfrm>
            <a:off x="1139178" y="1508960"/>
            <a:ext cx="443796" cy="253916"/>
          </a:xfrm>
          <a:prstGeom prst="rect">
            <a:avLst/>
          </a:prstGeom>
          <a:noFill/>
        </p:spPr>
        <p:txBody>
          <a:bodyPr wrap="square" rtlCol="0">
            <a:spAutoFit/>
          </a:bodyPr>
          <a:lstStyle/>
          <a:p>
            <a:r>
              <a:rPr lang="nl-NL" sz="525" b="1" dirty="0">
                <a:solidFill>
                  <a:srgbClr val="000000"/>
                </a:solidFill>
              </a:rPr>
              <a:t>Incheck-</a:t>
            </a:r>
          </a:p>
          <a:p>
            <a:r>
              <a:rPr lang="nl-NL" sz="525" b="1" dirty="0">
                <a:solidFill>
                  <a:srgbClr val="000000"/>
                </a:solidFill>
              </a:rPr>
              <a:t>DIAL G16</a:t>
            </a:r>
          </a:p>
        </p:txBody>
      </p:sp>
      <p:sp>
        <p:nvSpPr>
          <p:cNvPr id="41" name="Tekstvak 40"/>
          <p:cNvSpPr txBox="1"/>
          <p:nvPr/>
        </p:nvSpPr>
        <p:spPr>
          <a:xfrm>
            <a:off x="1678629" y="1893489"/>
            <a:ext cx="1251047" cy="401520"/>
          </a:xfrm>
          <a:prstGeom prst="rect">
            <a:avLst/>
          </a:prstGeom>
          <a:noFill/>
        </p:spPr>
        <p:txBody>
          <a:bodyPr wrap="square" rtlCol="0">
            <a:spAutoFit/>
          </a:bodyPr>
          <a:lstStyle/>
          <a:p>
            <a:pPr algn="ctr">
              <a:lnSpc>
                <a:spcPct val="115000"/>
              </a:lnSpc>
            </a:pPr>
            <a:r>
              <a:rPr lang="nl-NL" sz="900" dirty="0">
                <a:solidFill>
                  <a:prstClr val="black"/>
                </a:solidFill>
                <a:latin typeface="Calibri" panose="020F0502020204030204" pitchFamily="34" charset="0"/>
                <a:ea typeface="Calibri"/>
                <a:cs typeface="Times New Roman"/>
              </a:rPr>
              <a:t>Medium High</a:t>
            </a:r>
          </a:p>
          <a:p>
            <a:pPr algn="ctr">
              <a:lnSpc>
                <a:spcPct val="115000"/>
              </a:lnSpc>
            </a:pPr>
            <a:r>
              <a:rPr lang="nl-NL" sz="900" b="1" u="sng" dirty="0">
                <a:solidFill>
                  <a:prstClr val="black"/>
                </a:solidFill>
                <a:latin typeface="Calibri" panose="020F0502020204030204" pitchFamily="34" charset="0"/>
                <a:ea typeface="Calibri"/>
                <a:cs typeface="Times New Roman"/>
              </a:rPr>
              <a:t>50 </a:t>
            </a:r>
            <a:r>
              <a:rPr lang="nl-NL" sz="900" dirty="0">
                <a:solidFill>
                  <a:prstClr val="black"/>
                </a:solidFill>
                <a:latin typeface="Calibri" panose="020F0502020204030204" pitchFamily="34" charset="0"/>
                <a:ea typeface="Calibri"/>
                <a:cs typeface="Times New Roman"/>
              </a:rPr>
              <a:t>– 60L/min</a:t>
            </a:r>
          </a:p>
        </p:txBody>
      </p:sp>
      <p:graphicFrame>
        <p:nvGraphicFramePr>
          <p:cNvPr id="2" name="Object 1"/>
          <p:cNvGraphicFramePr>
            <a:graphicFrameLocks noChangeAspect="1"/>
          </p:cNvGraphicFramePr>
          <p:nvPr/>
        </p:nvGraphicFramePr>
        <p:xfrm>
          <a:off x="1571904" y="1995115"/>
          <a:ext cx="294085" cy="184547"/>
        </p:xfrm>
        <a:graphic>
          <a:graphicData uri="http://schemas.openxmlformats.org/presentationml/2006/ole">
            <mc:AlternateContent xmlns:mc="http://schemas.openxmlformats.org/markup-compatibility/2006">
              <mc:Choice xmlns:v="urn:schemas-microsoft-com:vml" Requires="v">
                <p:oleObj spid="_x0000_s1083" name="Bitmapafbeelding" r:id="rId11" imgW="295238" imgH="247685" progId="PBrush">
                  <p:embed/>
                </p:oleObj>
              </mc:Choice>
              <mc:Fallback>
                <p:oleObj name="Bitmapafbeelding" r:id="rId11" imgW="295238" imgH="247685" progId="PBrush">
                  <p:embed/>
                  <p:pic>
                    <p:nvPicPr>
                      <p:cNvPr id="2" name="Object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71904" y="1995115"/>
                        <a:ext cx="294085"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 name="Tekstvak 48"/>
          <p:cNvSpPr txBox="1"/>
          <p:nvPr/>
        </p:nvSpPr>
        <p:spPr>
          <a:xfrm>
            <a:off x="2059139" y="1718782"/>
            <a:ext cx="2236129" cy="267253"/>
          </a:xfrm>
          <a:prstGeom prst="rect">
            <a:avLst/>
          </a:prstGeom>
          <a:noFill/>
        </p:spPr>
        <p:txBody>
          <a:bodyPr wrap="square" rtlCol="0">
            <a:spAutoFit/>
          </a:bodyPr>
          <a:lstStyle/>
          <a:p>
            <a:pPr algn="ctr">
              <a:lnSpc>
                <a:spcPct val="115000"/>
              </a:lnSpc>
            </a:pPr>
            <a:r>
              <a:rPr lang="nl-NL" sz="1050" b="1" dirty="0">
                <a:solidFill>
                  <a:srgbClr val="000000"/>
                </a:solidFill>
                <a:latin typeface="Calibri" panose="020F0502020204030204" pitchFamily="34" charset="0"/>
                <a:ea typeface="Calibri"/>
                <a:cs typeface="Times New Roman"/>
              </a:rPr>
              <a:t>Droog Poeder Inhalator (DPI)</a:t>
            </a:r>
            <a:endParaRPr lang="nl-NL" sz="1050" dirty="0">
              <a:solidFill>
                <a:srgbClr val="000000"/>
              </a:solidFill>
              <a:latin typeface="Calibri" panose="020F0502020204030204" pitchFamily="34" charset="0"/>
              <a:ea typeface="Calibri"/>
              <a:cs typeface="Times New Roman"/>
            </a:endParaRPr>
          </a:p>
        </p:txBody>
      </p:sp>
      <p:sp>
        <p:nvSpPr>
          <p:cNvPr id="50" name="Tekstvak 49"/>
          <p:cNvSpPr txBox="1"/>
          <p:nvPr/>
        </p:nvSpPr>
        <p:spPr>
          <a:xfrm>
            <a:off x="5886277" y="1714470"/>
            <a:ext cx="2375756" cy="267253"/>
          </a:xfrm>
          <a:prstGeom prst="rect">
            <a:avLst/>
          </a:prstGeom>
          <a:noFill/>
        </p:spPr>
        <p:txBody>
          <a:bodyPr wrap="square" rtlCol="0">
            <a:spAutoFit/>
          </a:bodyPr>
          <a:lstStyle/>
          <a:p>
            <a:pPr algn="ctr">
              <a:lnSpc>
                <a:spcPct val="115000"/>
              </a:lnSpc>
            </a:pPr>
            <a:r>
              <a:rPr lang="nl-NL" sz="1050" b="1" dirty="0">
                <a:solidFill>
                  <a:srgbClr val="000000"/>
                </a:solidFill>
                <a:latin typeface="Calibri" panose="020F0502020204030204" pitchFamily="34" charset="0"/>
                <a:ea typeface="Calibri"/>
                <a:cs typeface="Times New Roman"/>
              </a:rPr>
              <a:t>Aerosol </a:t>
            </a:r>
            <a:r>
              <a:rPr lang="nl-NL" sz="1050" b="1" i="1" dirty="0">
                <a:solidFill>
                  <a:srgbClr val="000000"/>
                </a:solidFill>
                <a:latin typeface="Calibri" panose="020F0502020204030204" pitchFamily="34" charset="0"/>
                <a:ea typeface="Calibri"/>
                <a:cs typeface="Times New Roman"/>
              </a:rPr>
              <a:t>(met voorzetkamer)</a:t>
            </a:r>
            <a:endParaRPr lang="nl-NL" sz="1050" b="1" i="1" dirty="0">
              <a:solidFill>
                <a:srgbClr val="339933">
                  <a:lumMod val="60000"/>
                  <a:lumOff val="40000"/>
                </a:srgbClr>
              </a:solidFill>
              <a:latin typeface="Calibri" panose="020F0502020204030204" pitchFamily="34" charset="0"/>
              <a:ea typeface="Calibri"/>
              <a:cs typeface="Times New Roman"/>
            </a:endParaRPr>
          </a:p>
        </p:txBody>
      </p:sp>
      <p:pic>
        <p:nvPicPr>
          <p:cNvPr id="51" name="Afbeelding 50"/>
          <p:cNvPicPr>
            <a:picLocks noChangeAspect="1"/>
          </p:cNvPicPr>
          <p:nvPr/>
        </p:nvPicPr>
        <p:blipFill>
          <a:blip r:embed="rId13"/>
          <a:stretch>
            <a:fillRect/>
          </a:stretch>
        </p:blipFill>
        <p:spPr>
          <a:xfrm>
            <a:off x="6338746" y="1993932"/>
            <a:ext cx="287249" cy="227819"/>
          </a:xfrm>
          <a:prstGeom prst="rect">
            <a:avLst/>
          </a:prstGeom>
        </p:spPr>
      </p:pic>
      <p:sp>
        <p:nvSpPr>
          <p:cNvPr id="52" name="Tekstvak 51"/>
          <p:cNvSpPr txBox="1"/>
          <p:nvPr/>
        </p:nvSpPr>
        <p:spPr>
          <a:xfrm flipH="1">
            <a:off x="6737437" y="1944605"/>
            <a:ext cx="1200953" cy="369332"/>
          </a:xfrm>
          <a:prstGeom prst="rect">
            <a:avLst/>
          </a:prstGeom>
          <a:noFill/>
        </p:spPr>
        <p:txBody>
          <a:bodyPr wrap="square" rtlCol="0">
            <a:spAutoFit/>
          </a:bodyPr>
          <a:lstStyle/>
          <a:p>
            <a:r>
              <a:rPr lang="nl-NL" sz="900" dirty="0">
                <a:solidFill>
                  <a:srgbClr val="000000"/>
                </a:solidFill>
                <a:latin typeface="Calibri" panose="020F0502020204030204" pitchFamily="34" charset="0"/>
              </a:rPr>
              <a:t>PMDI </a:t>
            </a:r>
          </a:p>
          <a:p>
            <a:r>
              <a:rPr lang="nl-NL" sz="900" b="1" u="sng" dirty="0">
                <a:solidFill>
                  <a:srgbClr val="000000"/>
                </a:solidFill>
                <a:latin typeface="Calibri" panose="020F0502020204030204" pitchFamily="34" charset="0"/>
              </a:rPr>
              <a:t>20</a:t>
            </a:r>
            <a:r>
              <a:rPr lang="nl-NL" sz="900" dirty="0">
                <a:solidFill>
                  <a:srgbClr val="000000"/>
                </a:solidFill>
                <a:latin typeface="Calibri" panose="020F0502020204030204" pitchFamily="34" charset="0"/>
              </a:rPr>
              <a:t>-60 L/min</a:t>
            </a:r>
          </a:p>
        </p:txBody>
      </p:sp>
      <p:pic>
        <p:nvPicPr>
          <p:cNvPr id="53"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94685" y="2328471"/>
            <a:ext cx="395695" cy="418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00062" y="2852205"/>
            <a:ext cx="441226" cy="49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20032" y="3439920"/>
            <a:ext cx="354185" cy="44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ectangle 174"/>
          <p:cNvSpPr>
            <a:spLocks noChangeArrowheads="1"/>
          </p:cNvSpPr>
          <p:nvPr/>
        </p:nvSpPr>
        <p:spPr bwMode="auto">
          <a:xfrm flipH="1">
            <a:off x="3851824" y="3513889"/>
            <a:ext cx="1226577" cy="39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a:r>
              <a:rPr lang="en-GB" altLang="nl-NL" sz="750" b="1" dirty="0">
                <a:solidFill>
                  <a:srgbClr val="04667A"/>
                </a:solidFill>
                <a:latin typeface="Calibri" pitchFamily="34" charset="0"/>
                <a:cs typeface="Arial" pitchFamily="34" charset="0"/>
              </a:rPr>
              <a:t>* </a:t>
            </a:r>
            <a:r>
              <a:rPr lang="en-GB" altLang="nl-NL" sz="750" b="1" dirty="0" err="1">
                <a:solidFill>
                  <a:srgbClr val="04667A"/>
                </a:solidFill>
                <a:latin typeface="Calibri" pitchFamily="34" charset="0"/>
                <a:cs typeface="Arial" pitchFamily="34" charset="0"/>
              </a:rPr>
              <a:t>Relvar</a:t>
            </a:r>
            <a:r>
              <a:rPr lang="nl-NL" altLang="nl-NL" sz="750" dirty="0">
                <a:solidFill>
                  <a:srgbClr val="04667A"/>
                </a:solidFill>
                <a:latin typeface="Calibri" pitchFamily="34" charset="0"/>
                <a:cs typeface="Arial" pitchFamily="34" charset="0"/>
              </a:rPr>
              <a:t> </a:t>
            </a:r>
            <a:r>
              <a:rPr lang="en-GB" altLang="nl-NL" sz="750" dirty="0" err="1">
                <a:solidFill>
                  <a:srgbClr val="04667A"/>
                </a:solidFill>
                <a:latin typeface="Calibri" pitchFamily="34" charset="0"/>
                <a:cs typeface="Arial" pitchFamily="34" charset="0"/>
              </a:rPr>
              <a:t>Ellipta</a:t>
            </a:r>
            <a:r>
              <a:rPr lang="en-GB" altLang="nl-NL" sz="750" dirty="0">
                <a:solidFill>
                  <a:srgbClr val="04667A"/>
                </a:solidFill>
                <a:latin typeface="Calibri" pitchFamily="34" charset="0"/>
                <a:cs typeface="Arial" pitchFamily="34" charset="0"/>
              </a:rPr>
              <a:t> </a:t>
            </a:r>
          </a:p>
          <a:p>
            <a:pPr algn="ctr"/>
            <a:r>
              <a:rPr lang="en-GB" altLang="nl-NL" sz="750" dirty="0" err="1">
                <a:solidFill>
                  <a:srgbClr val="04667A"/>
                </a:solidFill>
                <a:latin typeface="Calibri" pitchFamily="34" charset="0"/>
                <a:cs typeface="Arial" pitchFamily="34" charset="0"/>
              </a:rPr>
              <a:t>Fluticasonfuroaat</a:t>
            </a:r>
            <a:r>
              <a:rPr lang="en-GB" altLang="nl-NL" sz="750" dirty="0">
                <a:solidFill>
                  <a:srgbClr val="04667A"/>
                </a:solidFill>
                <a:latin typeface="Calibri" pitchFamily="34" charset="0"/>
                <a:cs typeface="Arial" pitchFamily="34" charset="0"/>
              </a:rPr>
              <a:t>/</a:t>
            </a:r>
            <a:r>
              <a:rPr lang="en-GB" altLang="nl-NL" sz="750" dirty="0" err="1">
                <a:solidFill>
                  <a:srgbClr val="04667A"/>
                </a:solidFill>
                <a:latin typeface="Calibri" pitchFamily="34" charset="0"/>
                <a:cs typeface="Arial" pitchFamily="34" charset="0"/>
              </a:rPr>
              <a:t>Vilanterol</a:t>
            </a:r>
            <a:endParaRPr lang="en-GB" altLang="nl-NL" sz="750" dirty="0">
              <a:solidFill>
                <a:srgbClr val="04667A"/>
              </a:solidFill>
              <a:latin typeface="Calibri" pitchFamily="34" charset="0"/>
              <a:cs typeface="Arial" pitchFamily="34" charset="0"/>
            </a:endParaRPr>
          </a:p>
          <a:p>
            <a:pPr algn="ctr"/>
            <a:r>
              <a:rPr lang="en-GB" altLang="nl-NL" sz="750" dirty="0">
                <a:solidFill>
                  <a:srgbClr val="04667A"/>
                </a:solidFill>
                <a:latin typeface="Calibri" pitchFamily="34" charset="0"/>
                <a:cs typeface="Arial" pitchFamily="34" charset="0"/>
              </a:rPr>
              <a:t>(1 </a:t>
            </a:r>
            <a:r>
              <a:rPr lang="en-GB" altLang="nl-NL" sz="750" dirty="0" err="1">
                <a:solidFill>
                  <a:srgbClr val="04667A"/>
                </a:solidFill>
                <a:latin typeface="Calibri" pitchFamily="34" charset="0"/>
                <a:cs typeface="Arial" pitchFamily="34" charset="0"/>
              </a:rPr>
              <a:t>maal</a:t>
            </a:r>
            <a:r>
              <a:rPr lang="en-GB" altLang="nl-NL" sz="750" dirty="0">
                <a:solidFill>
                  <a:srgbClr val="04667A"/>
                </a:solidFill>
                <a:latin typeface="Calibri" pitchFamily="34" charset="0"/>
                <a:cs typeface="Arial" pitchFamily="34" charset="0"/>
              </a:rPr>
              <a:t> </a:t>
            </a:r>
            <a:r>
              <a:rPr lang="en-GB" altLang="nl-NL" sz="750" dirty="0" err="1">
                <a:solidFill>
                  <a:srgbClr val="04667A"/>
                </a:solidFill>
                <a:latin typeface="Calibri" pitchFamily="34" charset="0"/>
                <a:cs typeface="Arial" pitchFamily="34" charset="0"/>
              </a:rPr>
              <a:t>daags</a:t>
            </a:r>
            <a:r>
              <a:rPr lang="en-GB" altLang="nl-NL" sz="750" dirty="0">
                <a:solidFill>
                  <a:srgbClr val="04667A"/>
                </a:solidFill>
                <a:latin typeface="Calibri" pitchFamily="34" charset="0"/>
                <a:cs typeface="Arial" pitchFamily="34" charset="0"/>
              </a:rPr>
              <a:t>)</a:t>
            </a:r>
          </a:p>
        </p:txBody>
      </p:sp>
      <p:sp>
        <p:nvSpPr>
          <p:cNvPr id="57" name="Rectangle 9"/>
          <p:cNvSpPr>
            <a:spLocks noChangeArrowheads="1"/>
          </p:cNvSpPr>
          <p:nvPr/>
        </p:nvSpPr>
        <p:spPr bwMode="auto">
          <a:xfrm>
            <a:off x="3592868" y="2363173"/>
            <a:ext cx="883812" cy="28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a:r>
              <a:rPr lang="nl-NL" altLang="nl-NL" sz="750" b="1" dirty="0" err="1">
                <a:solidFill>
                  <a:srgbClr val="04667A"/>
                </a:solidFill>
                <a:latin typeface="Calibri" pitchFamily="34" charset="0"/>
                <a:cs typeface="Arial" pitchFamily="34" charset="0"/>
              </a:rPr>
              <a:t>Ventolin</a:t>
            </a:r>
            <a:r>
              <a:rPr lang="nl-NL" altLang="nl-NL" sz="750" b="1" dirty="0">
                <a:solidFill>
                  <a:srgbClr val="04667A"/>
                </a:solidFill>
                <a:latin typeface="Calibri" pitchFamily="34" charset="0"/>
                <a:cs typeface="Arial" pitchFamily="34" charset="0"/>
              </a:rPr>
              <a:t> </a:t>
            </a:r>
            <a:r>
              <a:rPr lang="nl-NL" altLang="nl-NL" sz="750" dirty="0" err="1">
                <a:solidFill>
                  <a:srgbClr val="04667A"/>
                </a:solidFill>
                <a:latin typeface="Calibri" pitchFamily="34" charset="0"/>
                <a:cs typeface="Arial" pitchFamily="34" charset="0"/>
              </a:rPr>
              <a:t>Diskus</a:t>
            </a:r>
            <a:r>
              <a:rPr lang="nl-NL" altLang="nl-NL" sz="750" dirty="0">
                <a:solidFill>
                  <a:srgbClr val="04667A"/>
                </a:solidFill>
                <a:latin typeface="Calibri" pitchFamily="34" charset="0"/>
                <a:cs typeface="Arial" pitchFamily="34" charset="0"/>
              </a:rPr>
              <a:t> </a:t>
            </a:r>
          </a:p>
          <a:p>
            <a:pPr algn="ctr"/>
            <a:r>
              <a:rPr lang="nl-NL" altLang="nl-NL" sz="750" dirty="0">
                <a:solidFill>
                  <a:srgbClr val="04667A"/>
                </a:solidFill>
                <a:latin typeface="Calibri" pitchFamily="34" charset="0"/>
                <a:cs typeface="Arial" pitchFamily="34" charset="0"/>
              </a:rPr>
              <a:t>Salbutamol</a:t>
            </a:r>
            <a:endParaRPr lang="nl-NL" altLang="nl-NL" sz="750" b="1" dirty="0">
              <a:solidFill>
                <a:srgbClr val="04667A"/>
              </a:solidFill>
              <a:latin typeface="Calibri" pitchFamily="34" charset="0"/>
              <a:cs typeface="Arial" pitchFamily="34" charset="0"/>
            </a:endParaRPr>
          </a:p>
        </p:txBody>
      </p:sp>
      <p:sp>
        <p:nvSpPr>
          <p:cNvPr id="58" name="Rectangle 9"/>
          <p:cNvSpPr>
            <a:spLocks noChangeArrowheads="1"/>
          </p:cNvSpPr>
          <p:nvPr/>
        </p:nvSpPr>
        <p:spPr bwMode="auto">
          <a:xfrm>
            <a:off x="3669781" y="2925310"/>
            <a:ext cx="801794" cy="28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a:r>
              <a:rPr lang="nl-NL" altLang="nl-NL" sz="750" b="1" dirty="0" err="1">
                <a:solidFill>
                  <a:srgbClr val="04667A"/>
                </a:solidFill>
                <a:latin typeface="Calibri" pitchFamily="34" charset="0"/>
                <a:cs typeface="Arial" pitchFamily="34" charset="0"/>
              </a:rPr>
              <a:t>Flixotide</a:t>
            </a:r>
            <a:r>
              <a:rPr lang="nl-NL" altLang="nl-NL" sz="750" b="1" dirty="0">
                <a:solidFill>
                  <a:srgbClr val="04667A"/>
                </a:solidFill>
                <a:latin typeface="Calibri" pitchFamily="34" charset="0"/>
                <a:cs typeface="Arial" pitchFamily="34" charset="0"/>
              </a:rPr>
              <a:t> </a:t>
            </a:r>
            <a:r>
              <a:rPr lang="nl-NL" altLang="nl-NL" sz="750" dirty="0" err="1">
                <a:solidFill>
                  <a:srgbClr val="04667A"/>
                </a:solidFill>
                <a:latin typeface="Calibri" pitchFamily="34" charset="0"/>
                <a:cs typeface="Arial" pitchFamily="34" charset="0"/>
              </a:rPr>
              <a:t>Diskus</a:t>
            </a:r>
            <a:r>
              <a:rPr lang="nl-NL" altLang="nl-NL" sz="750" dirty="0">
                <a:solidFill>
                  <a:srgbClr val="04667A"/>
                </a:solidFill>
                <a:latin typeface="Calibri" pitchFamily="34" charset="0"/>
                <a:cs typeface="Arial" pitchFamily="34" charset="0"/>
              </a:rPr>
              <a:t> </a:t>
            </a:r>
          </a:p>
          <a:p>
            <a:pPr algn="ctr"/>
            <a:r>
              <a:rPr lang="nl-NL" altLang="nl-NL" sz="750" dirty="0" err="1">
                <a:solidFill>
                  <a:srgbClr val="04667A"/>
                </a:solidFill>
                <a:latin typeface="Calibri" pitchFamily="34" charset="0"/>
                <a:cs typeface="Arial" pitchFamily="34" charset="0"/>
              </a:rPr>
              <a:t>Fluticason</a:t>
            </a:r>
            <a:endParaRPr lang="nl-NL" altLang="nl-NL" sz="750" dirty="0">
              <a:solidFill>
                <a:srgbClr val="04667A"/>
              </a:solidFill>
              <a:latin typeface="Calibri" pitchFamily="34" charset="0"/>
              <a:cs typeface="Arial" pitchFamily="34" charset="0"/>
            </a:endParaRPr>
          </a:p>
        </p:txBody>
      </p:sp>
      <p:pic>
        <p:nvPicPr>
          <p:cNvPr id="59" name="Afbeelding 58"/>
          <p:cNvPicPr>
            <a:picLocks noChangeAspect="1"/>
          </p:cNvPicPr>
          <p:nvPr/>
        </p:nvPicPr>
        <p:blipFill>
          <a:blip r:embed="rId17"/>
          <a:stretch>
            <a:fillRect/>
          </a:stretch>
        </p:blipFill>
        <p:spPr>
          <a:xfrm>
            <a:off x="2920766" y="2014194"/>
            <a:ext cx="322390" cy="205972"/>
          </a:xfrm>
          <a:prstGeom prst="rect">
            <a:avLst/>
          </a:prstGeom>
        </p:spPr>
      </p:pic>
      <p:sp>
        <p:nvSpPr>
          <p:cNvPr id="60" name="Tekstvak 59"/>
          <p:cNvSpPr txBox="1"/>
          <p:nvPr/>
        </p:nvSpPr>
        <p:spPr>
          <a:xfrm>
            <a:off x="3355979" y="1944604"/>
            <a:ext cx="1011307" cy="369332"/>
          </a:xfrm>
          <a:prstGeom prst="rect">
            <a:avLst/>
          </a:prstGeom>
          <a:noFill/>
        </p:spPr>
        <p:txBody>
          <a:bodyPr wrap="square" rtlCol="0">
            <a:spAutoFit/>
          </a:bodyPr>
          <a:lstStyle/>
          <a:p>
            <a:r>
              <a:rPr lang="nl-NL" sz="900" dirty="0">
                <a:solidFill>
                  <a:srgbClr val="000000"/>
                </a:solidFill>
              </a:rPr>
              <a:t>Medium low</a:t>
            </a:r>
          </a:p>
          <a:p>
            <a:r>
              <a:rPr lang="nl-NL" sz="900" b="1" dirty="0">
                <a:solidFill>
                  <a:srgbClr val="000000"/>
                </a:solidFill>
              </a:rPr>
              <a:t> </a:t>
            </a:r>
            <a:r>
              <a:rPr lang="nl-NL" sz="900" b="1" u="sng" dirty="0">
                <a:solidFill>
                  <a:srgbClr val="000000"/>
                </a:solidFill>
              </a:rPr>
              <a:t>30</a:t>
            </a:r>
            <a:r>
              <a:rPr lang="nl-NL" sz="900" b="1" dirty="0">
                <a:solidFill>
                  <a:srgbClr val="000000"/>
                </a:solidFill>
              </a:rPr>
              <a:t>-</a:t>
            </a:r>
            <a:r>
              <a:rPr lang="nl-NL" sz="900" dirty="0">
                <a:solidFill>
                  <a:srgbClr val="000000"/>
                </a:solidFill>
              </a:rPr>
              <a:t>60L/min</a:t>
            </a:r>
            <a:endParaRPr lang="nl-NL" sz="900" b="1" dirty="0">
              <a:solidFill>
                <a:srgbClr val="000000"/>
              </a:solidFill>
            </a:endParaRPr>
          </a:p>
        </p:txBody>
      </p:sp>
      <p:sp>
        <p:nvSpPr>
          <p:cNvPr id="61" name="Rectangle 33"/>
          <p:cNvSpPr>
            <a:spLocks noChangeArrowheads="1"/>
          </p:cNvSpPr>
          <p:nvPr/>
        </p:nvSpPr>
        <p:spPr bwMode="auto">
          <a:xfrm rot="10800000" flipV="1">
            <a:off x="1700949" y="2394302"/>
            <a:ext cx="1082501" cy="28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a:r>
              <a:rPr lang="nl-NL" altLang="nl-NL" sz="750" b="1" dirty="0" err="1">
                <a:solidFill>
                  <a:srgbClr val="04667A"/>
                </a:solidFill>
                <a:latin typeface="Calibri" pitchFamily="34" charset="0"/>
                <a:cs typeface="Arial" pitchFamily="34" charset="0"/>
              </a:rPr>
              <a:t>Bricanyl</a:t>
            </a:r>
            <a:r>
              <a:rPr lang="nl-NL" altLang="nl-NL" sz="750" b="1" dirty="0">
                <a:solidFill>
                  <a:srgbClr val="04667A"/>
                </a:solidFill>
                <a:latin typeface="Calibri" pitchFamily="34" charset="0"/>
                <a:cs typeface="Arial" pitchFamily="34" charset="0"/>
              </a:rPr>
              <a:t> </a:t>
            </a:r>
            <a:r>
              <a:rPr lang="nl-NL" altLang="nl-NL" sz="750" dirty="0" err="1">
                <a:solidFill>
                  <a:srgbClr val="04667A"/>
                </a:solidFill>
                <a:latin typeface="Calibri" pitchFamily="34" charset="0"/>
                <a:cs typeface="Arial" pitchFamily="34" charset="0"/>
              </a:rPr>
              <a:t>Turbuhaler</a:t>
            </a:r>
            <a:endParaRPr lang="nl-NL" altLang="nl-NL" sz="750" dirty="0">
              <a:solidFill>
                <a:srgbClr val="04667A"/>
              </a:solidFill>
              <a:latin typeface="Calibri" pitchFamily="34" charset="0"/>
              <a:cs typeface="Arial" pitchFamily="34" charset="0"/>
            </a:endParaRPr>
          </a:p>
          <a:p>
            <a:pPr algn="ctr"/>
            <a:r>
              <a:rPr lang="nl-NL" altLang="nl-NL" sz="750" dirty="0">
                <a:solidFill>
                  <a:srgbClr val="04667A"/>
                </a:solidFill>
                <a:latin typeface="Calibri" pitchFamily="34" charset="0"/>
                <a:cs typeface="Arial" pitchFamily="34" charset="0"/>
              </a:rPr>
              <a:t>Terbutalin</a:t>
            </a:r>
            <a:r>
              <a:rPr lang="nl-NL" altLang="nl-NL" sz="750" dirty="0">
                <a:solidFill>
                  <a:srgbClr val="376092"/>
                </a:solidFill>
                <a:latin typeface="Calibri" pitchFamily="34" charset="0"/>
                <a:cs typeface="Arial" pitchFamily="34" charset="0"/>
              </a:rPr>
              <a:t>e</a:t>
            </a:r>
          </a:p>
        </p:txBody>
      </p:sp>
      <p:sp>
        <p:nvSpPr>
          <p:cNvPr id="62" name="Rectangle 142"/>
          <p:cNvSpPr>
            <a:spLocks noChangeArrowheads="1"/>
          </p:cNvSpPr>
          <p:nvPr/>
        </p:nvSpPr>
        <p:spPr bwMode="auto">
          <a:xfrm>
            <a:off x="1702798" y="2915201"/>
            <a:ext cx="1043195" cy="28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a:r>
              <a:rPr lang="nl-NL" altLang="nl-NL" sz="750" b="1" dirty="0" err="1">
                <a:solidFill>
                  <a:srgbClr val="04667A"/>
                </a:solidFill>
                <a:latin typeface="Calibri" pitchFamily="34" charset="0"/>
                <a:cs typeface="Arial" pitchFamily="34" charset="0"/>
              </a:rPr>
              <a:t>Pulmicort</a:t>
            </a:r>
            <a:r>
              <a:rPr lang="nl-NL" altLang="nl-NL" sz="750" dirty="0">
                <a:solidFill>
                  <a:srgbClr val="04667A"/>
                </a:solidFill>
                <a:latin typeface="Calibri" pitchFamily="34" charset="0"/>
                <a:cs typeface="Arial" pitchFamily="34" charset="0"/>
              </a:rPr>
              <a:t> </a:t>
            </a:r>
            <a:r>
              <a:rPr lang="nl-NL" altLang="nl-NL" sz="750" dirty="0" err="1">
                <a:solidFill>
                  <a:srgbClr val="04667A"/>
                </a:solidFill>
                <a:latin typeface="Calibri" pitchFamily="34" charset="0"/>
                <a:cs typeface="Arial" pitchFamily="34" charset="0"/>
              </a:rPr>
              <a:t>Turbuhaler</a:t>
            </a:r>
            <a:endParaRPr lang="nl-NL" altLang="nl-NL" sz="750" dirty="0">
              <a:solidFill>
                <a:srgbClr val="04667A"/>
              </a:solidFill>
              <a:latin typeface="Calibri" pitchFamily="34" charset="0"/>
              <a:cs typeface="Arial" pitchFamily="34" charset="0"/>
            </a:endParaRPr>
          </a:p>
          <a:p>
            <a:pPr algn="ctr"/>
            <a:r>
              <a:rPr lang="nl-NL" altLang="nl-NL" sz="750" dirty="0">
                <a:solidFill>
                  <a:srgbClr val="04667A"/>
                </a:solidFill>
                <a:latin typeface="Calibri" pitchFamily="34" charset="0"/>
                <a:cs typeface="Arial" pitchFamily="34" charset="0"/>
              </a:rPr>
              <a:t>Budesonide</a:t>
            </a:r>
          </a:p>
        </p:txBody>
      </p:sp>
      <p:sp>
        <p:nvSpPr>
          <p:cNvPr id="63" name="Rectangle 175"/>
          <p:cNvSpPr>
            <a:spLocks noChangeArrowheads="1"/>
          </p:cNvSpPr>
          <p:nvPr/>
        </p:nvSpPr>
        <p:spPr bwMode="auto">
          <a:xfrm flipH="1">
            <a:off x="1556449" y="3523926"/>
            <a:ext cx="1255790" cy="28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a:r>
              <a:rPr lang="en-GB" altLang="nl-NL" sz="750" dirty="0">
                <a:solidFill>
                  <a:srgbClr val="04667A"/>
                </a:solidFill>
                <a:latin typeface="Calibri" pitchFamily="34" charset="0"/>
                <a:cs typeface="Arial" pitchFamily="34" charset="0"/>
              </a:rPr>
              <a:t>**</a:t>
            </a:r>
            <a:r>
              <a:rPr lang="nl-NL" altLang="nl-NL" sz="750" b="1" dirty="0">
                <a:solidFill>
                  <a:srgbClr val="04667A"/>
                </a:solidFill>
                <a:latin typeface="Calibri" pitchFamily="34" charset="0"/>
                <a:cs typeface="Arial" pitchFamily="34" charset="0"/>
              </a:rPr>
              <a:t> </a:t>
            </a:r>
            <a:r>
              <a:rPr lang="nl-NL" altLang="nl-NL" sz="750" b="1" dirty="0" err="1">
                <a:solidFill>
                  <a:srgbClr val="04667A"/>
                </a:solidFill>
                <a:latin typeface="Calibri" pitchFamily="34" charset="0"/>
                <a:cs typeface="Arial" pitchFamily="34" charset="0"/>
              </a:rPr>
              <a:t>Symbicort</a:t>
            </a:r>
            <a:r>
              <a:rPr lang="nl-NL" altLang="nl-NL" sz="750" dirty="0">
                <a:solidFill>
                  <a:srgbClr val="04667A"/>
                </a:solidFill>
                <a:latin typeface="Calibri" pitchFamily="34" charset="0"/>
                <a:cs typeface="Arial" pitchFamily="34" charset="0"/>
              </a:rPr>
              <a:t> </a:t>
            </a:r>
            <a:r>
              <a:rPr lang="nl-NL" altLang="nl-NL" sz="750" dirty="0" err="1">
                <a:solidFill>
                  <a:srgbClr val="04667A"/>
                </a:solidFill>
                <a:latin typeface="Calibri" pitchFamily="34" charset="0"/>
                <a:cs typeface="Arial" pitchFamily="34" charset="0"/>
              </a:rPr>
              <a:t>Turbuhaler</a:t>
            </a:r>
            <a:endParaRPr lang="nl-NL" altLang="nl-NL" sz="750" dirty="0">
              <a:solidFill>
                <a:srgbClr val="04667A"/>
              </a:solidFill>
              <a:latin typeface="Calibri" pitchFamily="34" charset="0"/>
              <a:cs typeface="Arial" pitchFamily="34" charset="0"/>
            </a:endParaRPr>
          </a:p>
          <a:p>
            <a:pPr algn="ctr"/>
            <a:r>
              <a:rPr lang="en-GB" altLang="nl-NL" sz="750" dirty="0">
                <a:solidFill>
                  <a:srgbClr val="04667A"/>
                </a:solidFill>
                <a:latin typeface="Calibri" pitchFamily="34" charset="0"/>
                <a:cs typeface="Arial" pitchFamily="34" charset="0"/>
              </a:rPr>
              <a:t>       Budesonide/Formoterol</a:t>
            </a:r>
          </a:p>
        </p:txBody>
      </p:sp>
      <p:sp>
        <p:nvSpPr>
          <p:cNvPr id="64" name="Rectangle 10"/>
          <p:cNvSpPr>
            <a:spLocks noChangeArrowheads="1"/>
          </p:cNvSpPr>
          <p:nvPr/>
        </p:nvSpPr>
        <p:spPr bwMode="auto">
          <a:xfrm rot="10800000" flipH="1" flipV="1">
            <a:off x="6737439" y="2377991"/>
            <a:ext cx="1017113" cy="28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a:r>
              <a:rPr lang="nl-NL" altLang="nl-NL" sz="750" b="1" dirty="0">
                <a:solidFill>
                  <a:srgbClr val="04667A"/>
                </a:solidFill>
                <a:latin typeface="Calibri" pitchFamily="34" charset="0"/>
                <a:cs typeface="Arial" pitchFamily="34" charset="0"/>
              </a:rPr>
              <a:t>Salbutamol </a:t>
            </a:r>
            <a:r>
              <a:rPr lang="nl-NL" altLang="nl-NL" sz="750" dirty="0">
                <a:solidFill>
                  <a:srgbClr val="04667A"/>
                </a:solidFill>
                <a:latin typeface="Calibri" pitchFamily="34" charset="0"/>
                <a:cs typeface="Arial" pitchFamily="34" charset="0"/>
              </a:rPr>
              <a:t>aerosol</a:t>
            </a:r>
            <a:endParaRPr lang="nl-NL" altLang="nl-NL" sz="750" b="1" dirty="0">
              <a:solidFill>
                <a:srgbClr val="04667A"/>
              </a:solidFill>
              <a:latin typeface="Calibri" pitchFamily="34" charset="0"/>
              <a:cs typeface="Arial" pitchFamily="34" charset="0"/>
            </a:endParaRPr>
          </a:p>
          <a:p>
            <a:pPr algn="ctr"/>
            <a:r>
              <a:rPr lang="nl-NL" altLang="nl-NL" sz="750" dirty="0">
                <a:solidFill>
                  <a:srgbClr val="04667A"/>
                </a:solidFill>
                <a:latin typeface="Calibri" pitchFamily="34" charset="0"/>
                <a:cs typeface="Arial" pitchFamily="34" charset="0"/>
              </a:rPr>
              <a:t>(generiek)</a:t>
            </a:r>
          </a:p>
        </p:txBody>
      </p:sp>
      <p:sp>
        <p:nvSpPr>
          <p:cNvPr id="65" name="Rectangle 10"/>
          <p:cNvSpPr>
            <a:spLocks noChangeArrowheads="1"/>
          </p:cNvSpPr>
          <p:nvPr/>
        </p:nvSpPr>
        <p:spPr bwMode="auto">
          <a:xfrm rot="10800000" flipH="1" flipV="1">
            <a:off x="6606826" y="2890410"/>
            <a:ext cx="1462175" cy="39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a:r>
              <a:rPr lang="nl-NL" altLang="nl-NL" sz="750" b="1" dirty="0" err="1">
                <a:solidFill>
                  <a:srgbClr val="04667A"/>
                </a:solidFill>
                <a:latin typeface="Calibri" pitchFamily="34" charset="0"/>
                <a:cs typeface="Arial" pitchFamily="34" charset="0"/>
              </a:rPr>
              <a:t>Alvesco</a:t>
            </a:r>
            <a:r>
              <a:rPr lang="nl-NL" altLang="nl-NL" sz="750" b="1" dirty="0">
                <a:solidFill>
                  <a:srgbClr val="04667A"/>
                </a:solidFill>
                <a:latin typeface="Calibri" pitchFamily="34" charset="0"/>
                <a:cs typeface="Arial" pitchFamily="34" charset="0"/>
              </a:rPr>
              <a:t> </a:t>
            </a:r>
            <a:r>
              <a:rPr lang="nl-NL" altLang="nl-NL" sz="750" dirty="0">
                <a:solidFill>
                  <a:srgbClr val="04667A"/>
                </a:solidFill>
                <a:latin typeface="Calibri" pitchFamily="34" charset="0"/>
                <a:cs typeface="Arial" pitchFamily="34" charset="0"/>
              </a:rPr>
              <a:t>(</a:t>
            </a:r>
            <a:r>
              <a:rPr lang="nl-NL" altLang="nl-NL" sz="750" dirty="0" err="1">
                <a:solidFill>
                  <a:srgbClr val="04667A"/>
                </a:solidFill>
                <a:latin typeface="Calibri" pitchFamily="34" charset="0"/>
                <a:cs typeface="Arial" pitchFamily="34" charset="0"/>
              </a:rPr>
              <a:t>Ciclesonide</a:t>
            </a:r>
            <a:r>
              <a:rPr lang="nl-NL" altLang="nl-NL" sz="750" b="1" dirty="0">
                <a:solidFill>
                  <a:srgbClr val="04667A"/>
                </a:solidFill>
                <a:latin typeface="Calibri" pitchFamily="34" charset="0"/>
                <a:cs typeface="Arial" pitchFamily="34" charset="0"/>
              </a:rPr>
              <a:t>) </a:t>
            </a:r>
            <a:r>
              <a:rPr lang="nl-NL" altLang="nl-NL" sz="750" dirty="0">
                <a:solidFill>
                  <a:srgbClr val="04667A"/>
                </a:solidFill>
                <a:latin typeface="Calibri" pitchFamily="34" charset="0"/>
                <a:cs typeface="Arial" pitchFamily="34" charset="0"/>
              </a:rPr>
              <a:t>aerosol </a:t>
            </a:r>
          </a:p>
          <a:p>
            <a:pPr algn="ctr"/>
            <a:r>
              <a:rPr lang="nl-NL" altLang="nl-NL" sz="750" b="1" dirty="0" err="1">
                <a:solidFill>
                  <a:srgbClr val="04667A"/>
                </a:solidFill>
                <a:latin typeface="Calibri" pitchFamily="34" charset="0"/>
                <a:cs typeface="Arial" pitchFamily="34" charset="0"/>
              </a:rPr>
              <a:t>Beclometason</a:t>
            </a:r>
            <a:r>
              <a:rPr lang="nl-NL" altLang="nl-NL" sz="750" b="1" dirty="0">
                <a:solidFill>
                  <a:srgbClr val="04667A"/>
                </a:solidFill>
                <a:latin typeface="Calibri" pitchFamily="34" charset="0"/>
                <a:cs typeface="Arial" pitchFamily="34" charset="0"/>
              </a:rPr>
              <a:t> </a:t>
            </a:r>
            <a:r>
              <a:rPr lang="nl-NL" altLang="nl-NL" sz="750" dirty="0">
                <a:solidFill>
                  <a:srgbClr val="04667A"/>
                </a:solidFill>
                <a:latin typeface="Calibri" pitchFamily="34" charset="0"/>
                <a:cs typeface="Arial" pitchFamily="34" charset="0"/>
              </a:rPr>
              <a:t>aerosol</a:t>
            </a:r>
          </a:p>
          <a:p>
            <a:pPr algn="ctr"/>
            <a:r>
              <a:rPr lang="nl-NL" altLang="nl-NL" sz="750" b="1" dirty="0" err="1">
                <a:solidFill>
                  <a:srgbClr val="376092"/>
                </a:solidFill>
                <a:latin typeface="Calibri" pitchFamily="34" charset="0"/>
                <a:cs typeface="Arial" pitchFamily="34" charset="0"/>
              </a:rPr>
              <a:t>Fluticason</a:t>
            </a:r>
            <a:r>
              <a:rPr lang="nl-NL" altLang="nl-NL" sz="750" dirty="0">
                <a:solidFill>
                  <a:srgbClr val="376092"/>
                </a:solidFill>
                <a:latin typeface="Calibri" pitchFamily="34" charset="0"/>
                <a:cs typeface="Arial" pitchFamily="34" charset="0"/>
              </a:rPr>
              <a:t> </a:t>
            </a:r>
            <a:r>
              <a:rPr lang="nl-NL" altLang="nl-NL" sz="750" dirty="0">
                <a:solidFill>
                  <a:srgbClr val="04667A"/>
                </a:solidFill>
                <a:latin typeface="Calibri" pitchFamily="34" charset="0"/>
                <a:cs typeface="Arial" pitchFamily="34" charset="0"/>
              </a:rPr>
              <a:t>aerosol</a:t>
            </a:r>
          </a:p>
        </p:txBody>
      </p:sp>
      <p:sp>
        <p:nvSpPr>
          <p:cNvPr id="67" name="Rectangle 10"/>
          <p:cNvSpPr>
            <a:spLocks noChangeArrowheads="1"/>
          </p:cNvSpPr>
          <p:nvPr/>
        </p:nvSpPr>
        <p:spPr bwMode="auto">
          <a:xfrm rot="10800000" flipH="1" flipV="1">
            <a:off x="6625995" y="3520789"/>
            <a:ext cx="1280436" cy="28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a:r>
              <a:rPr lang="nl-NL" altLang="nl-NL" sz="750" b="1" dirty="0">
                <a:solidFill>
                  <a:srgbClr val="04667A"/>
                </a:solidFill>
                <a:latin typeface="Calibri" pitchFamily="34" charset="0"/>
                <a:cs typeface="Arial" pitchFamily="34" charset="0"/>
              </a:rPr>
              <a:t>Foster </a:t>
            </a:r>
            <a:r>
              <a:rPr lang="nl-NL" altLang="nl-NL" sz="750" dirty="0">
                <a:solidFill>
                  <a:srgbClr val="04667A"/>
                </a:solidFill>
                <a:latin typeface="Calibri" pitchFamily="34" charset="0"/>
                <a:cs typeface="Arial" pitchFamily="34" charset="0"/>
              </a:rPr>
              <a:t>aerosol</a:t>
            </a:r>
            <a:r>
              <a:rPr lang="nl-NL" altLang="nl-NL" sz="750" b="1" dirty="0">
                <a:solidFill>
                  <a:srgbClr val="04667A"/>
                </a:solidFill>
                <a:latin typeface="Calibri" pitchFamily="34" charset="0"/>
                <a:cs typeface="Arial" pitchFamily="34" charset="0"/>
              </a:rPr>
              <a:t> </a:t>
            </a:r>
            <a:r>
              <a:rPr lang="nl-NL" altLang="nl-NL" sz="750" dirty="0" err="1">
                <a:solidFill>
                  <a:srgbClr val="04667A"/>
                </a:solidFill>
                <a:latin typeface="Calibri" pitchFamily="34" charset="0"/>
                <a:cs typeface="Arial" pitchFamily="34" charset="0"/>
              </a:rPr>
              <a:t>Beclometason</a:t>
            </a:r>
            <a:r>
              <a:rPr lang="nl-NL" altLang="nl-NL" sz="750" dirty="0">
                <a:solidFill>
                  <a:srgbClr val="04667A"/>
                </a:solidFill>
                <a:latin typeface="Calibri" pitchFamily="34" charset="0"/>
                <a:cs typeface="Arial" pitchFamily="34" charset="0"/>
              </a:rPr>
              <a:t>/</a:t>
            </a:r>
            <a:r>
              <a:rPr lang="nl-NL" altLang="nl-NL" sz="750" dirty="0" err="1">
                <a:solidFill>
                  <a:srgbClr val="04667A"/>
                </a:solidFill>
                <a:latin typeface="Calibri" pitchFamily="34" charset="0"/>
                <a:cs typeface="Arial" pitchFamily="34" charset="0"/>
              </a:rPr>
              <a:t>Formoterol</a:t>
            </a:r>
            <a:endParaRPr lang="nl-NL" altLang="nl-NL" sz="750" dirty="0">
              <a:solidFill>
                <a:srgbClr val="04667A"/>
              </a:solidFill>
              <a:latin typeface="Calibri" pitchFamily="34" charset="0"/>
              <a:cs typeface="Arial" pitchFamily="34" charset="0"/>
            </a:endParaRPr>
          </a:p>
        </p:txBody>
      </p:sp>
      <p:sp>
        <p:nvSpPr>
          <p:cNvPr id="73" name="Rechteraccolade 72"/>
          <p:cNvSpPr/>
          <p:nvPr/>
        </p:nvSpPr>
        <p:spPr>
          <a:xfrm>
            <a:off x="7450693" y="4120815"/>
            <a:ext cx="103793" cy="504352"/>
          </a:xfrm>
          <a:prstGeom prst="rightBrace">
            <a:avLst>
              <a:gd name="adj1" fmla="val 8333"/>
              <a:gd name="adj2" fmla="val 51566"/>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sz="1350">
              <a:solidFill>
                <a:srgbClr val="FF0000"/>
              </a:solidFill>
            </a:endParaRPr>
          </a:p>
        </p:txBody>
      </p:sp>
      <p:sp>
        <p:nvSpPr>
          <p:cNvPr id="74" name="Rechthoek 73"/>
          <p:cNvSpPr/>
          <p:nvPr/>
        </p:nvSpPr>
        <p:spPr>
          <a:xfrm>
            <a:off x="7566949" y="3805893"/>
            <a:ext cx="375204" cy="1033034"/>
          </a:xfrm>
          <a:prstGeom prst="rect">
            <a:avLst/>
          </a:prstGeom>
          <a:solidFill>
            <a:schemeClr val="bg1"/>
          </a:solidFill>
          <a:ln>
            <a:solidFill>
              <a:srgbClr val="02567C"/>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900" i="1" dirty="0">
                <a:solidFill>
                  <a:srgbClr val="04667A"/>
                </a:solidFill>
              </a:rPr>
              <a:t>LAMA alleen door longarts</a:t>
            </a:r>
          </a:p>
        </p:txBody>
      </p:sp>
      <p:sp>
        <p:nvSpPr>
          <p:cNvPr id="75" name="Afgeronde rechthoek 74"/>
          <p:cNvSpPr/>
          <p:nvPr/>
        </p:nvSpPr>
        <p:spPr>
          <a:xfrm>
            <a:off x="1472050" y="4108924"/>
            <a:ext cx="5986127" cy="51624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srgbClr val="FFFFFF"/>
              </a:solidFill>
            </a:endParaRPr>
          </a:p>
        </p:txBody>
      </p:sp>
      <p:pic>
        <p:nvPicPr>
          <p:cNvPr id="78" name="Picture 1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50513" y="4145182"/>
            <a:ext cx="184404" cy="44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Afbeelding 78"/>
          <p:cNvPicPr>
            <a:picLocks noChangeAspect="1"/>
          </p:cNvPicPr>
          <p:nvPr/>
        </p:nvPicPr>
        <p:blipFill>
          <a:blip r:embed="rId13"/>
          <a:stretch>
            <a:fillRect/>
          </a:stretch>
        </p:blipFill>
        <p:spPr>
          <a:xfrm>
            <a:off x="5142715" y="2014193"/>
            <a:ext cx="287249" cy="227819"/>
          </a:xfrm>
          <a:prstGeom prst="rect">
            <a:avLst/>
          </a:prstGeom>
        </p:spPr>
      </p:pic>
      <p:sp>
        <p:nvSpPr>
          <p:cNvPr id="80" name="Tekstvak 79"/>
          <p:cNvSpPr txBox="1"/>
          <p:nvPr/>
        </p:nvSpPr>
        <p:spPr>
          <a:xfrm>
            <a:off x="4800877" y="1689382"/>
            <a:ext cx="1568552" cy="415498"/>
          </a:xfrm>
          <a:prstGeom prst="rect">
            <a:avLst/>
          </a:prstGeom>
          <a:noFill/>
        </p:spPr>
        <p:txBody>
          <a:bodyPr wrap="square" rtlCol="0">
            <a:spAutoFit/>
          </a:bodyPr>
          <a:lstStyle/>
          <a:p>
            <a:pPr algn="ctr" defTabSz="685783">
              <a:defRPr/>
            </a:pPr>
            <a:r>
              <a:rPr lang="nl-NL" sz="1050" b="1" dirty="0" err="1">
                <a:solidFill>
                  <a:srgbClr val="000000"/>
                </a:solidFill>
                <a:latin typeface="Calibri" panose="020F0502020204030204" pitchFamily="34" charset="0"/>
              </a:rPr>
              <a:t>Ademgestuurde</a:t>
            </a:r>
            <a:r>
              <a:rPr lang="nl-NL" sz="1050" b="1" dirty="0">
                <a:solidFill>
                  <a:srgbClr val="000000"/>
                </a:solidFill>
                <a:latin typeface="Calibri" panose="020F0502020204030204" pitchFamily="34" charset="0"/>
              </a:rPr>
              <a:t> </a:t>
            </a:r>
          </a:p>
          <a:p>
            <a:pPr algn="ctr" defTabSz="685783">
              <a:defRPr/>
            </a:pPr>
            <a:r>
              <a:rPr lang="nl-NL" sz="1050" b="1" dirty="0">
                <a:solidFill>
                  <a:srgbClr val="000000"/>
                </a:solidFill>
                <a:latin typeface="Calibri" panose="020F0502020204030204" pitchFamily="34" charset="0"/>
              </a:rPr>
              <a:t>aerosol</a:t>
            </a:r>
          </a:p>
        </p:txBody>
      </p:sp>
      <p:sp>
        <p:nvSpPr>
          <p:cNvPr id="81" name="Tekstvak 80"/>
          <p:cNvSpPr txBox="1"/>
          <p:nvPr/>
        </p:nvSpPr>
        <p:spPr>
          <a:xfrm>
            <a:off x="5436097" y="1990770"/>
            <a:ext cx="728512" cy="323165"/>
          </a:xfrm>
          <a:prstGeom prst="rect">
            <a:avLst/>
          </a:prstGeom>
          <a:noFill/>
        </p:spPr>
        <p:txBody>
          <a:bodyPr wrap="square" rtlCol="0">
            <a:spAutoFit/>
          </a:bodyPr>
          <a:lstStyle/>
          <a:p>
            <a:r>
              <a:rPr lang="nl-NL" sz="750" b="1" dirty="0">
                <a:solidFill>
                  <a:srgbClr val="000000"/>
                </a:solidFill>
              </a:rPr>
              <a:t>PMDI </a:t>
            </a:r>
          </a:p>
          <a:p>
            <a:r>
              <a:rPr lang="nl-NL" sz="750" b="1" u="sng" dirty="0">
                <a:solidFill>
                  <a:srgbClr val="000000"/>
                </a:solidFill>
              </a:rPr>
              <a:t>20</a:t>
            </a:r>
            <a:r>
              <a:rPr lang="nl-NL" sz="750" dirty="0">
                <a:solidFill>
                  <a:srgbClr val="000000"/>
                </a:solidFill>
              </a:rPr>
              <a:t>-60 L/min</a:t>
            </a:r>
          </a:p>
        </p:txBody>
      </p:sp>
      <p:sp>
        <p:nvSpPr>
          <p:cNvPr id="82" name="Rectangle 87"/>
          <p:cNvSpPr>
            <a:spLocks noChangeArrowheads="1"/>
          </p:cNvSpPr>
          <p:nvPr/>
        </p:nvSpPr>
        <p:spPr bwMode="auto">
          <a:xfrm>
            <a:off x="4967726" y="4169194"/>
            <a:ext cx="1234854" cy="39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a:r>
              <a:rPr lang="nl-NL" altLang="nl-NL" sz="750" b="1" dirty="0" err="1">
                <a:solidFill>
                  <a:srgbClr val="376092"/>
                </a:solidFill>
                <a:latin typeface="Calibri" pitchFamily="34" charset="0"/>
                <a:cs typeface="Arial" pitchFamily="34" charset="0"/>
              </a:rPr>
              <a:t>Spiriva</a:t>
            </a:r>
            <a:r>
              <a:rPr lang="nl-NL" altLang="nl-NL" sz="750" b="1" dirty="0">
                <a:solidFill>
                  <a:srgbClr val="376092"/>
                </a:solidFill>
                <a:latin typeface="Calibri" pitchFamily="34" charset="0"/>
                <a:cs typeface="Arial" pitchFamily="34" charset="0"/>
              </a:rPr>
              <a:t> </a:t>
            </a:r>
            <a:r>
              <a:rPr lang="nl-NL" altLang="nl-NL" sz="750" dirty="0" err="1">
                <a:solidFill>
                  <a:srgbClr val="376092"/>
                </a:solidFill>
                <a:latin typeface="Calibri" pitchFamily="34" charset="0"/>
                <a:cs typeface="Arial" pitchFamily="34" charset="0"/>
              </a:rPr>
              <a:t>Respimat</a:t>
            </a:r>
            <a:endParaRPr lang="nl-NL" altLang="nl-NL" sz="750" dirty="0">
              <a:solidFill>
                <a:srgbClr val="376092"/>
              </a:solidFill>
              <a:latin typeface="Calibri" pitchFamily="34" charset="0"/>
              <a:cs typeface="Arial" pitchFamily="34" charset="0"/>
            </a:endParaRPr>
          </a:p>
          <a:p>
            <a:pPr algn="ctr"/>
            <a:r>
              <a:rPr lang="nl-NL" altLang="nl-NL" sz="750" dirty="0" err="1">
                <a:solidFill>
                  <a:srgbClr val="376092"/>
                </a:solidFill>
                <a:latin typeface="Calibri" pitchFamily="34" charset="0"/>
                <a:cs typeface="Arial" pitchFamily="34" charset="0"/>
              </a:rPr>
              <a:t>Tiotropium</a:t>
            </a:r>
            <a:endParaRPr lang="nl-NL" altLang="nl-NL" sz="750" i="1" dirty="0">
              <a:solidFill>
                <a:srgbClr val="376092"/>
              </a:solidFill>
              <a:latin typeface="Calibri" pitchFamily="34" charset="0"/>
              <a:cs typeface="Arial" pitchFamily="34" charset="0"/>
            </a:endParaRPr>
          </a:p>
          <a:p>
            <a:pPr algn="ctr"/>
            <a:r>
              <a:rPr lang="nl-NL" altLang="nl-NL" sz="750" i="1" dirty="0">
                <a:solidFill>
                  <a:srgbClr val="376092"/>
                </a:solidFill>
                <a:latin typeface="Calibri" pitchFamily="34" charset="0"/>
                <a:cs typeface="Arial" pitchFamily="34" charset="0"/>
              </a:rPr>
              <a:t>1 maal daags</a:t>
            </a:r>
          </a:p>
        </p:txBody>
      </p:sp>
      <p:sp>
        <p:nvSpPr>
          <p:cNvPr id="92" name="Rectangle 25"/>
          <p:cNvSpPr>
            <a:spLocks noChangeArrowheads="1"/>
          </p:cNvSpPr>
          <p:nvPr/>
        </p:nvSpPr>
        <p:spPr bwMode="auto">
          <a:xfrm>
            <a:off x="5286339" y="2363173"/>
            <a:ext cx="949091" cy="28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a:r>
              <a:rPr lang="nl-NL" altLang="nl-NL" sz="750" b="1" dirty="0">
                <a:solidFill>
                  <a:srgbClr val="04667A"/>
                </a:solidFill>
                <a:latin typeface="Calibri" pitchFamily="34" charset="0"/>
                <a:cs typeface="Arial" pitchFamily="34" charset="0"/>
              </a:rPr>
              <a:t>Salbutamol</a:t>
            </a:r>
            <a:r>
              <a:rPr lang="nl-NL" altLang="nl-NL" sz="750" dirty="0">
                <a:solidFill>
                  <a:srgbClr val="04667A"/>
                </a:solidFill>
                <a:latin typeface="Calibri" pitchFamily="34" charset="0"/>
                <a:cs typeface="Arial" pitchFamily="34" charset="0"/>
              </a:rPr>
              <a:t> </a:t>
            </a:r>
          </a:p>
          <a:p>
            <a:pPr algn="ctr"/>
            <a:r>
              <a:rPr lang="en-GB" altLang="nl-NL" sz="750" dirty="0" err="1">
                <a:solidFill>
                  <a:srgbClr val="04667A"/>
                </a:solidFill>
                <a:latin typeface="Calibri" pitchFamily="34" charset="0"/>
                <a:cs typeface="Arial" pitchFamily="34" charset="0"/>
              </a:rPr>
              <a:t>Redihaler</a:t>
            </a:r>
            <a:r>
              <a:rPr lang="nl-NL" altLang="nl-NL" sz="750" dirty="0">
                <a:solidFill>
                  <a:srgbClr val="04667A"/>
                </a:solidFill>
                <a:latin typeface="Calibri" pitchFamily="34" charset="0"/>
                <a:cs typeface="Arial" pitchFamily="34" charset="0"/>
              </a:rPr>
              <a:t> </a:t>
            </a:r>
          </a:p>
        </p:txBody>
      </p:sp>
      <p:pic>
        <p:nvPicPr>
          <p:cNvPr id="93"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85884" y="2338332"/>
            <a:ext cx="244081" cy="45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67608" y="2862160"/>
            <a:ext cx="268489" cy="48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Rectangle 121"/>
          <p:cNvSpPr>
            <a:spLocks noChangeArrowheads="1"/>
          </p:cNvSpPr>
          <p:nvPr/>
        </p:nvSpPr>
        <p:spPr bwMode="auto">
          <a:xfrm>
            <a:off x="5361543" y="2882165"/>
            <a:ext cx="803066" cy="39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a:r>
              <a:rPr lang="nl-NL" altLang="nl-NL" sz="750" b="1" dirty="0" err="1">
                <a:solidFill>
                  <a:srgbClr val="04667A"/>
                </a:solidFill>
                <a:latin typeface="Calibri" pitchFamily="34" charset="0"/>
                <a:cs typeface="Arial" pitchFamily="34" charset="0"/>
              </a:rPr>
              <a:t>Qvar</a:t>
            </a:r>
            <a:endParaRPr lang="nl-NL" altLang="nl-NL" sz="750" b="1" dirty="0">
              <a:solidFill>
                <a:srgbClr val="04667A"/>
              </a:solidFill>
              <a:latin typeface="Calibri" pitchFamily="34" charset="0"/>
              <a:cs typeface="Arial" pitchFamily="34" charset="0"/>
            </a:endParaRPr>
          </a:p>
          <a:p>
            <a:pPr algn="ctr"/>
            <a:r>
              <a:rPr lang="nl-NL" altLang="nl-NL" sz="750" dirty="0" err="1">
                <a:solidFill>
                  <a:srgbClr val="04667A"/>
                </a:solidFill>
                <a:latin typeface="Calibri" pitchFamily="34" charset="0"/>
                <a:cs typeface="Arial" pitchFamily="34" charset="0"/>
              </a:rPr>
              <a:t>Redihaler</a:t>
            </a:r>
            <a:endParaRPr lang="nl-NL" altLang="nl-NL" sz="750" dirty="0">
              <a:solidFill>
                <a:srgbClr val="04667A"/>
              </a:solidFill>
              <a:latin typeface="Calibri" pitchFamily="34" charset="0"/>
              <a:cs typeface="Arial" pitchFamily="34" charset="0"/>
            </a:endParaRPr>
          </a:p>
          <a:p>
            <a:pPr algn="ctr"/>
            <a:r>
              <a:rPr lang="nl-NL" altLang="nl-NL" sz="750" dirty="0" err="1">
                <a:solidFill>
                  <a:srgbClr val="04667A"/>
                </a:solidFill>
                <a:latin typeface="Calibri" pitchFamily="34" charset="0"/>
                <a:cs typeface="Arial" pitchFamily="34" charset="0"/>
              </a:rPr>
              <a:t>Beclometason</a:t>
            </a:r>
            <a:endParaRPr lang="nl-NL" altLang="nl-NL" sz="750" dirty="0">
              <a:solidFill>
                <a:srgbClr val="04667A"/>
              </a:solidFill>
              <a:latin typeface="Calibri" pitchFamily="34" charset="0"/>
              <a:cs typeface="Arial" pitchFamily="34" charset="0"/>
            </a:endParaRPr>
          </a:p>
        </p:txBody>
      </p:sp>
      <p:pic>
        <p:nvPicPr>
          <p:cNvPr id="71"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715865" y="3466557"/>
            <a:ext cx="427622" cy="44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p:cNvSpPr txBox="1"/>
          <p:nvPr/>
        </p:nvSpPr>
        <p:spPr>
          <a:xfrm>
            <a:off x="3013078" y="3467615"/>
            <a:ext cx="685800" cy="464805"/>
          </a:xfrm>
          <a:prstGeom prst="rect">
            <a:avLst/>
          </a:prstGeom>
        </p:spPr>
        <p:txBody>
          <a:bodyPr wrap="none" rtlCol="0">
            <a:noAutofit/>
          </a:bodyPr>
          <a:lstStyle/>
          <a:p>
            <a:pPr marL="257175" indent="-257175" algn="ctr" defTabSz="342900">
              <a:spcBef>
                <a:spcPct val="20000"/>
              </a:spcBef>
            </a:pPr>
            <a:r>
              <a:rPr lang="nl-NL" sz="750" dirty="0" err="1">
                <a:solidFill>
                  <a:srgbClr val="00266E"/>
                </a:solidFill>
                <a:latin typeface="Calibri" panose="020F0502020204030204" pitchFamily="34" charset="0"/>
              </a:rPr>
              <a:t>Fluticason</a:t>
            </a:r>
            <a:r>
              <a:rPr lang="nl-NL" sz="750" dirty="0">
                <a:solidFill>
                  <a:srgbClr val="00266E"/>
                </a:solidFill>
                <a:latin typeface="Calibri" panose="020F0502020204030204" pitchFamily="34" charset="0"/>
              </a:rPr>
              <a:t>/ </a:t>
            </a:r>
          </a:p>
          <a:p>
            <a:pPr marL="257175" indent="-257175" algn="ctr" defTabSz="342900">
              <a:spcBef>
                <a:spcPct val="20000"/>
              </a:spcBef>
            </a:pPr>
            <a:r>
              <a:rPr lang="nl-NL" sz="750" dirty="0">
                <a:solidFill>
                  <a:srgbClr val="00266E"/>
                </a:solidFill>
                <a:latin typeface="Calibri" panose="020F0502020204030204" pitchFamily="34" charset="0"/>
              </a:rPr>
              <a:t>Salmeterol</a:t>
            </a:r>
          </a:p>
          <a:p>
            <a:pPr marL="257175" indent="-257175" algn="ctr" defTabSz="342900">
              <a:spcBef>
                <a:spcPct val="20000"/>
              </a:spcBef>
            </a:pPr>
            <a:r>
              <a:rPr lang="nl-NL" sz="750" dirty="0" err="1">
                <a:solidFill>
                  <a:srgbClr val="00266E"/>
                </a:solidFill>
                <a:latin typeface="Calibri" panose="020F0502020204030204" pitchFamily="34" charset="0"/>
              </a:rPr>
              <a:t>diskus</a:t>
            </a:r>
            <a:endParaRPr lang="nl-NL" sz="750" dirty="0">
              <a:solidFill>
                <a:srgbClr val="00266E"/>
              </a:solidFill>
              <a:latin typeface="Calibri" panose="020F0502020204030204" pitchFamily="34" charset="0"/>
            </a:endParaRPr>
          </a:p>
        </p:txBody>
      </p:sp>
      <p:pic>
        <p:nvPicPr>
          <p:cNvPr id="66" name="Afbeelding 65"/>
          <p:cNvPicPr>
            <a:picLocks noChangeAspect="1"/>
          </p:cNvPicPr>
          <p:nvPr/>
        </p:nvPicPr>
        <p:blipFill>
          <a:blip r:embed="rId22"/>
          <a:stretch>
            <a:fillRect/>
          </a:stretch>
        </p:blipFill>
        <p:spPr>
          <a:xfrm>
            <a:off x="7045869" y="569855"/>
            <a:ext cx="1721123" cy="578480"/>
          </a:xfrm>
          <a:prstGeom prst="rect">
            <a:avLst/>
          </a:prstGeom>
        </p:spPr>
      </p:pic>
    </p:spTree>
    <p:extLst>
      <p:ext uri="{BB962C8B-B14F-4D97-AF65-F5344CB8AC3E}">
        <p14:creationId xmlns:p14="http://schemas.microsoft.com/office/powerpoint/2010/main" val="969642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38052" y="1514594"/>
          <a:ext cx="6242262" cy="4518493"/>
        </p:xfrm>
        <a:graphic>
          <a:graphicData uri="http://schemas.openxmlformats.org/drawingml/2006/table">
            <a:tbl>
              <a:tblPr firstRow="1" bandRow="1">
                <a:tableStyleId>{5C22544A-7EE6-4342-B048-85BDC9FD1C3A}</a:tableStyleId>
              </a:tblPr>
              <a:tblGrid>
                <a:gridCol w="320117">
                  <a:extLst>
                    <a:ext uri="{9D8B030D-6E8A-4147-A177-3AD203B41FA5}">
                      <a16:colId xmlns:a16="http://schemas.microsoft.com/office/drawing/2014/main" val="20000"/>
                    </a:ext>
                  </a:extLst>
                </a:gridCol>
                <a:gridCol w="2789797">
                  <a:extLst>
                    <a:ext uri="{9D8B030D-6E8A-4147-A177-3AD203B41FA5}">
                      <a16:colId xmlns:a16="http://schemas.microsoft.com/office/drawing/2014/main" val="20001"/>
                    </a:ext>
                  </a:extLst>
                </a:gridCol>
                <a:gridCol w="1350150">
                  <a:extLst>
                    <a:ext uri="{9D8B030D-6E8A-4147-A177-3AD203B41FA5}">
                      <a16:colId xmlns:a16="http://schemas.microsoft.com/office/drawing/2014/main" val="20002"/>
                    </a:ext>
                  </a:extLst>
                </a:gridCol>
                <a:gridCol w="1782198">
                  <a:extLst>
                    <a:ext uri="{9D8B030D-6E8A-4147-A177-3AD203B41FA5}">
                      <a16:colId xmlns:a16="http://schemas.microsoft.com/office/drawing/2014/main" val="20003"/>
                    </a:ext>
                  </a:extLst>
                </a:gridCol>
              </a:tblGrid>
              <a:tr h="476981">
                <a:tc>
                  <a:txBody>
                    <a:bodyPr/>
                    <a:lstStyle/>
                    <a:p>
                      <a:pPr algn="ctr"/>
                      <a:endParaRPr lang="nl-NL" sz="900" dirty="0">
                        <a:solidFill>
                          <a:schemeClr val="accent6">
                            <a:lumMod val="75000"/>
                          </a:schemeClr>
                        </a:solidFill>
                        <a:latin typeface="Calibri" panose="020F0502020204030204" pitchFamily="34" charset="0"/>
                      </a:endParaRPr>
                    </a:p>
                  </a:txBody>
                  <a:tcPr marL="53068" marR="53068" marT="26534" marB="26534">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endParaRPr lang="nl-NL" sz="900" b="1" i="0" dirty="0">
                        <a:solidFill>
                          <a:schemeClr val="tx1"/>
                        </a:solidFill>
                        <a:latin typeface="Calibri" panose="020F0502020204030204" pitchFamily="34" charset="0"/>
                        <a:ea typeface="Calibri"/>
                        <a:cs typeface="Times New Roman"/>
                      </a:endParaRPr>
                    </a:p>
                  </a:txBody>
                  <a:tcPr marL="53068" marR="53068" marT="26534" marB="26534"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D1F0D1"/>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endParaRPr lang="nl-NL" sz="900" i="0" dirty="0">
                        <a:solidFill>
                          <a:schemeClr val="tx1"/>
                        </a:solidFill>
                        <a:latin typeface="Calibri" panose="020F0502020204030204" pitchFamily="34" charset="0"/>
                        <a:ea typeface="Calibri"/>
                        <a:cs typeface="Times New Roman"/>
                      </a:endParaRPr>
                    </a:p>
                  </a:txBody>
                  <a:tcPr marL="53068" marR="53068" marT="26534" marB="26534"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D1F0D1"/>
                    </a:solidFill>
                  </a:tcPr>
                </a:tc>
                <a:tc>
                  <a:txBody>
                    <a:bodyPr/>
                    <a:lstStyle/>
                    <a:p>
                      <a:pPr algn="ctr">
                        <a:lnSpc>
                          <a:spcPct val="115000"/>
                        </a:lnSpc>
                        <a:spcAft>
                          <a:spcPts val="0"/>
                        </a:spcAft>
                      </a:pPr>
                      <a:endParaRPr lang="nl-NL" sz="900" i="0" dirty="0">
                        <a:solidFill>
                          <a:schemeClr val="tx1"/>
                        </a:solidFill>
                        <a:latin typeface="Calibri" panose="020F0502020204030204" pitchFamily="34" charset="0"/>
                        <a:ea typeface="Calibri"/>
                        <a:cs typeface="Times New Roman"/>
                      </a:endParaRPr>
                    </a:p>
                  </a:txBody>
                  <a:tcPr marL="53068" marR="53068" marT="26534" marB="26534" anchor="ct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D1F0D1"/>
                    </a:solidFill>
                  </a:tcPr>
                </a:tc>
                <a:extLst>
                  <a:ext uri="{0D108BD9-81ED-4DB2-BD59-A6C34878D82A}">
                    <a16:rowId xmlns:a16="http://schemas.microsoft.com/office/drawing/2014/main" val="10000"/>
                  </a:ext>
                </a:extLst>
              </a:tr>
              <a:tr h="562097">
                <a:tc>
                  <a:txBody>
                    <a:bodyPr/>
                    <a:lstStyle/>
                    <a:p>
                      <a:pPr algn="ctr"/>
                      <a:r>
                        <a:rPr lang="nl-NL" sz="900" b="0" dirty="0">
                          <a:solidFill>
                            <a:schemeClr val="tx1"/>
                          </a:solidFill>
                          <a:latin typeface="Calibri" panose="020F0502020204030204" pitchFamily="34" charset="0"/>
                        </a:rPr>
                        <a:t>SABA</a:t>
                      </a:r>
                    </a:p>
                  </a:txBody>
                  <a:tcPr marL="53068" marR="53068" marT="26534" marB="26534" vert="vert270" anchor="ct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D1F0D1"/>
                    </a:solidFill>
                  </a:tcPr>
                </a:tc>
                <a:tc>
                  <a:txBody>
                    <a:bodyPr/>
                    <a:lstStyle/>
                    <a:p>
                      <a:endParaRPr lang="nl-NL" sz="900" dirty="0">
                        <a:solidFill>
                          <a:schemeClr val="accent6">
                            <a:lumMod val="75000"/>
                          </a:schemeClr>
                        </a:solidFill>
                        <a:latin typeface="Calibri" panose="020F0502020204030204" pitchFamily="34" charset="0"/>
                      </a:endParaRPr>
                    </a:p>
                  </a:txBody>
                  <a:tcPr marL="53068" marR="53068" marT="26534" marB="26534">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900" dirty="0">
                        <a:solidFill>
                          <a:schemeClr val="accent6">
                            <a:lumMod val="75000"/>
                          </a:schemeClr>
                        </a:solidFill>
                        <a:latin typeface="Calibri" panose="020F0502020204030204" pitchFamily="34" charset="0"/>
                      </a:endParaRPr>
                    </a:p>
                  </a:txBody>
                  <a:tcPr marL="53068" marR="53068" marT="26534" marB="26534">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900" dirty="0">
                        <a:solidFill>
                          <a:schemeClr val="accent6">
                            <a:lumMod val="75000"/>
                          </a:schemeClr>
                        </a:solidFill>
                        <a:latin typeface="Calibri" panose="020F0502020204030204" pitchFamily="34" charset="0"/>
                      </a:endParaRPr>
                    </a:p>
                  </a:txBody>
                  <a:tcPr marL="53068" marR="53068" marT="26534" marB="26534">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2029">
                <a:tc>
                  <a:txBody>
                    <a:bodyPr/>
                    <a:lstStyle/>
                    <a:p>
                      <a:pPr algn="ctr"/>
                      <a:r>
                        <a:rPr lang="nl-NL" sz="900" b="0" dirty="0">
                          <a:solidFill>
                            <a:schemeClr val="tx1"/>
                          </a:solidFill>
                          <a:latin typeface="Calibri" panose="020F0502020204030204" pitchFamily="34" charset="0"/>
                        </a:rPr>
                        <a:t>SAMA</a:t>
                      </a:r>
                    </a:p>
                  </a:txBody>
                  <a:tcPr marL="53068" marR="53068" marT="26534" marB="26534" vert="vert270" anchor="ct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D1F0D1"/>
                    </a:solidFill>
                  </a:tcPr>
                </a:tc>
                <a:tc>
                  <a:txBody>
                    <a:bodyPr/>
                    <a:lstStyle/>
                    <a:p>
                      <a:endParaRPr lang="nl-NL" sz="900" dirty="0">
                        <a:solidFill>
                          <a:schemeClr val="accent6">
                            <a:lumMod val="75000"/>
                          </a:schemeClr>
                        </a:solidFill>
                        <a:latin typeface="Calibri" panose="020F0502020204030204" pitchFamily="34" charset="0"/>
                      </a:endParaRPr>
                    </a:p>
                  </a:txBody>
                  <a:tcPr marL="53068" marR="53068" marT="26534" marB="26534">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900" dirty="0">
                        <a:solidFill>
                          <a:schemeClr val="accent6">
                            <a:lumMod val="75000"/>
                          </a:schemeClr>
                        </a:solidFill>
                        <a:latin typeface="Calibri" panose="020F0502020204030204" pitchFamily="34" charset="0"/>
                      </a:endParaRPr>
                    </a:p>
                  </a:txBody>
                  <a:tcPr marL="53068" marR="53068" marT="26534" marB="26534">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400" dirty="0"/>
                    </a:p>
                  </a:txBody>
                  <a:tcPr marL="53068" marR="53068" marT="26534" marB="26534">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9294">
                <a:tc>
                  <a:txBody>
                    <a:bodyPr/>
                    <a:lstStyle/>
                    <a:p>
                      <a:pPr algn="ctr"/>
                      <a:r>
                        <a:rPr lang="nl-NL" sz="900" b="0" dirty="0">
                          <a:solidFill>
                            <a:schemeClr val="tx1"/>
                          </a:solidFill>
                          <a:latin typeface="Calibri" panose="020F0502020204030204" pitchFamily="34" charset="0"/>
                        </a:rPr>
                        <a:t>LABA</a:t>
                      </a:r>
                    </a:p>
                  </a:txBody>
                  <a:tcPr marL="53068" marR="53068" marT="26534" marB="26534" vert="vert270" anchor="ct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D1F0D1"/>
                    </a:solidFill>
                  </a:tcPr>
                </a:tc>
                <a:tc>
                  <a:txBody>
                    <a:bodyPr/>
                    <a:lstStyle/>
                    <a:p>
                      <a:endParaRPr lang="nl-NL" sz="900" dirty="0">
                        <a:solidFill>
                          <a:schemeClr val="accent6">
                            <a:lumMod val="75000"/>
                          </a:schemeClr>
                        </a:solidFill>
                        <a:latin typeface="Calibri" panose="020F0502020204030204" pitchFamily="34" charset="0"/>
                      </a:endParaRPr>
                    </a:p>
                  </a:txBody>
                  <a:tcPr marL="53068" marR="53068" marT="26534" marB="26534">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900" dirty="0">
                        <a:solidFill>
                          <a:schemeClr val="accent6">
                            <a:lumMod val="75000"/>
                          </a:schemeClr>
                        </a:solidFill>
                        <a:latin typeface="Calibri" panose="020F0502020204030204" pitchFamily="34" charset="0"/>
                      </a:endParaRPr>
                    </a:p>
                  </a:txBody>
                  <a:tcPr marL="53068" marR="53068" marT="26534" marB="26534">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400" dirty="0"/>
                    </a:p>
                  </a:txBody>
                  <a:tcPr marL="53068" marR="53068" marT="26534" marB="26534">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86054">
                <a:tc>
                  <a:txBody>
                    <a:bodyPr/>
                    <a:lstStyle/>
                    <a:p>
                      <a:pPr algn="ctr"/>
                      <a:r>
                        <a:rPr lang="nl-NL" sz="900" b="0" dirty="0">
                          <a:solidFill>
                            <a:schemeClr val="tx1"/>
                          </a:solidFill>
                          <a:latin typeface="Calibri" panose="020F0502020204030204" pitchFamily="34" charset="0"/>
                        </a:rPr>
                        <a:t>LAMA</a:t>
                      </a:r>
                    </a:p>
                  </a:txBody>
                  <a:tcPr marL="53068" marR="53068" marT="26534" marB="26534" vert="vert270" anchor="ct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D1F0D1"/>
                    </a:solidFill>
                  </a:tcPr>
                </a:tc>
                <a:tc>
                  <a:txBody>
                    <a:bodyPr/>
                    <a:lstStyle/>
                    <a:p>
                      <a:endParaRPr lang="nl-NL" sz="900" dirty="0">
                        <a:solidFill>
                          <a:schemeClr val="accent6">
                            <a:lumMod val="75000"/>
                          </a:schemeClr>
                        </a:solidFill>
                        <a:latin typeface="Calibri" panose="020F0502020204030204" pitchFamily="34" charset="0"/>
                      </a:endParaRPr>
                    </a:p>
                  </a:txBody>
                  <a:tcPr marL="53068" marR="53068" marT="26534" marB="26534">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900" dirty="0">
                        <a:solidFill>
                          <a:schemeClr val="accent6">
                            <a:lumMod val="75000"/>
                          </a:schemeClr>
                        </a:solidFill>
                        <a:latin typeface="Calibri" panose="020F0502020204030204" pitchFamily="34" charset="0"/>
                      </a:endParaRPr>
                    </a:p>
                  </a:txBody>
                  <a:tcPr marL="53068" marR="53068" marT="26534" marB="26534">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400"/>
                    </a:p>
                  </a:txBody>
                  <a:tcPr marL="53068" marR="53068" marT="26534" marB="26534">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LAMA/</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LABA</a:t>
                      </a:r>
                      <a:endParaRPr lang="nl-NL" sz="900" b="0" dirty="0">
                        <a:solidFill>
                          <a:schemeClr val="tx1"/>
                        </a:solidFill>
                        <a:latin typeface="Calibri" panose="020F0502020204030204" pitchFamily="34" charset="0"/>
                      </a:endParaRPr>
                    </a:p>
                  </a:txBody>
                  <a:tcPr marL="53068" marR="53068" marT="26534" marB="26534" vert="vert270" anchor="ct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D1F0D1"/>
                    </a:solidFill>
                  </a:tcPr>
                </a:tc>
                <a:tc>
                  <a:txBody>
                    <a:bodyPr/>
                    <a:lstStyle/>
                    <a:p>
                      <a:endParaRPr lang="nl-NL" sz="900" dirty="0">
                        <a:solidFill>
                          <a:schemeClr val="accent6">
                            <a:lumMod val="75000"/>
                          </a:schemeClr>
                        </a:solidFill>
                        <a:latin typeface="Calibri" panose="020F0502020204030204" pitchFamily="34" charset="0"/>
                      </a:endParaRPr>
                    </a:p>
                  </a:txBody>
                  <a:tcPr marL="53068" marR="53068" marT="26534" marB="26534">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900" dirty="0">
                        <a:solidFill>
                          <a:schemeClr val="accent6">
                            <a:lumMod val="75000"/>
                          </a:schemeClr>
                        </a:solidFill>
                        <a:latin typeface="Calibri" panose="020F0502020204030204" pitchFamily="34" charset="0"/>
                      </a:endParaRPr>
                    </a:p>
                  </a:txBody>
                  <a:tcPr marL="53068" marR="53068" marT="26534" marB="26534">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400" dirty="0"/>
                    </a:p>
                  </a:txBody>
                  <a:tcPr marL="53068" marR="53068" marT="26534" marB="26534">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48072">
                <a:tc>
                  <a:txBody>
                    <a:bodyPr/>
                    <a:lstStyle/>
                    <a:p>
                      <a:pPr algn="ctr"/>
                      <a:r>
                        <a:rPr lang="nl-NL" sz="900" b="0" dirty="0">
                          <a:solidFill>
                            <a:schemeClr val="tx1"/>
                          </a:solidFill>
                          <a:latin typeface="Calibri" panose="020F0502020204030204" pitchFamily="34" charset="0"/>
                        </a:rPr>
                        <a:t>ICS/</a:t>
                      </a:r>
                    </a:p>
                    <a:p>
                      <a:pPr algn="ctr"/>
                      <a:r>
                        <a:rPr lang="nl-NL" sz="900" b="0" dirty="0">
                          <a:solidFill>
                            <a:schemeClr val="tx1"/>
                          </a:solidFill>
                          <a:latin typeface="Calibri" panose="020F0502020204030204" pitchFamily="34" charset="0"/>
                        </a:rPr>
                        <a:t>LABA</a:t>
                      </a:r>
                    </a:p>
                  </a:txBody>
                  <a:tcPr marL="53068" marR="53068" marT="26534" marB="26534" vert="vert270" anchor="ct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nl-NL" sz="900" dirty="0">
                        <a:solidFill>
                          <a:schemeClr val="accent6">
                            <a:lumMod val="75000"/>
                          </a:schemeClr>
                        </a:solidFill>
                        <a:latin typeface="Calibri" panose="020F0502020204030204" pitchFamily="34" charset="0"/>
                      </a:endParaRPr>
                    </a:p>
                  </a:txBody>
                  <a:tcPr marL="53068" marR="53068" marT="26534" marB="26534">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900" dirty="0">
                        <a:solidFill>
                          <a:schemeClr val="accent6">
                            <a:lumMod val="75000"/>
                          </a:schemeClr>
                        </a:solidFill>
                        <a:latin typeface="Calibri" panose="020F0502020204030204" pitchFamily="34" charset="0"/>
                      </a:endParaRPr>
                    </a:p>
                  </a:txBody>
                  <a:tcPr marL="53068" marR="53068" marT="26534" marB="26534">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400" dirty="0"/>
                    </a:p>
                  </a:txBody>
                  <a:tcPr marL="53068" marR="53068" marT="26534" marB="26534">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86054">
                <a:tc>
                  <a:txBody>
                    <a:bodyPr/>
                    <a:lstStyle/>
                    <a:p>
                      <a:pPr algn="ctr"/>
                      <a:r>
                        <a:rPr lang="nl-NL" sz="900" b="0" dirty="0">
                          <a:solidFill>
                            <a:schemeClr val="tx1"/>
                          </a:solidFill>
                          <a:latin typeface="Calibri" panose="020F0502020204030204" pitchFamily="34" charset="0"/>
                        </a:rPr>
                        <a:t>ICS**</a:t>
                      </a:r>
                    </a:p>
                  </a:txBody>
                  <a:tcPr marL="53068" marR="53068" marT="26534" marB="26534" vert="vert270" anchor="ct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nl-NL" sz="900" dirty="0">
                        <a:solidFill>
                          <a:schemeClr val="accent6">
                            <a:lumMod val="75000"/>
                          </a:schemeClr>
                        </a:solidFill>
                        <a:latin typeface="Calibri" panose="020F0502020204030204" pitchFamily="34" charset="0"/>
                      </a:endParaRPr>
                    </a:p>
                  </a:txBody>
                  <a:tcPr marL="53068" marR="53068" marT="26534" marB="26534">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900" dirty="0">
                        <a:solidFill>
                          <a:schemeClr val="accent6">
                            <a:lumMod val="75000"/>
                          </a:schemeClr>
                        </a:solidFill>
                        <a:latin typeface="Calibri" panose="020F0502020204030204" pitchFamily="34" charset="0"/>
                      </a:endParaRPr>
                    </a:p>
                  </a:txBody>
                  <a:tcPr marL="53068" marR="53068" marT="26534" marB="26534">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400" dirty="0"/>
                    </a:p>
                  </a:txBody>
                  <a:tcPr marL="53068" marR="53068" marT="26534" marB="26534">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97852">
                <a:tc>
                  <a:txBody>
                    <a:bodyPr/>
                    <a:lstStyle/>
                    <a:p>
                      <a:pPr algn="ctr"/>
                      <a:r>
                        <a:rPr lang="nl-NL" sz="900" b="0" dirty="0">
                          <a:solidFill>
                            <a:schemeClr val="tx1"/>
                          </a:solidFill>
                          <a:latin typeface="Calibri" panose="020F0502020204030204" pitchFamily="34" charset="0"/>
                        </a:rPr>
                        <a:t>ICS/LABA/LAMA**</a:t>
                      </a:r>
                    </a:p>
                  </a:txBody>
                  <a:tcPr marL="53068" marR="53068" marT="26534" marB="26534" vert="vert270" anchor="ct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nl-NL" sz="900" dirty="0">
                        <a:solidFill>
                          <a:schemeClr val="accent6">
                            <a:lumMod val="75000"/>
                          </a:schemeClr>
                        </a:solidFill>
                        <a:latin typeface="Calibri" panose="020F0502020204030204" pitchFamily="34" charset="0"/>
                      </a:endParaRPr>
                    </a:p>
                  </a:txBody>
                  <a:tcPr marL="53068" marR="53068" marT="26534" marB="26534">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900" dirty="0">
                        <a:solidFill>
                          <a:schemeClr val="accent6">
                            <a:lumMod val="75000"/>
                          </a:schemeClr>
                        </a:solidFill>
                        <a:latin typeface="Calibri" panose="020F0502020204030204" pitchFamily="34" charset="0"/>
                      </a:endParaRPr>
                    </a:p>
                  </a:txBody>
                  <a:tcPr marL="53068" marR="53068" marT="26534" marB="26534">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700" kern="1200" dirty="0">
                        <a:solidFill>
                          <a:srgbClr val="376092"/>
                        </a:solidFill>
                        <a:latin typeface="Calibri" pitchFamily="34" charset="0"/>
                        <a:ea typeface="MS PGothic" pitchFamily="34" charset="-128"/>
                        <a:cs typeface="Arial" pitchFamily="34" charset="0"/>
                      </a:endParaRPr>
                    </a:p>
                  </a:txBody>
                  <a:tcPr marL="53068" marR="53068" marT="26534" marB="26534">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pSp>
        <p:nvGrpSpPr>
          <p:cNvPr id="3" name="Groep 2"/>
          <p:cNvGrpSpPr/>
          <p:nvPr/>
        </p:nvGrpSpPr>
        <p:grpSpPr>
          <a:xfrm>
            <a:off x="2774371" y="2119088"/>
            <a:ext cx="519770" cy="3823178"/>
            <a:chOff x="2063930" y="1502194"/>
            <a:chExt cx="675675" cy="5117533"/>
          </a:xfrm>
        </p:grpSpPr>
        <p:pic>
          <p:nvPicPr>
            <p:cNvPr id="5939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6304" y="4570460"/>
              <a:ext cx="412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0431" y="3264801"/>
              <a:ext cx="426930" cy="48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8203" y="3881240"/>
              <a:ext cx="4508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5343" y="1502194"/>
              <a:ext cx="502920" cy="532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43"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638" r="-17652"/>
            <a:stretch/>
          </p:blipFill>
          <p:spPr bwMode="auto">
            <a:xfrm>
              <a:off x="2063930" y="6145560"/>
              <a:ext cx="675675" cy="474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9394"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0585" y="3405235"/>
            <a:ext cx="463153" cy="35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6759" y="3384360"/>
            <a:ext cx="15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111" descr="Spiolto_Respimat_pack_shot_highres.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356292" y="3920665"/>
            <a:ext cx="150065" cy="32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4"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98290" y="2115989"/>
            <a:ext cx="469106" cy="35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7"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36431" y="2119997"/>
            <a:ext cx="2619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14" name="Rectangle 50"/>
          <p:cNvSpPr>
            <a:spLocks noChangeArrowheads="1"/>
          </p:cNvSpPr>
          <p:nvPr/>
        </p:nvSpPr>
        <p:spPr bwMode="auto">
          <a:xfrm>
            <a:off x="1585915" y="3243268"/>
            <a:ext cx="771525" cy="130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a:r>
              <a:rPr lang="nl-NL" altLang="nl-NL" sz="525">
                <a:solidFill>
                  <a:srgbClr val="376092"/>
                </a:solidFill>
                <a:latin typeface="Calibri" pitchFamily="34" charset="0"/>
                <a:cs typeface="Arial" pitchFamily="34" charset="0"/>
              </a:rPr>
              <a:t> </a:t>
            </a:r>
          </a:p>
        </p:txBody>
      </p:sp>
      <p:pic>
        <p:nvPicPr>
          <p:cNvPr id="59415" name="Picture 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695786" y="2996804"/>
            <a:ext cx="2343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18"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75113" y="3027808"/>
            <a:ext cx="394097" cy="303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19"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608780" y="2606671"/>
            <a:ext cx="295275" cy="36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29" name="Picture 114" descr="Duaklir_oranje.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540838" y="3924002"/>
            <a:ext cx="419100" cy="32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33" name="Rectangle 162"/>
          <p:cNvSpPr>
            <a:spLocks noChangeArrowheads="1"/>
          </p:cNvSpPr>
          <p:nvPr/>
        </p:nvSpPr>
        <p:spPr bwMode="auto">
          <a:xfrm>
            <a:off x="4196954" y="7050885"/>
            <a:ext cx="98969" cy="21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endParaRPr lang="nl-NL" altLang="nl-NL" sz="525">
              <a:solidFill>
                <a:srgbClr val="376092"/>
              </a:solidFill>
              <a:latin typeface="Calibri" pitchFamily="34" charset="0"/>
              <a:cs typeface="Arial" pitchFamily="34" charset="0"/>
            </a:endParaRPr>
          </a:p>
          <a:p>
            <a:endParaRPr lang="nl-NL" altLang="nl-NL" sz="525">
              <a:solidFill>
                <a:srgbClr val="000000"/>
              </a:solidFill>
              <a:latin typeface="Calibri" pitchFamily="34" charset="0"/>
              <a:cs typeface="Arial" pitchFamily="34" charset="0"/>
            </a:endParaRPr>
          </a:p>
        </p:txBody>
      </p:sp>
      <p:sp>
        <p:nvSpPr>
          <p:cNvPr id="59434" name="Rectangle 173"/>
          <p:cNvSpPr>
            <a:spLocks noChangeArrowheads="1"/>
          </p:cNvSpPr>
          <p:nvPr/>
        </p:nvSpPr>
        <p:spPr bwMode="auto">
          <a:xfrm>
            <a:off x="1772139" y="4978009"/>
            <a:ext cx="113332" cy="130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a:r>
              <a:rPr lang="nl-NL" altLang="nl-NL" sz="525">
                <a:solidFill>
                  <a:srgbClr val="376092"/>
                </a:solidFill>
                <a:latin typeface="Calibri" pitchFamily="34" charset="0"/>
                <a:cs typeface="Arial" pitchFamily="34" charset="0"/>
              </a:rPr>
              <a:t> </a:t>
            </a:r>
          </a:p>
        </p:txBody>
      </p:sp>
      <p:pic>
        <p:nvPicPr>
          <p:cNvPr id="50"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346760" y="2096939"/>
            <a:ext cx="189310"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2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20537" y="3001245"/>
            <a:ext cx="200383" cy="34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40584" y="5119009"/>
            <a:ext cx="441098" cy="31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368936" y="5071304"/>
            <a:ext cx="238675" cy="401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Rechteraccolade 57"/>
          <p:cNvSpPr/>
          <p:nvPr/>
        </p:nvSpPr>
        <p:spPr>
          <a:xfrm>
            <a:off x="7289288" y="4380602"/>
            <a:ext cx="137161" cy="1620149"/>
          </a:xfrm>
          <a:prstGeom prst="rightBrace">
            <a:avLst>
              <a:gd name="adj1" fmla="val 8333"/>
              <a:gd name="adj2" fmla="val 51566"/>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sz="1350">
              <a:solidFill>
                <a:srgbClr val="FF0000"/>
              </a:solidFill>
            </a:endParaRPr>
          </a:p>
        </p:txBody>
      </p:sp>
      <p:sp>
        <p:nvSpPr>
          <p:cNvPr id="59" name="Rechthoek 58"/>
          <p:cNvSpPr/>
          <p:nvPr/>
        </p:nvSpPr>
        <p:spPr>
          <a:xfrm>
            <a:off x="7458268" y="4749498"/>
            <a:ext cx="428861" cy="919257"/>
          </a:xfrm>
          <a:prstGeom prst="rect">
            <a:avLst/>
          </a:prstGeom>
          <a:solidFill>
            <a:schemeClr val="bg1"/>
          </a:solidFill>
          <a:ln>
            <a:solidFill>
              <a:srgbClr val="02567C"/>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900" i="1" dirty="0">
                <a:solidFill>
                  <a:srgbClr val="04667A"/>
                </a:solidFill>
              </a:rPr>
              <a:t>ICS alleen na overleg longarts</a:t>
            </a:r>
          </a:p>
        </p:txBody>
      </p:sp>
      <p:sp>
        <p:nvSpPr>
          <p:cNvPr id="60" name="Afgeronde rechthoek 59"/>
          <p:cNvSpPr/>
          <p:nvPr/>
        </p:nvSpPr>
        <p:spPr>
          <a:xfrm>
            <a:off x="1444734" y="5064943"/>
            <a:ext cx="5887029" cy="48397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64" name="Titel 1"/>
          <p:cNvSpPr txBox="1">
            <a:spLocks/>
          </p:cNvSpPr>
          <p:nvPr/>
        </p:nvSpPr>
        <p:spPr bwMode="auto">
          <a:xfrm>
            <a:off x="1444734" y="846162"/>
            <a:ext cx="4791396" cy="37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b="1">
                <a:solidFill>
                  <a:srgbClr val="00266E"/>
                </a:solidFill>
                <a:latin typeface="Calibri" panose="020F0502020204030204" pitchFamily="34" charset="0"/>
                <a:ea typeface="MS PGothic" panose="020B0600070205080204" pitchFamily="34" charset="-128"/>
                <a:cs typeface="Calibri" panose="020F0502020204030204" pitchFamily="34" charset="0"/>
              </a:defRPr>
            </a:lvl1pPr>
            <a:lvl2pPr algn="l" rtl="0" eaLnBrk="0" fontAlgn="base" hangingPunct="0">
              <a:spcBef>
                <a:spcPct val="0"/>
              </a:spcBef>
              <a:spcAft>
                <a:spcPct val="0"/>
              </a:spcAft>
              <a:defRPr sz="2400" b="1">
                <a:solidFill>
                  <a:srgbClr val="00266E"/>
                </a:solidFill>
                <a:latin typeface="Calibri" panose="020F0502020204030204" pitchFamily="34" charset="0"/>
                <a:ea typeface="MS PGothic" panose="020B0600070205080204" pitchFamily="34" charset="-128"/>
                <a:cs typeface="Calibri" panose="020F0502020204030204" pitchFamily="34" charset="0"/>
              </a:defRPr>
            </a:lvl2pPr>
            <a:lvl3pPr algn="l" rtl="0" eaLnBrk="0" fontAlgn="base" hangingPunct="0">
              <a:spcBef>
                <a:spcPct val="0"/>
              </a:spcBef>
              <a:spcAft>
                <a:spcPct val="0"/>
              </a:spcAft>
              <a:defRPr sz="2400" b="1">
                <a:solidFill>
                  <a:srgbClr val="00266E"/>
                </a:solidFill>
                <a:latin typeface="Calibri" panose="020F0502020204030204" pitchFamily="34" charset="0"/>
                <a:ea typeface="MS PGothic" panose="020B0600070205080204" pitchFamily="34" charset="-128"/>
                <a:cs typeface="Calibri" panose="020F0502020204030204" pitchFamily="34" charset="0"/>
              </a:defRPr>
            </a:lvl3pPr>
            <a:lvl4pPr algn="l" rtl="0" eaLnBrk="0" fontAlgn="base" hangingPunct="0">
              <a:spcBef>
                <a:spcPct val="0"/>
              </a:spcBef>
              <a:spcAft>
                <a:spcPct val="0"/>
              </a:spcAft>
              <a:defRPr sz="2400" b="1">
                <a:solidFill>
                  <a:srgbClr val="00266E"/>
                </a:solidFill>
                <a:latin typeface="Calibri" panose="020F0502020204030204" pitchFamily="34" charset="0"/>
                <a:ea typeface="MS PGothic" panose="020B0600070205080204" pitchFamily="34" charset="-128"/>
                <a:cs typeface="Calibri" panose="020F0502020204030204" pitchFamily="34" charset="0"/>
              </a:defRPr>
            </a:lvl4pPr>
            <a:lvl5pPr algn="l" rtl="0" eaLnBrk="0" fontAlgn="base" hangingPunct="0">
              <a:spcBef>
                <a:spcPct val="0"/>
              </a:spcBef>
              <a:spcAft>
                <a:spcPct val="0"/>
              </a:spcAft>
              <a:defRPr sz="2400" b="1">
                <a:solidFill>
                  <a:srgbClr val="00266E"/>
                </a:solidFill>
                <a:latin typeface="Calibri" panose="020F0502020204030204" pitchFamily="34" charset="0"/>
                <a:ea typeface="MS PGothic" panose="020B0600070205080204" pitchFamily="34" charset="-128"/>
                <a:cs typeface="Calibri" panose="020F0502020204030204" pitchFamily="34" charset="0"/>
              </a:defRPr>
            </a:lvl5pPr>
            <a:lvl6pPr marL="457207" algn="l" rtl="0" fontAlgn="base">
              <a:spcBef>
                <a:spcPct val="0"/>
              </a:spcBef>
              <a:spcAft>
                <a:spcPct val="0"/>
              </a:spcAft>
              <a:defRPr sz="2000" b="1">
                <a:solidFill>
                  <a:schemeClr val="tx2"/>
                </a:solidFill>
                <a:latin typeface="Arial" charset="0"/>
              </a:defRPr>
            </a:lvl6pPr>
            <a:lvl7pPr marL="914413" algn="l" rtl="0" fontAlgn="base">
              <a:spcBef>
                <a:spcPct val="0"/>
              </a:spcBef>
              <a:spcAft>
                <a:spcPct val="0"/>
              </a:spcAft>
              <a:defRPr sz="2000" b="1">
                <a:solidFill>
                  <a:schemeClr val="tx2"/>
                </a:solidFill>
                <a:latin typeface="Arial" charset="0"/>
              </a:defRPr>
            </a:lvl7pPr>
            <a:lvl8pPr marL="1371620" algn="l" rtl="0" fontAlgn="base">
              <a:spcBef>
                <a:spcPct val="0"/>
              </a:spcBef>
              <a:spcAft>
                <a:spcPct val="0"/>
              </a:spcAft>
              <a:defRPr sz="2000" b="1">
                <a:solidFill>
                  <a:schemeClr val="tx2"/>
                </a:solidFill>
                <a:latin typeface="Arial" charset="0"/>
              </a:defRPr>
            </a:lvl8pPr>
            <a:lvl9pPr marL="1828826" algn="l" rtl="0" fontAlgn="base">
              <a:spcBef>
                <a:spcPct val="0"/>
              </a:spcBef>
              <a:spcAft>
                <a:spcPct val="0"/>
              </a:spcAft>
              <a:defRPr sz="2000" b="1">
                <a:solidFill>
                  <a:schemeClr val="tx2"/>
                </a:solidFill>
                <a:latin typeface="Arial" charset="0"/>
              </a:defRPr>
            </a:lvl9pPr>
          </a:lstStyle>
          <a:p>
            <a:r>
              <a:rPr lang="nl-NL" altLang="nl-NL" sz="2000" b="0" dirty="0">
                <a:solidFill>
                  <a:srgbClr val="002664"/>
                </a:solidFill>
                <a:ea typeface="+mj-ea"/>
                <a:cs typeface="+mj-cs"/>
              </a:rPr>
              <a:t>Formularium inhalatie medicatie </a:t>
            </a:r>
            <a:r>
              <a:rPr lang="nl-NL" altLang="nl-NL" sz="2000" dirty="0">
                <a:solidFill>
                  <a:srgbClr val="002664"/>
                </a:solidFill>
                <a:ea typeface="+mj-ea"/>
                <a:cs typeface="+mj-cs"/>
              </a:rPr>
              <a:t>COPD</a:t>
            </a:r>
            <a:endParaRPr lang="nl-NL" altLang="nl-NL" sz="1100" b="0" kern="0" dirty="0">
              <a:solidFill>
                <a:srgbClr val="002060"/>
              </a:solidFill>
              <a:latin typeface="+mj-lt"/>
            </a:endParaRPr>
          </a:p>
        </p:txBody>
      </p:sp>
      <p:pic>
        <p:nvPicPr>
          <p:cNvPr id="69" name="Afbeelding 68"/>
          <p:cNvPicPr>
            <a:picLocks noChangeAspect="1"/>
          </p:cNvPicPr>
          <p:nvPr/>
        </p:nvPicPr>
        <p:blipFill>
          <a:blip r:embed="rId21"/>
          <a:stretch>
            <a:fillRect/>
          </a:stretch>
        </p:blipFill>
        <p:spPr>
          <a:xfrm>
            <a:off x="1649233" y="1781415"/>
            <a:ext cx="350000" cy="164286"/>
          </a:xfrm>
          <a:prstGeom prst="rect">
            <a:avLst/>
          </a:prstGeom>
        </p:spPr>
      </p:pic>
      <p:pic>
        <p:nvPicPr>
          <p:cNvPr id="71" name="Afbeelding 70"/>
          <p:cNvPicPr>
            <a:picLocks noChangeAspect="1"/>
          </p:cNvPicPr>
          <p:nvPr/>
        </p:nvPicPr>
        <p:blipFill>
          <a:blip r:embed="rId22"/>
          <a:stretch>
            <a:fillRect/>
          </a:stretch>
        </p:blipFill>
        <p:spPr>
          <a:xfrm>
            <a:off x="2932026" y="1762712"/>
            <a:ext cx="322390" cy="205972"/>
          </a:xfrm>
          <a:prstGeom prst="rect">
            <a:avLst/>
          </a:prstGeom>
        </p:spPr>
      </p:pic>
      <p:sp>
        <p:nvSpPr>
          <p:cNvPr id="72" name="Tekstvak 71"/>
          <p:cNvSpPr txBox="1"/>
          <p:nvPr/>
        </p:nvSpPr>
        <p:spPr>
          <a:xfrm>
            <a:off x="2017500" y="1726360"/>
            <a:ext cx="728505" cy="323165"/>
          </a:xfrm>
          <a:prstGeom prst="rect">
            <a:avLst/>
          </a:prstGeom>
          <a:noFill/>
        </p:spPr>
        <p:txBody>
          <a:bodyPr wrap="square" rtlCol="0">
            <a:spAutoFit/>
          </a:bodyPr>
          <a:lstStyle/>
          <a:p>
            <a:r>
              <a:rPr lang="nl-NL" sz="750" b="1" dirty="0"/>
              <a:t>MEDIUM</a:t>
            </a:r>
          </a:p>
          <a:p>
            <a:r>
              <a:rPr lang="nl-NL" sz="750" dirty="0"/>
              <a:t> </a:t>
            </a:r>
            <a:r>
              <a:rPr lang="nl-NL" sz="750" b="1" u="sng" dirty="0"/>
              <a:t>50</a:t>
            </a:r>
            <a:r>
              <a:rPr lang="nl-NL" sz="750" dirty="0"/>
              <a:t>-60L/min</a:t>
            </a:r>
          </a:p>
        </p:txBody>
      </p:sp>
      <p:sp>
        <p:nvSpPr>
          <p:cNvPr id="73" name="Tekstvak 72"/>
          <p:cNvSpPr txBox="1"/>
          <p:nvPr/>
        </p:nvSpPr>
        <p:spPr>
          <a:xfrm>
            <a:off x="1488408" y="1501729"/>
            <a:ext cx="2159096" cy="401520"/>
          </a:xfrm>
          <a:prstGeom prst="rect">
            <a:avLst/>
          </a:prstGeom>
          <a:noFill/>
        </p:spPr>
        <p:txBody>
          <a:bodyPr wrap="square" rtlCol="0">
            <a:spAutoFit/>
          </a:bodyPr>
          <a:lstStyle/>
          <a:p>
            <a:pPr algn="ctr">
              <a:lnSpc>
                <a:spcPct val="115000"/>
              </a:lnSpc>
            </a:pPr>
            <a:r>
              <a:rPr lang="nl-NL" sz="900" b="1" dirty="0">
                <a:latin typeface="Calibri" panose="020F0502020204030204" pitchFamily="34" charset="0"/>
                <a:ea typeface="Calibri"/>
                <a:cs typeface="Times New Roman"/>
              </a:rPr>
              <a:t>                        Droog Poeder Inhalator (DPI)</a:t>
            </a:r>
          </a:p>
        </p:txBody>
      </p:sp>
      <p:sp>
        <p:nvSpPr>
          <p:cNvPr id="74" name="Tekstvak 73"/>
          <p:cNvSpPr txBox="1"/>
          <p:nvPr/>
        </p:nvSpPr>
        <p:spPr>
          <a:xfrm>
            <a:off x="3285381" y="1715601"/>
            <a:ext cx="1273580" cy="323165"/>
          </a:xfrm>
          <a:prstGeom prst="rect">
            <a:avLst/>
          </a:prstGeom>
          <a:noFill/>
        </p:spPr>
        <p:txBody>
          <a:bodyPr wrap="square" rtlCol="0">
            <a:spAutoFit/>
          </a:bodyPr>
          <a:lstStyle/>
          <a:p>
            <a:r>
              <a:rPr lang="nl-NL" sz="750" b="1" u="sng" dirty="0"/>
              <a:t>MEDIUM LOW</a:t>
            </a:r>
          </a:p>
          <a:p>
            <a:r>
              <a:rPr lang="nl-NL" sz="750" b="1" u="sng" dirty="0"/>
              <a:t>30</a:t>
            </a:r>
            <a:r>
              <a:rPr lang="nl-NL" sz="750" b="1" dirty="0"/>
              <a:t>-</a:t>
            </a:r>
            <a:r>
              <a:rPr lang="nl-NL" sz="750" dirty="0"/>
              <a:t>60L/min</a:t>
            </a:r>
            <a:endParaRPr lang="nl-NL" sz="750" b="1" dirty="0"/>
          </a:p>
        </p:txBody>
      </p:sp>
      <p:pic>
        <p:nvPicPr>
          <p:cNvPr id="75" name="Afbeelding 74"/>
          <p:cNvPicPr>
            <a:picLocks noChangeAspect="1"/>
          </p:cNvPicPr>
          <p:nvPr/>
        </p:nvPicPr>
        <p:blipFill>
          <a:blip r:embed="rId23"/>
          <a:stretch>
            <a:fillRect/>
          </a:stretch>
        </p:blipFill>
        <p:spPr>
          <a:xfrm>
            <a:off x="5798933" y="1741082"/>
            <a:ext cx="285590" cy="226503"/>
          </a:xfrm>
          <a:prstGeom prst="rect">
            <a:avLst/>
          </a:prstGeom>
        </p:spPr>
      </p:pic>
      <p:pic>
        <p:nvPicPr>
          <p:cNvPr id="76" name="Afbeelding 75"/>
          <p:cNvPicPr>
            <a:picLocks noChangeAspect="1"/>
          </p:cNvPicPr>
          <p:nvPr/>
        </p:nvPicPr>
        <p:blipFill>
          <a:blip r:embed="rId23"/>
          <a:stretch>
            <a:fillRect/>
          </a:stretch>
        </p:blipFill>
        <p:spPr>
          <a:xfrm>
            <a:off x="4357075" y="1740424"/>
            <a:ext cx="287249" cy="227819"/>
          </a:xfrm>
          <a:prstGeom prst="rect">
            <a:avLst/>
          </a:prstGeom>
        </p:spPr>
      </p:pic>
      <p:sp>
        <p:nvSpPr>
          <p:cNvPr id="77" name="Tekstvak 76"/>
          <p:cNvSpPr txBox="1"/>
          <p:nvPr/>
        </p:nvSpPr>
        <p:spPr>
          <a:xfrm>
            <a:off x="4137574" y="1506390"/>
            <a:ext cx="1568552" cy="230832"/>
          </a:xfrm>
          <a:prstGeom prst="rect">
            <a:avLst/>
          </a:prstGeom>
          <a:noFill/>
        </p:spPr>
        <p:txBody>
          <a:bodyPr wrap="square" rtlCol="0">
            <a:spAutoFit/>
          </a:bodyPr>
          <a:lstStyle/>
          <a:p>
            <a:pPr algn="ctr" defTabSz="685783">
              <a:defRPr/>
            </a:pPr>
            <a:r>
              <a:rPr lang="nl-NL" sz="900" b="1" dirty="0" err="1">
                <a:latin typeface="Calibri" panose="020F0502020204030204" pitchFamily="34" charset="0"/>
              </a:rPr>
              <a:t>Ademgestuurde</a:t>
            </a:r>
            <a:r>
              <a:rPr lang="nl-NL" sz="900" b="1" dirty="0">
                <a:latin typeface="Calibri" panose="020F0502020204030204" pitchFamily="34" charset="0"/>
              </a:rPr>
              <a:t> aerosol</a:t>
            </a:r>
          </a:p>
        </p:txBody>
      </p:sp>
      <p:sp>
        <p:nvSpPr>
          <p:cNvPr id="78" name="Tekstvak 77"/>
          <p:cNvSpPr txBox="1"/>
          <p:nvPr/>
        </p:nvSpPr>
        <p:spPr>
          <a:xfrm>
            <a:off x="5566637" y="1508774"/>
            <a:ext cx="1649443" cy="242246"/>
          </a:xfrm>
          <a:prstGeom prst="rect">
            <a:avLst/>
          </a:prstGeom>
          <a:noFill/>
        </p:spPr>
        <p:txBody>
          <a:bodyPr wrap="square" rtlCol="0">
            <a:spAutoFit/>
          </a:bodyPr>
          <a:lstStyle/>
          <a:p>
            <a:pPr algn="ctr">
              <a:lnSpc>
                <a:spcPct val="115000"/>
              </a:lnSpc>
            </a:pPr>
            <a:r>
              <a:rPr lang="nl-NL" sz="900" b="1" dirty="0">
                <a:latin typeface="Calibri" panose="020F0502020204030204" pitchFamily="34" charset="0"/>
                <a:ea typeface="Calibri"/>
                <a:cs typeface="Times New Roman"/>
              </a:rPr>
              <a:t>Aerosolen met voorzetkamer</a:t>
            </a:r>
            <a:endParaRPr lang="nl-NL" sz="900" dirty="0">
              <a:latin typeface="Calibri" panose="020F0502020204030204" pitchFamily="34" charset="0"/>
              <a:ea typeface="Calibri"/>
              <a:cs typeface="Times New Roman"/>
            </a:endParaRPr>
          </a:p>
        </p:txBody>
      </p:sp>
      <p:sp>
        <p:nvSpPr>
          <p:cNvPr id="79" name="Tekstvak 78"/>
          <p:cNvSpPr txBox="1"/>
          <p:nvPr/>
        </p:nvSpPr>
        <p:spPr>
          <a:xfrm>
            <a:off x="4723268" y="1699974"/>
            <a:ext cx="728512" cy="323165"/>
          </a:xfrm>
          <a:prstGeom prst="rect">
            <a:avLst/>
          </a:prstGeom>
          <a:noFill/>
        </p:spPr>
        <p:txBody>
          <a:bodyPr wrap="square" rtlCol="0">
            <a:spAutoFit/>
          </a:bodyPr>
          <a:lstStyle/>
          <a:p>
            <a:r>
              <a:rPr lang="nl-NL" sz="750" b="1" dirty="0"/>
              <a:t>PMDI </a:t>
            </a:r>
          </a:p>
          <a:p>
            <a:r>
              <a:rPr lang="nl-NL" sz="750" b="1" u="sng" dirty="0"/>
              <a:t>20</a:t>
            </a:r>
            <a:r>
              <a:rPr lang="nl-NL" sz="750" dirty="0"/>
              <a:t>-60 L/min</a:t>
            </a:r>
          </a:p>
        </p:txBody>
      </p:sp>
      <p:sp>
        <p:nvSpPr>
          <p:cNvPr id="80" name="Tekstvak 79"/>
          <p:cNvSpPr txBox="1"/>
          <p:nvPr/>
        </p:nvSpPr>
        <p:spPr>
          <a:xfrm flipH="1">
            <a:off x="6159601" y="1714625"/>
            <a:ext cx="801488" cy="323165"/>
          </a:xfrm>
          <a:prstGeom prst="rect">
            <a:avLst/>
          </a:prstGeom>
          <a:noFill/>
        </p:spPr>
        <p:txBody>
          <a:bodyPr wrap="square" rtlCol="0">
            <a:spAutoFit/>
          </a:bodyPr>
          <a:lstStyle/>
          <a:p>
            <a:r>
              <a:rPr lang="nl-NL" sz="750" b="1" dirty="0"/>
              <a:t>PMDI </a:t>
            </a:r>
          </a:p>
          <a:p>
            <a:r>
              <a:rPr lang="nl-NL" sz="750" b="1" u="sng" dirty="0"/>
              <a:t>20</a:t>
            </a:r>
            <a:r>
              <a:rPr lang="nl-NL" sz="750" dirty="0"/>
              <a:t>-60 L/min</a:t>
            </a:r>
          </a:p>
        </p:txBody>
      </p:sp>
      <p:sp>
        <p:nvSpPr>
          <p:cNvPr id="81" name="Afgeronde rechthoek 80"/>
          <p:cNvSpPr/>
          <p:nvPr/>
        </p:nvSpPr>
        <p:spPr>
          <a:xfrm>
            <a:off x="1452294" y="4399397"/>
            <a:ext cx="5887029" cy="64373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82" name="Picture 4"/>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392348" y="2613114"/>
            <a:ext cx="237947" cy="30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Rectangle 84"/>
          <p:cNvSpPr>
            <a:spLocks noChangeArrowheads="1"/>
          </p:cNvSpPr>
          <p:nvPr/>
        </p:nvSpPr>
        <p:spPr bwMode="auto">
          <a:xfrm>
            <a:off x="6510258" y="2635847"/>
            <a:ext cx="1022514" cy="39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a:r>
              <a:rPr lang="en-GB" altLang="nl-NL" sz="750" b="1" dirty="0" err="1">
                <a:solidFill>
                  <a:srgbClr val="376092"/>
                </a:solidFill>
                <a:latin typeface="Calibri" pitchFamily="34" charset="0"/>
                <a:cs typeface="Arial" pitchFamily="34" charset="0"/>
              </a:rPr>
              <a:t>Berodual</a:t>
            </a:r>
            <a:r>
              <a:rPr lang="en-GB" altLang="nl-NL" sz="750" dirty="0">
                <a:solidFill>
                  <a:srgbClr val="376092"/>
                </a:solidFill>
                <a:latin typeface="Calibri" pitchFamily="34" charset="0"/>
                <a:cs typeface="Arial" pitchFamily="34" charset="0"/>
              </a:rPr>
              <a:t> </a:t>
            </a:r>
            <a:r>
              <a:rPr lang="nl-NL" altLang="nl-NL" sz="750" dirty="0">
                <a:solidFill>
                  <a:srgbClr val="04667A"/>
                </a:solidFill>
                <a:latin typeface="Calibri" pitchFamily="34" charset="0"/>
                <a:cs typeface="Arial" pitchFamily="34" charset="0"/>
              </a:rPr>
              <a:t>Aerosol </a:t>
            </a:r>
            <a:r>
              <a:rPr lang="nl-NL" altLang="nl-NL" sz="750" dirty="0" err="1">
                <a:solidFill>
                  <a:srgbClr val="04667A"/>
                </a:solidFill>
                <a:latin typeface="Calibri" pitchFamily="34" charset="0"/>
                <a:cs typeface="Arial" pitchFamily="34" charset="0"/>
              </a:rPr>
              <a:t>ipratropium</a:t>
            </a:r>
            <a:r>
              <a:rPr lang="nl-NL" altLang="nl-NL" sz="750" dirty="0">
                <a:solidFill>
                  <a:srgbClr val="04667A"/>
                </a:solidFill>
                <a:latin typeface="Calibri" pitchFamily="34" charset="0"/>
                <a:cs typeface="Arial" pitchFamily="34" charset="0"/>
              </a:rPr>
              <a:t>/fenoterol</a:t>
            </a:r>
            <a:r>
              <a:rPr lang="en-GB" altLang="nl-NL" sz="750" dirty="0">
                <a:solidFill>
                  <a:srgbClr val="376092"/>
                </a:solidFill>
                <a:latin typeface="Calibri" pitchFamily="34" charset="0"/>
                <a:cs typeface="Arial" pitchFamily="34" charset="0"/>
              </a:rPr>
              <a:t>(SABA/SAMA)</a:t>
            </a:r>
          </a:p>
        </p:txBody>
      </p:sp>
      <p:sp>
        <p:nvSpPr>
          <p:cNvPr id="85" name="Rectangle 9"/>
          <p:cNvSpPr>
            <a:spLocks noChangeArrowheads="1"/>
          </p:cNvSpPr>
          <p:nvPr/>
        </p:nvSpPr>
        <p:spPr bwMode="auto">
          <a:xfrm>
            <a:off x="1966513" y="2116230"/>
            <a:ext cx="748793" cy="28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nl-NL" altLang="nl-NL" sz="750" b="1" dirty="0">
                <a:solidFill>
                  <a:srgbClr val="376092"/>
                </a:solidFill>
                <a:latin typeface="Calibri" pitchFamily="34" charset="0"/>
                <a:cs typeface="Arial" pitchFamily="34" charset="0"/>
              </a:rPr>
              <a:t>Salbutamol</a:t>
            </a:r>
            <a:r>
              <a:rPr lang="nl-NL" altLang="nl-NL" sz="750" dirty="0">
                <a:solidFill>
                  <a:srgbClr val="376092"/>
                </a:solidFill>
                <a:latin typeface="Calibri" pitchFamily="34" charset="0"/>
                <a:cs typeface="Arial" pitchFamily="34" charset="0"/>
              </a:rPr>
              <a:t>  </a:t>
            </a:r>
          </a:p>
          <a:p>
            <a:pPr algn="ctr" eaLnBrk="0" fontAlgn="base" hangingPunct="0">
              <a:spcBef>
                <a:spcPct val="0"/>
              </a:spcBef>
              <a:spcAft>
                <a:spcPct val="0"/>
              </a:spcAft>
            </a:pPr>
            <a:r>
              <a:rPr lang="nl-NL" altLang="nl-NL" sz="750" dirty="0" err="1">
                <a:solidFill>
                  <a:srgbClr val="376092"/>
                </a:solidFill>
                <a:latin typeface="Calibri" pitchFamily="34" charset="0"/>
                <a:cs typeface="Arial" pitchFamily="34" charset="0"/>
              </a:rPr>
              <a:t>Novolizer</a:t>
            </a:r>
            <a:r>
              <a:rPr lang="nl-NL" altLang="nl-NL" sz="750" dirty="0">
                <a:solidFill>
                  <a:srgbClr val="376092"/>
                </a:solidFill>
                <a:latin typeface="Calibri" pitchFamily="34" charset="0"/>
                <a:cs typeface="Arial" pitchFamily="34" charset="0"/>
              </a:rPr>
              <a:t> </a:t>
            </a:r>
          </a:p>
        </p:txBody>
      </p:sp>
      <p:sp>
        <p:nvSpPr>
          <p:cNvPr id="86" name="Rectangle 10"/>
          <p:cNvSpPr>
            <a:spLocks noChangeArrowheads="1"/>
          </p:cNvSpPr>
          <p:nvPr/>
        </p:nvSpPr>
        <p:spPr bwMode="auto">
          <a:xfrm>
            <a:off x="5961491" y="2150312"/>
            <a:ext cx="712177" cy="28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nl-NL" altLang="nl-NL" sz="750" b="1" dirty="0">
                <a:solidFill>
                  <a:srgbClr val="376092"/>
                </a:solidFill>
                <a:latin typeface="Calibri" pitchFamily="34" charset="0"/>
                <a:cs typeface="Arial" pitchFamily="34" charset="0"/>
              </a:rPr>
              <a:t>Salbutamol </a:t>
            </a:r>
          </a:p>
          <a:p>
            <a:pPr algn="ctr"/>
            <a:r>
              <a:rPr lang="nl-NL" altLang="nl-NL" sz="750" dirty="0">
                <a:solidFill>
                  <a:srgbClr val="04667A"/>
                </a:solidFill>
                <a:latin typeface="Calibri" pitchFamily="34" charset="0"/>
                <a:cs typeface="Arial" pitchFamily="34" charset="0"/>
              </a:rPr>
              <a:t>Aerosol</a:t>
            </a:r>
            <a:endParaRPr lang="nl-NL" altLang="nl-NL" sz="750" b="1" dirty="0">
              <a:solidFill>
                <a:srgbClr val="376092"/>
              </a:solidFill>
              <a:latin typeface="Calibri" pitchFamily="34" charset="0"/>
              <a:cs typeface="Arial" pitchFamily="34" charset="0"/>
            </a:endParaRPr>
          </a:p>
        </p:txBody>
      </p:sp>
      <p:sp>
        <p:nvSpPr>
          <p:cNvPr id="87" name="Rectangle 17"/>
          <p:cNvSpPr>
            <a:spLocks noChangeArrowheads="1"/>
          </p:cNvSpPr>
          <p:nvPr/>
        </p:nvSpPr>
        <p:spPr bwMode="auto">
          <a:xfrm>
            <a:off x="3242360" y="2130194"/>
            <a:ext cx="730857" cy="28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a:r>
              <a:rPr lang="nl-NL" altLang="nl-NL" sz="750" b="1" dirty="0" err="1">
                <a:solidFill>
                  <a:srgbClr val="04667A"/>
                </a:solidFill>
                <a:latin typeface="Calibri" pitchFamily="34" charset="0"/>
                <a:cs typeface="Arial" pitchFamily="34" charset="0"/>
              </a:rPr>
              <a:t>Ventolin</a:t>
            </a:r>
            <a:r>
              <a:rPr lang="nl-NL" altLang="nl-NL" sz="750" b="1" dirty="0">
                <a:solidFill>
                  <a:srgbClr val="04667A"/>
                </a:solidFill>
                <a:latin typeface="Calibri" pitchFamily="34" charset="0"/>
                <a:cs typeface="Arial" pitchFamily="34" charset="0"/>
              </a:rPr>
              <a:t> </a:t>
            </a:r>
            <a:r>
              <a:rPr lang="nl-NL" altLang="nl-NL" sz="750" dirty="0" err="1">
                <a:solidFill>
                  <a:srgbClr val="04667A"/>
                </a:solidFill>
                <a:latin typeface="Calibri" pitchFamily="34" charset="0"/>
                <a:cs typeface="Arial" pitchFamily="34" charset="0"/>
              </a:rPr>
              <a:t>Diskus</a:t>
            </a:r>
            <a:endParaRPr lang="nl-NL" altLang="nl-NL" sz="750" b="1" dirty="0">
              <a:solidFill>
                <a:srgbClr val="04667A"/>
              </a:solidFill>
              <a:latin typeface="Calibri" pitchFamily="34" charset="0"/>
              <a:cs typeface="Arial" pitchFamily="34" charset="0"/>
            </a:endParaRPr>
          </a:p>
          <a:p>
            <a:pPr algn="ctr" eaLnBrk="0" fontAlgn="base" hangingPunct="0">
              <a:spcBef>
                <a:spcPct val="0"/>
              </a:spcBef>
              <a:spcAft>
                <a:spcPct val="0"/>
              </a:spcAft>
            </a:pPr>
            <a:r>
              <a:rPr lang="nl-NL" altLang="nl-NL" sz="750" dirty="0">
                <a:solidFill>
                  <a:srgbClr val="04667A"/>
                </a:solidFill>
                <a:latin typeface="Calibri" pitchFamily="34" charset="0"/>
                <a:cs typeface="Arial" pitchFamily="34" charset="0"/>
              </a:rPr>
              <a:t>Salbutamol</a:t>
            </a:r>
          </a:p>
        </p:txBody>
      </p:sp>
      <p:sp>
        <p:nvSpPr>
          <p:cNvPr id="88" name="Rectangle 25"/>
          <p:cNvSpPr>
            <a:spLocks noChangeArrowheads="1"/>
          </p:cNvSpPr>
          <p:nvPr/>
        </p:nvSpPr>
        <p:spPr bwMode="auto">
          <a:xfrm>
            <a:off x="4590941" y="2140796"/>
            <a:ext cx="713185" cy="28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nl-NL" altLang="nl-NL" sz="750" b="1" dirty="0">
                <a:solidFill>
                  <a:srgbClr val="376092"/>
                </a:solidFill>
                <a:latin typeface="Calibri" pitchFamily="34" charset="0"/>
                <a:cs typeface="Arial" pitchFamily="34" charset="0"/>
              </a:rPr>
              <a:t>Salbutamol</a:t>
            </a:r>
            <a:r>
              <a:rPr lang="nl-NL" altLang="nl-NL" sz="750" dirty="0">
                <a:solidFill>
                  <a:srgbClr val="376092"/>
                </a:solidFill>
                <a:latin typeface="Calibri" pitchFamily="34" charset="0"/>
                <a:cs typeface="Arial" pitchFamily="34" charset="0"/>
              </a:rPr>
              <a:t> </a:t>
            </a:r>
          </a:p>
          <a:p>
            <a:pPr algn="ctr" eaLnBrk="0" fontAlgn="base" hangingPunct="0">
              <a:spcBef>
                <a:spcPct val="0"/>
              </a:spcBef>
              <a:spcAft>
                <a:spcPct val="0"/>
              </a:spcAft>
            </a:pPr>
            <a:r>
              <a:rPr lang="en-GB" altLang="nl-NL" sz="750" dirty="0" err="1">
                <a:solidFill>
                  <a:srgbClr val="376092"/>
                </a:solidFill>
                <a:latin typeface="Calibri" pitchFamily="34" charset="0"/>
                <a:cs typeface="Arial" pitchFamily="34" charset="0"/>
              </a:rPr>
              <a:t>Redihaler</a:t>
            </a:r>
            <a:endParaRPr lang="en-GB" altLang="nl-NL" sz="750" dirty="0">
              <a:solidFill>
                <a:srgbClr val="376092"/>
              </a:solidFill>
              <a:latin typeface="Calibri" pitchFamily="34" charset="0"/>
              <a:cs typeface="Arial" pitchFamily="34" charset="0"/>
            </a:endParaRPr>
          </a:p>
        </p:txBody>
      </p:sp>
      <p:sp>
        <p:nvSpPr>
          <p:cNvPr id="89" name="Rectangle 76"/>
          <p:cNvSpPr>
            <a:spLocks noChangeArrowheads="1"/>
          </p:cNvSpPr>
          <p:nvPr/>
        </p:nvSpPr>
        <p:spPr bwMode="auto">
          <a:xfrm>
            <a:off x="5829010" y="2619419"/>
            <a:ext cx="649108" cy="28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en-GB" altLang="nl-NL" sz="750" b="1" dirty="0">
                <a:solidFill>
                  <a:srgbClr val="376092"/>
                </a:solidFill>
                <a:latin typeface="Calibri" pitchFamily="34" charset="0"/>
                <a:cs typeface="Arial" pitchFamily="34" charset="0"/>
              </a:rPr>
              <a:t>Ipratropium</a:t>
            </a:r>
          </a:p>
          <a:p>
            <a:pPr algn="ctr"/>
            <a:r>
              <a:rPr lang="nl-NL" altLang="nl-NL" sz="750" dirty="0">
                <a:solidFill>
                  <a:srgbClr val="04667A"/>
                </a:solidFill>
                <a:latin typeface="Calibri" pitchFamily="34" charset="0"/>
                <a:cs typeface="Arial" pitchFamily="34" charset="0"/>
              </a:rPr>
              <a:t>Aerosol</a:t>
            </a:r>
            <a:endParaRPr lang="en-GB" altLang="nl-NL" sz="750" b="1" dirty="0">
              <a:solidFill>
                <a:srgbClr val="376092"/>
              </a:solidFill>
              <a:latin typeface="Calibri" pitchFamily="34" charset="0"/>
              <a:cs typeface="Arial" pitchFamily="34" charset="0"/>
            </a:endParaRPr>
          </a:p>
        </p:txBody>
      </p:sp>
      <p:sp>
        <p:nvSpPr>
          <p:cNvPr id="90" name="Rectangle 40"/>
          <p:cNvSpPr>
            <a:spLocks noChangeArrowheads="1"/>
          </p:cNvSpPr>
          <p:nvPr/>
        </p:nvSpPr>
        <p:spPr bwMode="auto">
          <a:xfrm>
            <a:off x="4383412" y="2969429"/>
            <a:ext cx="1207274" cy="39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nl-NL" altLang="nl-NL" sz="750" b="1" dirty="0" err="1">
                <a:solidFill>
                  <a:srgbClr val="376092"/>
                </a:solidFill>
                <a:latin typeface="Calibri" pitchFamily="34" charset="0"/>
                <a:cs typeface="Arial" pitchFamily="34" charset="0"/>
              </a:rPr>
              <a:t>Striverdi</a:t>
            </a:r>
            <a:r>
              <a:rPr lang="nl-NL" altLang="nl-NL" sz="750" b="1" dirty="0">
                <a:solidFill>
                  <a:srgbClr val="376092"/>
                </a:solidFill>
                <a:latin typeface="Calibri" pitchFamily="34" charset="0"/>
                <a:cs typeface="Arial" pitchFamily="34" charset="0"/>
              </a:rPr>
              <a:t> </a:t>
            </a:r>
            <a:r>
              <a:rPr lang="nl-NL" altLang="nl-NL" sz="750" dirty="0" err="1">
                <a:solidFill>
                  <a:srgbClr val="376092"/>
                </a:solidFill>
                <a:latin typeface="Calibri" pitchFamily="34" charset="0"/>
                <a:cs typeface="Arial" pitchFamily="34" charset="0"/>
              </a:rPr>
              <a:t>Respimat</a:t>
            </a:r>
            <a:endParaRPr lang="nl-NL" altLang="nl-NL" sz="750" dirty="0">
              <a:solidFill>
                <a:srgbClr val="376092"/>
              </a:solidFill>
              <a:latin typeface="Calibri" pitchFamily="34" charset="0"/>
              <a:cs typeface="Arial" pitchFamily="34" charset="0"/>
            </a:endParaRPr>
          </a:p>
          <a:p>
            <a:pPr algn="ctr" eaLnBrk="0" fontAlgn="base" hangingPunct="0">
              <a:spcBef>
                <a:spcPct val="0"/>
              </a:spcBef>
              <a:spcAft>
                <a:spcPct val="0"/>
              </a:spcAft>
            </a:pPr>
            <a:r>
              <a:rPr lang="nl-NL" altLang="nl-NL" sz="750" i="1" dirty="0">
                <a:solidFill>
                  <a:srgbClr val="376092"/>
                </a:solidFill>
                <a:latin typeface="Calibri" pitchFamily="34" charset="0"/>
                <a:cs typeface="Arial" pitchFamily="34" charset="0"/>
              </a:rPr>
              <a:t>(1 maal daags)</a:t>
            </a:r>
          </a:p>
          <a:p>
            <a:pPr algn="ctr" eaLnBrk="0" fontAlgn="base" hangingPunct="0">
              <a:spcBef>
                <a:spcPct val="0"/>
              </a:spcBef>
              <a:spcAft>
                <a:spcPct val="0"/>
              </a:spcAft>
            </a:pPr>
            <a:r>
              <a:rPr lang="nl-NL" altLang="nl-NL" sz="750" dirty="0" err="1">
                <a:solidFill>
                  <a:srgbClr val="376092"/>
                </a:solidFill>
                <a:latin typeface="Calibri" pitchFamily="34" charset="0"/>
                <a:cs typeface="Arial" pitchFamily="34" charset="0"/>
              </a:rPr>
              <a:t>Olodaterol</a:t>
            </a:r>
            <a:endParaRPr lang="nl-NL" altLang="nl-NL" sz="750" i="1" dirty="0">
              <a:solidFill>
                <a:srgbClr val="376092"/>
              </a:solidFill>
              <a:latin typeface="Calibri" pitchFamily="34" charset="0"/>
              <a:cs typeface="Arial" pitchFamily="34" charset="0"/>
            </a:endParaRPr>
          </a:p>
        </p:txBody>
      </p:sp>
      <p:sp>
        <p:nvSpPr>
          <p:cNvPr id="91" name="Rectangle 58"/>
          <p:cNvSpPr>
            <a:spLocks noChangeArrowheads="1"/>
          </p:cNvSpPr>
          <p:nvPr/>
        </p:nvSpPr>
        <p:spPr bwMode="auto">
          <a:xfrm>
            <a:off x="5853519" y="3041302"/>
            <a:ext cx="875294" cy="28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a:r>
              <a:rPr lang="nl-NL" altLang="nl-NL" sz="750" b="1" dirty="0" err="1">
                <a:solidFill>
                  <a:srgbClr val="376092"/>
                </a:solidFill>
                <a:latin typeface="Calibri" pitchFamily="34" charset="0"/>
                <a:cs typeface="Arial" pitchFamily="34" charset="0"/>
              </a:rPr>
              <a:t>Formoterol</a:t>
            </a:r>
            <a:r>
              <a:rPr lang="nl-NL" altLang="nl-NL" sz="750" b="1" dirty="0">
                <a:solidFill>
                  <a:srgbClr val="376092"/>
                </a:solidFill>
                <a:latin typeface="Calibri" pitchFamily="34" charset="0"/>
                <a:cs typeface="Arial" pitchFamily="34" charset="0"/>
              </a:rPr>
              <a:t> </a:t>
            </a:r>
          </a:p>
          <a:p>
            <a:pPr algn="ctr"/>
            <a:r>
              <a:rPr lang="nl-NL" altLang="nl-NL" sz="750" dirty="0">
                <a:solidFill>
                  <a:srgbClr val="04667A"/>
                </a:solidFill>
                <a:latin typeface="Calibri" pitchFamily="34" charset="0"/>
                <a:cs typeface="Arial" pitchFamily="34" charset="0"/>
              </a:rPr>
              <a:t>Aerosol</a:t>
            </a:r>
            <a:endParaRPr lang="nl-NL" altLang="nl-NL" sz="750" b="1" dirty="0">
              <a:solidFill>
                <a:srgbClr val="376092"/>
              </a:solidFill>
              <a:latin typeface="Calibri" pitchFamily="34" charset="0"/>
              <a:cs typeface="Arial" pitchFamily="34" charset="0"/>
            </a:endParaRPr>
          </a:p>
        </p:txBody>
      </p:sp>
      <p:sp>
        <p:nvSpPr>
          <p:cNvPr id="92" name="Rectangle 69"/>
          <p:cNvSpPr>
            <a:spLocks noChangeArrowheads="1"/>
          </p:cNvSpPr>
          <p:nvPr/>
        </p:nvSpPr>
        <p:spPr bwMode="auto">
          <a:xfrm>
            <a:off x="1978404" y="2993837"/>
            <a:ext cx="675367" cy="28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nl-NL" altLang="nl-NL" sz="750" b="1" dirty="0" err="1">
                <a:solidFill>
                  <a:srgbClr val="376092"/>
                </a:solidFill>
                <a:latin typeface="Calibri" pitchFamily="34" charset="0"/>
                <a:cs typeface="Arial" pitchFamily="34" charset="0"/>
              </a:rPr>
              <a:t>Formoterol</a:t>
            </a:r>
            <a:r>
              <a:rPr lang="nl-NL" altLang="nl-NL" sz="750" b="1" i="1" dirty="0">
                <a:solidFill>
                  <a:srgbClr val="376092"/>
                </a:solidFill>
                <a:latin typeface="Calibri" pitchFamily="34" charset="0"/>
                <a:cs typeface="Arial" pitchFamily="34" charset="0"/>
              </a:rPr>
              <a:t> </a:t>
            </a:r>
          </a:p>
          <a:p>
            <a:pPr algn="ctr" eaLnBrk="0" fontAlgn="base" hangingPunct="0">
              <a:spcBef>
                <a:spcPct val="0"/>
              </a:spcBef>
              <a:spcAft>
                <a:spcPct val="0"/>
              </a:spcAft>
            </a:pPr>
            <a:r>
              <a:rPr lang="nl-NL" altLang="nl-NL" sz="750" dirty="0" err="1">
                <a:solidFill>
                  <a:srgbClr val="376092"/>
                </a:solidFill>
                <a:latin typeface="Calibri" pitchFamily="34" charset="0"/>
                <a:cs typeface="Arial" pitchFamily="34" charset="0"/>
              </a:rPr>
              <a:t>Novolizer</a:t>
            </a:r>
            <a:endParaRPr lang="nl-NL" altLang="nl-NL" sz="750" dirty="0">
              <a:solidFill>
                <a:srgbClr val="376092"/>
              </a:solidFill>
              <a:latin typeface="Calibri" pitchFamily="34" charset="0"/>
              <a:cs typeface="Arial" pitchFamily="34" charset="0"/>
            </a:endParaRPr>
          </a:p>
        </p:txBody>
      </p:sp>
      <p:sp>
        <p:nvSpPr>
          <p:cNvPr id="93" name="Rectangle 87"/>
          <p:cNvSpPr>
            <a:spLocks noChangeArrowheads="1"/>
          </p:cNvSpPr>
          <p:nvPr/>
        </p:nvSpPr>
        <p:spPr bwMode="auto">
          <a:xfrm>
            <a:off x="4388176" y="3393030"/>
            <a:ext cx="1234854" cy="39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nl-NL" altLang="nl-NL" sz="750" b="1" dirty="0" err="1">
                <a:solidFill>
                  <a:srgbClr val="376092"/>
                </a:solidFill>
                <a:latin typeface="Calibri" pitchFamily="34" charset="0"/>
                <a:cs typeface="Arial" pitchFamily="34" charset="0"/>
              </a:rPr>
              <a:t>Spiriva</a:t>
            </a:r>
            <a:r>
              <a:rPr lang="nl-NL" altLang="nl-NL" sz="750" b="1" dirty="0">
                <a:solidFill>
                  <a:srgbClr val="376092"/>
                </a:solidFill>
                <a:latin typeface="Calibri" pitchFamily="34" charset="0"/>
                <a:cs typeface="Arial" pitchFamily="34" charset="0"/>
              </a:rPr>
              <a:t> </a:t>
            </a:r>
            <a:r>
              <a:rPr lang="nl-NL" altLang="nl-NL" sz="750" dirty="0" err="1">
                <a:solidFill>
                  <a:srgbClr val="376092"/>
                </a:solidFill>
                <a:latin typeface="Calibri" pitchFamily="34" charset="0"/>
                <a:cs typeface="Arial" pitchFamily="34" charset="0"/>
              </a:rPr>
              <a:t>Respimat</a:t>
            </a:r>
            <a:endParaRPr lang="nl-NL" altLang="nl-NL" sz="750" dirty="0">
              <a:solidFill>
                <a:srgbClr val="376092"/>
              </a:solidFill>
              <a:latin typeface="Calibri" pitchFamily="34" charset="0"/>
              <a:cs typeface="Arial" pitchFamily="34" charset="0"/>
            </a:endParaRPr>
          </a:p>
          <a:p>
            <a:pPr algn="ctr" eaLnBrk="0" fontAlgn="base" hangingPunct="0">
              <a:spcBef>
                <a:spcPct val="0"/>
              </a:spcBef>
              <a:spcAft>
                <a:spcPct val="0"/>
              </a:spcAft>
            </a:pPr>
            <a:r>
              <a:rPr lang="nl-NL" altLang="nl-NL" sz="750" dirty="0">
                <a:solidFill>
                  <a:srgbClr val="376092"/>
                </a:solidFill>
                <a:latin typeface="Calibri" pitchFamily="34" charset="0"/>
                <a:cs typeface="Arial" pitchFamily="34" charset="0"/>
              </a:rPr>
              <a:t> </a:t>
            </a:r>
            <a:r>
              <a:rPr lang="nl-NL" altLang="nl-NL" sz="750" i="1" dirty="0">
                <a:solidFill>
                  <a:srgbClr val="376092"/>
                </a:solidFill>
                <a:latin typeface="Calibri" pitchFamily="34" charset="0"/>
                <a:cs typeface="Arial" pitchFamily="34" charset="0"/>
              </a:rPr>
              <a:t>(1 maal daags) </a:t>
            </a:r>
          </a:p>
          <a:p>
            <a:pPr algn="ctr" eaLnBrk="0" fontAlgn="base" hangingPunct="0">
              <a:spcBef>
                <a:spcPct val="0"/>
              </a:spcBef>
              <a:spcAft>
                <a:spcPct val="0"/>
              </a:spcAft>
            </a:pPr>
            <a:r>
              <a:rPr lang="nl-NL" altLang="nl-NL" sz="750" dirty="0" err="1">
                <a:solidFill>
                  <a:srgbClr val="376092"/>
                </a:solidFill>
                <a:latin typeface="Calibri" pitchFamily="34" charset="0"/>
                <a:cs typeface="Arial" pitchFamily="34" charset="0"/>
              </a:rPr>
              <a:t>Tiotropium</a:t>
            </a:r>
            <a:endParaRPr lang="nl-NL" altLang="nl-NL" sz="750" i="1" dirty="0">
              <a:solidFill>
                <a:srgbClr val="376092"/>
              </a:solidFill>
              <a:latin typeface="Calibri" pitchFamily="34" charset="0"/>
              <a:cs typeface="Arial" pitchFamily="34" charset="0"/>
            </a:endParaRPr>
          </a:p>
        </p:txBody>
      </p:sp>
      <p:sp>
        <p:nvSpPr>
          <p:cNvPr id="94" name="Rectangle 90"/>
          <p:cNvSpPr>
            <a:spLocks noChangeArrowheads="1"/>
          </p:cNvSpPr>
          <p:nvPr/>
        </p:nvSpPr>
        <p:spPr bwMode="auto">
          <a:xfrm>
            <a:off x="1868787" y="3439862"/>
            <a:ext cx="891940" cy="28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nl-NL" altLang="nl-NL" sz="750" b="1" dirty="0" err="1">
                <a:solidFill>
                  <a:srgbClr val="376092"/>
                </a:solidFill>
                <a:latin typeface="Calibri" pitchFamily="34" charset="0"/>
                <a:cs typeface="Arial" pitchFamily="34" charset="0"/>
              </a:rPr>
              <a:t>Eklira</a:t>
            </a:r>
            <a:r>
              <a:rPr lang="nl-NL" altLang="nl-NL" sz="750" b="1" dirty="0">
                <a:solidFill>
                  <a:srgbClr val="376092"/>
                </a:solidFill>
                <a:latin typeface="Calibri" pitchFamily="34" charset="0"/>
                <a:cs typeface="Arial" pitchFamily="34" charset="0"/>
              </a:rPr>
              <a:t> </a:t>
            </a:r>
            <a:r>
              <a:rPr lang="nl-NL" altLang="nl-NL" sz="750" dirty="0" err="1">
                <a:solidFill>
                  <a:srgbClr val="376092"/>
                </a:solidFill>
                <a:latin typeface="Calibri" pitchFamily="34" charset="0"/>
                <a:cs typeface="Arial" pitchFamily="34" charset="0"/>
              </a:rPr>
              <a:t>Genuair</a:t>
            </a:r>
            <a:r>
              <a:rPr lang="nl-NL" altLang="nl-NL" sz="750" b="1" dirty="0">
                <a:solidFill>
                  <a:srgbClr val="376092"/>
                </a:solidFill>
                <a:latin typeface="Calibri" pitchFamily="34" charset="0"/>
                <a:cs typeface="Arial" pitchFamily="34" charset="0"/>
              </a:rPr>
              <a:t> </a:t>
            </a:r>
            <a:r>
              <a:rPr lang="nl-NL" altLang="nl-NL" sz="750" dirty="0" err="1">
                <a:solidFill>
                  <a:srgbClr val="376092"/>
                </a:solidFill>
                <a:latin typeface="Calibri" pitchFamily="34" charset="0"/>
                <a:cs typeface="Arial" pitchFamily="34" charset="0"/>
              </a:rPr>
              <a:t>Aclidinium</a:t>
            </a:r>
            <a:endParaRPr lang="nl-NL" altLang="nl-NL" sz="750" b="1" dirty="0">
              <a:solidFill>
                <a:srgbClr val="376092"/>
              </a:solidFill>
              <a:latin typeface="Calibri" pitchFamily="34" charset="0"/>
              <a:cs typeface="Arial" pitchFamily="34" charset="0"/>
            </a:endParaRPr>
          </a:p>
        </p:txBody>
      </p:sp>
      <p:sp>
        <p:nvSpPr>
          <p:cNvPr id="95" name="Rectangle 93"/>
          <p:cNvSpPr>
            <a:spLocks noChangeArrowheads="1"/>
          </p:cNvSpPr>
          <p:nvPr/>
        </p:nvSpPr>
        <p:spPr bwMode="auto">
          <a:xfrm>
            <a:off x="3117551" y="3385913"/>
            <a:ext cx="1103780" cy="39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nl-NL" altLang="nl-NL" sz="750" b="1" dirty="0" err="1">
                <a:solidFill>
                  <a:srgbClr val="04667A"/>
                </a:solidFill>
                <a:latin typeface="Calibri" pitchFamily="34" charset="0"/>
                <a:cs typeface="Arial" pitchFamily="34" charset="0"/>
              </a:rPr>
              <a:t>Incruse</a:t>
            </a:r>
            <a:r>
              <a:rPr lang="nl-NL" altLang="nl-NL" sz="750" dirty="0">
                <a:solidFill>
                  <a:srgbClr val="04667A"/>
                </a:solidFill>
                <a:latin typeface="Calibri" pitchFamily="34" charset="0"/>
                <a:cs typeface="Arial" pitchFamily="34" charset="0"/>
              </a:rPr>
              <a:t> </a:t>
            </a:r>
            <a:r>
              <a:rPr lang="nl-NL" altLang="nl-NL" sz="750" dirty="0" err="1">
                <a:solidFill>
                  <a:srgbClr val="04667A"/>
                </a:solidFill>
                <a:latin typeface="Calibri" pitchFamily="34" charset="0"/>
                <a:cs typeface="Arial" pitchFamily="34" charset="0"/>
              </a:rPr>
              <a:t>Ellipta</a:t>
            </a:r>
            <a:r>
              <a:rPr lang="nl-NL" altLang="nl-NL" sz="750" dirty="0">
                <a:solidFill>
                  <a:srgbClr val="04667A"/>
                </a:solidFill>
                <a:latin typeface="Calibri" pitchFamily="34" charset="0"/>
                <a:cs typeface="Arial" pitchFamily="34" charset="0"/>
              </a:rPr>
              <a:t> </a:t>
            </a:r>
          </a:p>
          <a:p>
            <a:pPr algn="ctr" eaLnBrk="0" fontAlgn="base" hangingPunct="0">
              <a:spcBef>
                <a:spcPct val="0"/>
              </a:spcBef>
              <a:spcAft>
                <a:spcPct val="0"/>
              </a:spcAft>
            </a:pPr>
            <a:r>
              <a:rPr lang="nl-NL" altLang="nl-NL" sz="750" dirty="0">
                <a:solidFill>
                  <a:srgbClr val="04667A"/>
                </a:solidFill>
                <a:latin typeface="Calibri" pitchFamily="34" charset="0"/>
                <a:cs typeface="Arial" pitchFamily="34" charset="0"/>
              </a:rPr>
              <a:t>(</a:t>
            </a:r>
            <a:r>
              <a:rPr lang="nl-NL" altLang="nl-NL" sz="750" i="1" dirty="0">
                <a:solidFill>
                  <a:srgbClr val="04667A"/>
                </a:solidFill>
                <a:latin typeface="Calibri" pitchFamily="34" charset="0"/>
                <a:cs typeface="Arial" pitchFamily="34" charset="0"/>
              </a:rPr>
              <a:t>1 maal daags</a:t>
            </a:r>
            <a:r>
              <a:rPr lang="nl-NL" altLang="nl-NL" sz="750" dirty="0">
                <a:solidFill>
                  <a:srgbClr val="04667A"/>
                </a:solidFill>
                <a:latin typeface="Calibri" pitchFamily="34" charset="0"/>
                <a:cs typeface="Arial" pitchFamily="34" charset="0"/>
              </a:rPr>
              <a:t>)</a:t>
            </a:r>
          </a:p>
          <a:p>
            <a:pPr algn="ctr" eaLnBrk="0" fontAlgn="base" hangingPunct="0">
              <a:spcBef>
                <a:spcPct val="0"/>
              </a:spcBef>
              <a:spcAft>
                <a:spcPct val="0"/>
              </a:spcAft>
            </a:pPr>
            <a:r>
              <a:rPr lang="nl-NL" altLang="nl-NL" sz="750" dirty="0" err="1">
                <a:solidFill>
                  <a:srgbClr val="04667A"/>
                </a:solidFill>
                <a:latin typeface="Calibri" pitchFamily="34" charset="0"/>
                <a:cs typeface="Arial" pitchFamily="34" charset="0"/>
              </a:rPr>
              <a:t>Umeclidinium</a:t>
            </a:r>
            <a:endParaRPr lang="nl-NL" altLang="nl-NL" sz="750" dirty="0">
              <a:solidFill>
                <a:srgbClr val="04667A"/>
              </a:solidFill>
              <a:latin typeface="Calibri" pitchFamily="34" charset="0"/>
              <a:cs typeface="Arial" pitchFamily="34" charset="0"/>
            </a:endParaRPr>
          </a:p>
        </p:txBody>
      </p:sp>
      <p:sp>
        <p:nvSpPr>
          <p:cNvPr id="96" name="Rectangle 105"/>
          <p:cNvSpPr>
            <a:spLocks noChangeArrowheads="1"/>
          </p:cNvSpPr>
          <p:nvPr/>
        </p:nvSpPr>
        <p:spPr bwMode="auto">
          <a:xfrm>
            <a:off x="3170680" y="3863914"/>
            <a:ext cx="1106063" cy="39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nl-NL" altLang="nl-NL" sz="750" b="1" dirty="0" err="1">
                <a:solidFill>
                  <a:srgbClr val="376092"/>
                </a:solidFill>
                <a:latin typeface="Calibri" pitchFamily="34" charset="0"/>
                <a:cs typeface="Arial" pitchFamily="34" charset="0"/>
              </a:rPr>
              <a:t>Anoro</a:t>
            </a:r>
            <a:r>
              <a:rPr lang="nl-NL" altLang="nl-NL" sz="750" dirty="0">
                <a:solidFill>
                  <a:srgbClr val="376092"/>
                </a:solidFill>
                <a:latin typeface="Calibri" pitchFamily="34" charset="0"/>
                <a:cs typeface="Arial" pitchFamily="34" charset="0"/>
              </a:rPr>
              <a:t> </a:t>
            </a:r>
            <a:r>
              <a:rPr lang="en-GB" altLang="nl-NL" sz="750" dirty="0" err="1">
                <a:solidFill>
                  <a:srgbClr val="376092"/>
                </a:solidFill>
                <a:latin typeface="Calibri" pitchFamily="34" charset="0"/>
                <a:cs typeface="Arial" pitchFamily="34" charset="0"/>
              </a:rPr>
              <a:t>Ellipta</a:t>
            </a:r>
            <a:r>
              <a:rPr lang="en-GB" altLang="nl-NL" sz="750" dirty="0">
                <a:solidFill>
                  <a:srgbClr val="376092"/>
                </a:solidFill>
                <a:latin typeface="Calibri" pitchFamily="34" charset="0"/>
                <a:cs typeface="Arial" pitchFamily="34" charset="0"/>
              </a:rPr>
              <a:t> </a:t>
            </a:r>
          </a:p>
          <a:p>
            <a:pPr algn="ctr" eaLnBrk="0" fontAlgn="base" hangingPunct="0">
              <a:spcBef>
                <a:spcPct val="0"/>
              </a:spcBef>
              <a:spcAft>
                <a:spcPct val="0"/>
              </a:spcAft>
            </a:pPr>
            <a:r>
              <a:rPr lang="en-GB" altLang="nl-NL" sz="750" dirty="0">
                <a:solidFill>
                  <a:srgbClr val="376092"/>
                </a:solidFill>
                <a:latin typeface="Calibri" pitchFamily="34" charset="0"/>
                <a:cs typeface="Arial" pitchFamily="34" charset="0"/>
              </a:rPr>
              <a:t>(</a:t>
            </a:r>
            <a:r>
              <a:rPr lang="en-GB" altLang="nl-NL" sz="750" i="1" dirty="0">
                <a:solidFill>
                  <a:srgbClr val="376092"/>
                </a:solidFill>
                <a:latin typeface="Calibri" pitchFamily="34" charset="0"/>
                <a:cs typeface="Arial" pitchFamily="34" charset="0"/>
              </a:rPr>
              <a:t>1 </a:t>
            </a:r>
            <a:r>
              <a:rPr lang="en-GB" altLang="nl-NL" sz="750" i="1" dirty="0" err="1">
                <a:solidFill>
                  <a:srgbClr val="376092"/>
                </a:solidFill>
                <a:latin typeface="Calibri" pitchFamily="34" charset="0"/>
                <a:cs typeface="Arial" pitchFamily="34" charset="0"/>
              </a:rPr>
              <a:t>maal</a:t>
            </a:r>
            <a:r>
              <a:rPr lang="en-GB" altLang="nl-NL" sz="750" i="1" dirty="0">
                <a:solidFill>
                  <a:srgbClr val="376092"/>
                </a:solidFill>
                <a:latin typeface="Calibri" pitchFamily="34" charset="0"/>
                <a:cs typeface="Arial" pitchFamily="34" charset="0"/>
              </a:rPr>
              <a:t> </a:t>
            </a:r>
            <a:r>
              <a:rPr lang="en-GB" altLang="nl-NL" sz="750" i="1" dirty="0" err="1">
                <a:solidFill>
                  <a:srgbClr val="376092"/>
                </a:solidFill>
                <a:latin typeface="Calibri" pitchFamily="34" charset="0"/>
                <a:cs typeface="Arial" pitchFamily="34" charset="0"/>
              </a:rPr>
              <a:t>daags</a:t>
            </a:r>
            <a:r>
              <a:rPr lang="en-GB" altLang="nl-NL" sz="750" dirty="0">
                <a:solidFill>
                  <a:srgbClr val="376092"/>
                </a:solidFill>
                <a:latin typeface="Calibri" pitchFamily="34" charset="0"/>
                <a:cs typeface="Arial" pitchFamily="34" charset="0"/>
              </a:rPr>
              <a:t>)</a:t>
            </a:r>
          </a:p>
          <a:p>
            <a:pPr algn="ctr" eaLnBrk="0" fontAlgn="base" hangingPunct="0">
              <a:spcBef>
                <a:spcPct val="0"/>
              </a:spcBef>
              <a:spcAft>
                <a:spcPct val="0"/>
              </a:spcAft>
            </a:pPr>
            <a:r>
              <a:rPr lang="en-GB" altLang="nl-NL" sz="750" dirty="0" err="1">
                <a:solidFill>
                  <a:srgbClr val="376092"/>
                </a:solidFill>
                <a:latin typeface="Calibri" pitchFamily="34" charset="0"/>
                <a:cs typeface="Arial" pitchFamily="34" charset="0"/>
              </a:rPr>
              <a:t>Umeclidinium</a:t>
            </a:r>
            <a:r>
              <a:rPr lang="en-GB" altLang="nl-NL" sz="750" dirty="0">
                <a:solidFill>
                  <a:srgbClr val="376092"/>
                </a:solidFill>
                <a:latin typeface="Calibri" pitchFamily="34" charset="0"/>
                <a:cs typeface="Arial" pitchFamily="34" charset="0"/>
              </a:rPr>
              <a:t>/</a:t>
            </a:r>
            <a:r>
              <a:rPr lang="en-GB" altLang="nl-NL" sz="750" dirty="0" err="1">
                <a:solidFill>
                  <a:srgbClr val="376092"/>
                </a:solidFill>
                <a:latin typeface="Calibri" pitchFamily="34" charset="0"/>
                <a:cs typeface="Arial" pitchFamily="34" charset="0"/>
              </a:rPr>
              <a:t>Vilanterol</a:t>
            </a:r>
            <a:endParaRPr lang="en-GB" altLang="nl-NL" sz="750" dirty="0">
              <a:solidFill>
                <a:srgbClr val="376092"/>
              </a:solidFill>
              <a:latin typeface="Calibri" pitchFamily="34" charset="0"/>
              <a:cs typeface="Arial" pitchFamily="34" charset="0"/>
            </a:endParaRPr>
          </a:p>
        </p:txBody>
      </p:sp>
      <p:sp>
        <p:nvSpPr>
          <p:cNvPr id="97" name="Rectangle 112"/>
          <p:cNvSpPr>
            <a:spLocks noChangeArrowheads="1"/>
          </p:cNvSpPr>
          <p:nvPr/>
        </p:nvSpPr>
        <p:spPr bwMode="auto">
          <a:xfrm>
            <a:off x="4530675" y="3871863"/>
            <a:ext cx="1077583" cy="39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nl-NL" altLang="nl-NL" sz="750" b="1" dirty="0" err="1">
                <a:solidFill>
                  <a:srgbClr val="376092"/>
                </a:solidFill>
                <a:latin typeface="Calibri" pitchFamily="34" charset="0"/>
                <a:cs typeface="Arial" pitchFamily="34" charset="0"/>
              </a:rPr>
              <a:t>Spiolto</a:t>
            </a:r>
            <a:r>
              <a:rPr lang="nl-NL" altLang="nl-NL" sz="750" b="1" dirty="0">
                <a:solidFill>
                  <a:srgbClr val="376092"/>
                </a:solidFill>
                <a:latin typeface="Calibri" pitchFamily="34" charset="0"/>
                <a:cs typeface="Arial" pitchFamily="34" charset="0"/>
              </a:rPr>
              <a:t> </a:t>
            </a:r>
            <a:r>
              <a:rPr lang="nl-NL" altLang="nl-NL" sz="750" dirty="0" err="1">
                <a:solidFill>
                  <a:srgbClr val="376092"/>
                </a:solidFill>
                <a:latin typeface="Calibri" pitchFamily="34" charset="0"/>
                <a:cs typeface="Arial" pitchFamily="34" charset="0"/>
              </a:rPr>
              <a:t>Respimat</a:t>
            </a:r>
            <a:endParaRPr lang="nl-NL" altLang="nl-NL" sz="750" dirty="0">
              <a:solidFill>
                <a:srgbClr val="376092"/>
              </a:solidFill>
              <a:latin typeface="Calibri" pitchFamily="34" charset="0"/>
              <a:cs typeface="Arial" pitchFamily="34" charset="0"/>
            </a:endParaRPr>
          </a:p>
          <a:p>
            <a:pPr algn="ctr" eaLnBrk="0" fontAlgn="base" hangingPunct="0">
              <a:spcBef>
                <a:spcPct val="0"/>
              </a:spcBef>
              <a:spcAft>
                <a:spcPct val="0"/>
              </a:spcAft>
            </a:pPr>
            <a:r>
              <a:rPr lang="nl-NL" altLang="nl-NL" sz="750" i="1" dirty="0">
                <a:solidFill>
                  <a:srgbClr val="376092"/>
                </a:solidFill>
                <a:latin typeface="Calibri" pitchFamily="34" charset="0"/>
                <a:cs typeface="Arial" pitchFamily="34" charset="0"/>
              </a:rPr>
              <a:t>(1 maal daags)</a:t>
            </a:r>
          </a:p>
          <a:p>
            <a:pPr algn="ctr" eaLnBrk="0" fontAlgn="base" hangingPunct="0">
              <a:spcBef>
                <a:spcPct val="0"/>
              </a:spcBef>
              <a:spcAft>
                <a:spcPct val="0"/>
              </a:spcAft>
            </a:pPr>
            <a:r>
              <a:rPr lang="nl-NL" altLang="nl-NL" sz="750" dirty="0" err="1">
                <a:solidFill>
                  <a:srgbClr val="376092"/>
                </a:solidFill>
                <a:latin typeface="Calibri" pitchFamily="34" charset="0"/>
                <a:cs typeface="Arial" pitchFamily="34" charset="0"/>
              </a:rPr>
              <a:t>Tiotropium</a:t>
            </a:r>
            <a:r>
              <a:rPr lang="nl-NL" altLang="nl-NL" sz="750" dirty="0">
                <a:solidFill>
                  <a:srgbClr val="376092"/>
                </a:solidFill>
                <a:latin typeface="Calibri" pitchFamily="34" charset="0"/>
                <a:cs typeface="Arial" pitchFamily="34" charset="0"/>
              </a:rPr>
              <a:t>/</a:t>
            </a:r>
            <a:r>
              <a:rPr lang="nl-NL" altLang="nl-NL" sz="750" dirty="0" err="1">
                <a:solidFill>
                  <a:srgbClr val="376092"/>
                </a:solidFill>
                <a:latin typeface="Calibri" pitchFamily="34" charset="0"/>
                <a:cs typeface="Arial" pitchFamily="34" charset="0"/>
              </a:rPr>
              <a:t>Olodaterol</a:t>
            </a:r>
            <a:endParaRPr lang="nl-NL" altLang="nl-NL" sz="750" i="1" dirty="0">
              <a:solidFill>
                <a:srgbClr val="376092"/>
              </a:solidFill>
              <a:latin typeface="Calibri" pitchFamily="34" charset="0"/>
              <a:cs typeface="Arial" pitchFamily="34" charset="0"/>
            </a:endParaRPr>
          </a:p>
        </p:txBody>
      </p:sp>
      <p:sp>
        <p:nvSpPr>
          <p:cNvPr id="98" name="Rectangle 107"/>
          <p:cNvSpPr>
            <a:spLocks noChangeArrowheads="1"/>
          </p:cNvSpPr>
          <p:nvPr/>
        </p:nvSpPr>
        <p:spPr bwMode="auto">
          <a:xfrm>
            <a:off x="1817750" y="3932396"/>
            <a:ext cx="1149612" cy="28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en-GB" altLang="nl-NL" sz="750" b="1" dirty="0" err="1">
                <a:solidFill>
                  <a:srgbClr val="376092"/>
                </a:solidFill>
                <a:latin typeface="Calibri" pitchFamily="34" charset="0"/>
                <a:cs typeface="Arial" pitchFamily="34" charset="0"/>
              </a:rPr>
              <a:t>Duaklir</a:t>
            </a:r>
            <a:r>
              <a:rPr lang="en-GB" altLang="nl-NL" sz="750" b="1" dirty="0">
                <a:solidFill>
                  <a:srgbClr val="376092"/>
                </a:solidFill>
                <a:latin typeface="Calibri" pitchFamily="34" charset="0"/>
                <a:cs typeface="Arial" pitchFamily="34" charset="0"/>
              </a:rPr>
              <a:t> </a:t>
            </a:r>
            <a:r>
              <a:rPr lang="en-GB" altLang="nl-NL" sz="750" dirty="0" err="1">
                <a:solidFill>
                  <a:srgbClr val="376092"/>
                </a:solidFill>
                <a:latin typeface="Calibri" pitchFamily="34" charset="0"/>
                <a:cs typeface="Arial" pitchFamily="34" charset="0"/>
              </a:rPr>
              <a:t>Genuair</a:t>
            </a:r>
            <a:r>
              <a:rPr lang="en-GB" altLang="nl-NL" sz="750" dirty="0">
                <a:solidFill>
                  <a:srgbClr val="376092"/>
                </a:solidFill>
                <a:latin typeface="Calibri" pitchFamily="34" charset="0"/>
                <a:cs typeface="Arial" pitchFamily="34" charset="0"/>
              </a:rPr>
              <a:t> </a:t>
            </a:r>
            <a:r>
              <a:rPr lang="en-GB" altLang="nl-NL" sz="750" dirty="0" err="1">
                <a:solidFill>
                  <a:srgbClr val="376092"/>
                </a:solidFill>
                <a:latin typeface="Calibri" pitchFamily="34" charset="0"/>
                <a:cs typeface="Arial" pitchFamily="34" charset="0"/>
              </a:rPr>
              <a:t>Aclidinium</a:t>
            </a:r>
            <a:r>
              <a:rPr lang="en-GB" altLang="nl-NL" sz="750" dirty="0">
                <a:solidFill>
                  <a:srgbClr val="376092"/>
                </a:solidFill>
                <a:latin typeface="Calibri" pitchFamily="34" charset="0"/>
                <a:cs typeface="Arial" pitchFamily="34" charset="0"/>
              </a:rPr>
              <a:t>/Formoterol </a:t>
            </a:r>
          </a:p>
        </p:txBody>
      </p:sp>
      <p:sp>
        <p:nvSpPr>
          <p:cNvPr id="105" name="Rectangle 174"/>
          <p:cNvSpPr>
            <a:spLocks noChangeArrowheads="1"/>
          </p:cNvSpPr>
          <p:nvPr/>
        </p:nvSpPr>
        <p:spPr bwMode="auto">
          <a:xfrm flipH="1">
            <a:off x="3066819" y="4481654"/>
            <a:ext cx="1219187" cy="39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en-GB" altLang="nl-NL" sz="750" b="1" dirty="0" err="1">
                <a:solidFill>
                  <a:srgbClr val="04667A"/>
                </a:solidFill>
                <a:latin typeface="Calibri" pitchFamily="34" charset="0"/>
                <a:cs typeface="Arial" pitchFamily="34" charset="0"/>
              </a:rPr>
              <a:t>Relvar</a:t>
            </a:r>
            <a:r>
              <a:rPr lang="en-GB" altLang="nl-NL" sz="750" b="1" dirty="0">
                <a:solidFill>
                  <a:srgbClr val="04667A"/>
                </a:solidFill>
                <a:latin typeface="Calibri" pitchFamily="34" charset="0"/>
                <a:cs typeface="Arial" pitchFamily="34" charset="0"/>
              </a:rPr>
              <a:t> </a:t>
            </a:r>
            <a:r>
              <a:rPr lang="en-GB" altLang="nl-NL" sz="750" dirty="0" err="1">
                <a:solidFill>
                  <a:srgbClr val="04667A"/>
                </a:solidFill>
                <a:latin typeface="Calibri" pitchFamily="34" charset="0"/>
                <a:cs typeface="Arial" pitchFamily="34" charset="0"/>
              </a:rPr>
              <a:t>Ellipta</a:t>
            </a:r>
            <a:r>
              <a:rPr lang="en-GB" altLang="nl-NL" sz="750" dirty="0">
                <a:solidFill>
                  <a:srgbClr val="04667A"/>
                </a:solidFill>
                <a:latin typeface="Calibri" pitchFamily="34" charset="0"/>
                <a:cs typeface="Arial" pitchFamily="34" charset="0"/>
              </a:rPr>
              <a:t> </a:t>
            </a:r>
          </a:p>
          <a:p>
            <a:pPr algn="ctr" eaLnBrk="0" fontAlgn="base" hangingPunct="0">
              <a:spcBef>
                <a:spcPct val="0"/>
              </a:spcBef>
              <a:spcAft>
                <a:spcPct val="0"/>
              </a:spcAft>
            </a:pPr>
            <a:r>
              <a:rPr lang="en-GB" altLang="nl-NL" sz="750" dirty="0">
                <a:solidFill>
                  <a:srgbClr val="04667A"/>
                </a:solidFill>
                <a:latin typeface="Calibri" pitchFamily="34" charset="0"/>
                <a:cs typeface="Arial" pitchFamily="34" charset="0"/>
              </a:rPr>
              <a:t>(1 </a:t>
            </a:r>
            <a:r>
              <a:rPr lang="en-GB" altLang="nl-NL" sz="750" dirty="0" err="1">
                <a:solidFill>
                  <a:srgbClr val="04667A"/>
                </a:solidFill>
                <a:latin typeface="Calibri" pitchFamily="34" charset="0"/>
                <a:cs typeface="Arial" pitchFamily="34" charset="0"/>
              </a:rPr>
              <a:t>maal</a:t>
            </a:r>
            <a:r>
              <a:rPr lang="en-GB" altLang="nl-NL" sz="750" dirty="0">
                <a:solidFill>
                  <a:srgbClr val="04667A"/>
                </a:solidFill>
                <a:latin typeface="Calibri" pitchFamily="34" charset="0"/>
                <a:cs typeface="Arial" pitchFamily="34" charset="0"/>
              </a:rPr>
              <a:t> </a:t>
            </a:r>
            <a:r>
              <a:rPr lang="en-GB" altLang="nl-NL" sz="750" dirty="0" err="1">
                <a:solidFill>
                  <a:srgbClr val="04667A"/>
                </a:solidFill>
                <a:latin typeface="Calibri" pitchFamily="34" charset="0"/>
                <a:cs typeface="Arial" pitchFamily="34" charset="0"/>
              </a:rPr>
              <a:t>daags</a:t>
            </a:r>
            <a:r>
              <a:rPr lang="en-GB" altLang="nl-NL" sz="750" dirty="0">
                <a:solidFill>
                  <a:srgbClr val="04667A"/>
                </a:solidFill>
                <a:latin typeface="Calibri" pitchFamily="34" charset="0"/>
                <a:cs typeface="Arial" pitchFamily="34" charset="0"/>
              </a:rPr>
              <a:t>)</a:t>
            </a:r>
          </a:p>
          <a:p>
            <a:pPr algn="ctr" eaLnBrk="0" fontAlgn="base" hangingPunct="0">
              <a:spcBef>
                <a:spcPct val="0"/>
              </a:spcBef>
              <a:spcAft>
                <a:spcPct val="0"/>
              </a:spcAft>
            </a:pPr>
            <a:r>
              <a:rPr lang="en-GB" altLang="nl-NL" sz="750" dirty="0" err="1">
                <a:solidFill>
                  <a:srgbClr val="04667A"/>
                </a:solidFill>
                <a:latin typeface="Calibri" pitchFamily="34" charset="0"/>
                <a:cs typeface="Arial" pitchFamily="34" charset="0"/>
              </a:rPr>
              <a:t>Fluticasonfuroaat</a:t>
            </a:r>
            <a:r>
              <a:rPr lang="en-GB" altLang="nl-NL" sz="750" dirty="0">
                <a:solidFill>
                  <a:srgbClr val="04667A"/>
                </a:solidFill>
                <a:latin typeface="Calibri" pitchFamily="34" charset="0"/>
                <a:cs typeface="Arial" pitchFamily="34" charset="0"/>
              </a:rPr>
              <a:t>/</a:t>
            </a:r>
            <a:r>
              <a:rPr lang="en-GB" altLang="nl-NL" sz="750" dirty="0" err="1">
                <a:solidFill>
                  <a:srgbClr val="04667A"/>
                </a:solidFill>
                <a:latin typeface="Calibri" pitchFamily="34" charset="0"/>
                <a:cs typeface="Arial" pitchFamily="34" charset="0"/>
              </a:rPr>
              <a:t>Vilanterol</a:t>
            </a:r>
            <a:r>
              <a:rPr lang="en-GB" altLang="nl-NL" sz="750" dirty="0">
                <a:solidFill>
                  <a:srgbClr val="04667A"/>
                </a:solidFill>
                <a:latin typeface="Calibri" pitchFamily="34" charset="0"/>
                <a:cs typeface="Arial" pitchFamily="34" charset="0"/>
              </a:rPr>
              <a:t> </a:t>
            </a:r>
          </a:p>
        </p:txBody>
      </p:sp>
      <p:sp>
        <p:nvSpPr>
          <p:cNvPr id="118" name="Rectangle 121"/>
          <p:cNvSpPr>
            <a:spLocks noChangeArrowheads="1"/>
          </p:cNvSpPr>
          <p:nvPr/>
        </p:nvSpPr>
        <p:spPr bwMode="auto">
          <a:xfrm>
            <a:off x="4578204" y="5125273"/>
            <a:ext cx="865835" cy="28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a:r>
              <a:rPr lang="nl-NL" altLang="nl-NL" sz="750" b="1" dirty="0" err="1">
                <a:solidFill>
                  <a:srgbClr val="376092"/>
                </a:solidFill>
                <a:latin typeface="Calibri" pitchFamily="34" charset="0"/>
                <a:cs typeface="Arial" pitchFamily="34" charset="0"/>
              </a:rPr>
              <a:t>Beclometason</a:t>
            </a:r>
            <a:endParaRPr lang="nl-NL" altLang="nl-NL" sz="750" b="1" dirty="0">
              <a:solidFill>
                <a:srgbClr val="376092"/>
              </a:solidFill>
              <a:latin typeface="Calibri" pitchFamily="34" charset="0"/>
              <a:cs typeface="Arial" pitchFamily="34" charset="0"/>
            </a:endParaRPr>
          </a:p>
          <a:p>
            <a:pPr algn="ctr"/>
            <a:r>
              <a:rPr lang="nl-NL" altLang="nl-NL" sz="750" dirty="0" err="1">
                <a:solidFill>
                  <a:srgbClr val="376092"/>
                </a:solidFill>
                <a:latin typeface="Calibri" pitchFamily="34" charset="0"/>
                <a:cs typeface="Arial" pitchFamily="34" charset="0"/>
              </a:rPr>
              <a:t>Redihaler</a:t>
            </a:r>
            <a:endParaRPr lang="nl-NL" altLang="nl-NL" sz="750" dirty="0">
              <a:solidFill>
                <a:srgbClr val="376092"/>
              </a:solidFill>
              <a:latin typeface="Calibri" pitchFamily="34" charset="0"/>
              <a:cs typeface="Arial" pitchFamily="34" charset="0"/>
            </a:endParaRPr>
          </a:p>
        </p:txBody>
      </p:sp>
      <p:sp>
        <p:nvSpPr>
          <p:cNvPr id="119" name="Rectangle 124"/>
          <p:cNvSpPr>
            <a:spLocks noChangeArrowheads="1"/>
          </p:cNvSpPr>
          <p:nvPr/>
        </p:nvSpPr>
        <p:spPr bwMode="auto">
          <a:xfrm>
            <a:off x="2026539" y="5117971"/>
            <a:ext cx="591027" cy="28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a:r>
              <a:rPr lang="nl-NL" altLang="nl-NL" sz="750" b="1" dirty="0">
                <a:solidFill>
                  <a:srgbClr val="376092"/>
                </a:solidFill>
                <a:latin typeface="Calibri" pitchFamily="34" charset="0"/>
                <a:cs typeface="Arial" pitchFamily="34" charset="0"/>
              </a:rPr>
              <a:t>Budesonide </a:t>
            </a:r>
          </a:p>
          <a:p>
            <a:pPr algn="ctr"/>
            <a:r>
              <a:rPr lang="nl-NL" altLang="nl-NL" sz="750" dirty="0" err="1">
                <a:solidFill>
                  <a:srgbClr val="376092"/>
                </a:solidFill>
                <a:latin typeface="Calibri" pitchFamily="34" charset="0"/>
                <a:cs typeface="Arial" pitchFamily="34" charset="0"/>
              </a:rPr>
              <a:t>Novolizer</a:t>
            </a:r>
            <a:endParaRPr lang="nl-NL" altLang="nl-NL" sz="750" dirty="0">
              <a:solidFill>
                <a:srgbClr val="376092"/>
              </a:solidFill>
              <a:latin typeface="Calibri" pitchFamily="34" charset="0"/>
              <a:cs typeface="Arial" pitchFamily="34" charset="0"/>
            </a:endParaRPr>
          </a:p>
        </p:txBody>
      </p:sp>
      <p:sp>
        <p:nvSpPr>
          <p:cNvPr id="120" name="Rechthoek 119"/>
          <p:cNvSpPr/>
          <p:nvPr/>
        </p:nvSpPr>
        <p:spPr>
          <a:xfrm>
            <a:off x="5798933" y="5547083"/>
            <a:ext cx="1368980" cy="364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nl-NL" sz="750" b="1" dirty="0" err="1">
                <a:solidFill>
                  <a:srgbClr val="02567C"/>
                </a:solidFill>
                <a:latin typeface="Calibri" panose="020F0502020204030204" pitchFamily="34" charset="0"/>
              </a:rPr>
              <a:t>Trimbow</a:t>
            </a:r>
            <a:r>
              <a:rPr lang="nl-NL" sz="750" b="1" dirty="0">
                <a:solidFill>
                  <a:srgbClr val="02567C"/>
                </a:solidFill>
                <a:latin typeface="Calibri" panose="020F0502020204030204" pitchFamily="34" charset="0"/>
              </a:rPr>
              <a:t> </a:t>
            </a:r>
            <a:r>
              <a:rPr lang="nl-NL" sz="750" dirty="0">
                <a:solidFill>
                  <a:srgbClr val="02567C"/>
                </a:solidFill>
                <a:latin typeface="Calibri" panose="020F0502020204030204" pitchFamily="34" charset="0"/>
              </a:rPr>
              <a:t>Aerosol</a:t>
            </a:r>
          </a:p>
          <a:p>
            <a:pPr algn="ctr" eaLnBrk="0" fontAlgn="base" hangingPunct="0">
              <a:spcBef>
                <a:spcPct val="0"/>
              </a:spcBef>
              <a:spcAft>
                <a:spcPct val="0"/>
              </a:spcAft>
              <a:defRPr/>
            </a:pPr>
            <a:r>
              <a:rPr lang="nl-NL" sz="750" dirty="0" err="1">
                <a:solidFill>
                  <a:srgbClr val="02567C"/>
                </a:solidFill>
                <a:latin typeface="Calibri" panose="020F0502020204030204" pitchFamily="34" charset="0"/>
              </a:rPr>
              <a:t>Beclometason</a:t>
            </a:r>
            <a:r>
              <a:rPr lang="nl-NL" sz="750" dirty="0">
                <a:solidFill>
                  <a:srgbClr val="02567C"/>
                </a:solidFill>
                <a:latin typeface="Calibri" panose="020F0502020204030204" pitchFamily="34" charset="0"/>
              </a:rPr>
              <a:t>/</a:t>
            </a:r>
            <a:r>
              <a:rPr lang="nl-NL" sz="750" dirty="0" err="1">
                <a:solidFill>
                  <a:srgbClr val="02567C"/>
                </a:solidFill>
                <a:latin typeface="Calibri" panose="020F0502020204030204" pitchFamily="34" charset="0"/>
              </a:rPr>
              <a:t>formoterol</a:t>
            </a:r>
            <a:r>
              <a:rPr lang="nl-NL" sz="750" dirty="0">
                <a:solidFill>
                  <a:srgbClr val="02567C"/>
                </a:solidFill>
                <a:latin typeface="Calibri" panose="020F0502020204030204" pitchFamily="34" charset="0"/>
              </a:rPr>
              <a:t>/</a:t>
            </a:r>
          </a:p>
          <a:p>
            <a:pPr algn="ctr" eaLnBrk="0" fontAlgn="base" hangingPunct="0">
              <a:spcBef>
                <a:spcPct val="0"/>
              </a:spcBef>
              <a:spcAft>
                <a:spcPct val="0"/>
              </a:spcAft>
              <a:defRPr/>
            </a:pPr>
            <a:r>
              <a:rPr lang="nl-NL" sz="750" dirty="0" err="1">
                <a:solidFill>
                  <a:srgbClr val="02567C"/>
                </a:solidFill>
                <a:latin typeface="Calibri" panose="020F0502020204030204" pitchFamily="34" charset="0"/>
              </a:rPr>
              <a:t>Glycopyrronium</a:t>
            </a:r>
            <a:endParaRPr lang="nl-NL" sz="750" dirty="0">
              <a:solidFill>
                <a:srgbClr val="02567C"/>
              </a:solidFill>
              <a:latin typeface="Calibri" panose="020F0502020204030204" pitchFamily="34" charset="0"/>
            </a:endParaRPr>
          </a:p>
        </p:txBody>
      </p:sp>
      <p:sp>
        <p:nvSpPr>
          <p:cNvPr id="121" name="Rectangle 174"/>
          <p:cNvSpPr>
            <a:spLocks noChangeArrowheads="1"/>
          </p:cNvSpPr>
          <p:nvPr/>
        </p:nvSpPr>
        <p:spPr bwMode="auto">
          <a:xfrm>
            <a:off x="2971611" y="5524402"/>
            <a:ext cx="1386440" cy="51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nl-NL" altLang="nl-NL" sz="750" b="1" dirty="0" err="1">
                <a:solidFill>
                  <a:srgbClr val="02567C"/>
                </a:solidFill>
                <a:latin typeface="Calibri" pitchFamily="34" charset="0"/>
                <a:cs typeface="Arial" pitchFamily="34" charset="0"/>
              </a:rPr>
              <a:t>Trelegy</a:t>
            </a:r>
            <a:r>
              <a:rPr lang="nl-NL" altLang="nl-NL" sz="750" dirty="0">
                <a:solidFill>
                  <a:srgbClr val="02567C"/>
                </a:solidFill>
                <a:latin typeface="Calibri" pitchFamily="34" charset="0"/>
                <a:cs typeface="Arial" pitchFamily="34" charset="0"/>
              </a:rPr>
              <a:t> </a:t>
            </a:r>
            <a:r>
              <a:rPr lang="en-GB" altLang="nl-NL" sz="750" dirty="0" err="1">
                <a:solidFill>
                  <a:srgbClr val="02567C"/>
                </a:solidFill>
                <a:latin typeface="Calibri" pitchFamily="34" charset="0"/>
                <a:cs typeface="Arial" pitchFamily="34" charset="0"/>
              </a:rPr>
              <a:t>Ellipta</a:t>
            </a:r>
            <a:endParaRPr lang="en-GB" altLang="nl-NL" sz="750" i="1" dirty="0">
              <a:solidFill>
                <a:srgbClr val="02567C"/>
              </a:solidFill>
              <a:latin typeface="Calibri" pitchFamily="34" charset="0"/>
              <a:cs typeface="Arial" pitchFamily="34" charset="0"/>
            </a:endParaRPr>
          </a:p>
          <a:p>
            <a:pPr algn="ctr" eaLnBrk="0" fontAlgn="base" hangingPunct="0">
              <a:spcBef>
                <a:spcPct val="0"/>
              </a:spcBef>
              <a:spcAft>
                <a:spcPct val="0"/>
              </a:spcAft>
            </a:pPr>
            <a:r>
              <a:rPr lang="en-GB" altLang="nl-NL" sz="750" dirty="0" err="1">
                <a:solidFill>
                  <a:srgbClr val="02567C"/>
                </a:solidFill>
                <a:latin typeface="Calibri" pitchFamily="34" charset="0"/>
                <a:cs typeface="Arial" pitchFamily="34" charset="0"/>
              </a:rPr>
              <a:t>Fluticasonfuroaat</a:t>
            </a:r>
            <a:r>
              <a:rPr lang="en-GB" altLang="nl-NL" sz="750" dirty="0">
                <a:solidFill>
                  <a:srgbClr val="02567C"/>
                </a:solidFill>
                <a:latin typeface="Calibri" pitchFamily="34" charset="0"/>
                <a:cs typeface="Arial" pitchFamily="34" charset="0"/>
              </a:rPr>
              <a:t>/</a:t>
            </a:r>
            <a:r>
              <a:rPr lang="en-GB" altLang="nl-NL" sz="750" dirty="0" err="1">
                <a:solidFill>
                  <a:srgbClr val="02567C"/>
                </a:solidFill>
                <a:latin typeface="Calibri" pitchFamily="34" charset="0"/>
                <a:cs typeface="Arial" pitchFamily="34" charset="0"/>
              </a:rPr>
              <a:t>Vilanterol</a:t>
            </a:r>
            <a:r>
              <a:rPr lang="en-GB" altLang="nl-NL" sz="750" dirty="0">
                <a:solidFill>
                  <a:srgbClr val="02567C"/>
                </a:solidFill>
                <a:latin typeface="Calibri" pitchFamily="34" charset="0"/>
                <a:cs typeface="Arial" pitchFamily="34" charset="0"/>
              </a:rPr>
              <a:t>/</a:t>
            </a:r>
          </a:p>
          <a:p>
            <a:pPr algn="ctr" eaLnBrk="0" fontAlgn="base" hangingPunct="0">
              <a:spcBef>
                <a:spcPct val="0"/>
              </a:spcBef>
              <a:spcAft>
                <a:spcPct val="0"/>
              </a:spcAft>
            </a:pPr>
            <a:r>
              <a:rPr lang="en-GB" altLang="nl-NL" sz="750" dirty="0" err="1">
                <a:solidFill>
                  <a:srgbClr val="02567C"/>
                </a:solidFill>
                <a:latin typeface="Calibri" pitchFamily="34" charset="0"/>
                <a:cs typeface="Arial" pitchFamily="34" charset="0"/>
              </a:rPr>
              <a:t>Umeclidinium</a:t>
            </a:r>
            <a:endParaRPr lang="en-GB" altLang="nl-NL" sz="750" dirty="0">
              <a:solidFill>
                <a:srgbClr val="02567C"/>
              </a:solidFill>
              <a:latin typeface="Calibri" pitchFamily="34" charset="0"/>
              <a:cs typeface="Arial" pitchFamily="34" charset="0"/>
            </a:endParaRPr>
          </a:p>
          <a:p>
            <a:pPr algn="ctr"/>
            <a:r>
              <a:rPr lang="en-GB" altLang="nl-NL" sz="750" dirty="0">
                <a:solidFill>
                  <a:srgbClr val="04667A"/>
                </a:solidFill>
                <a:latin typeface="Calibri" pitchFamily="34" charset="0"/>
                <a:cs typeface="Arial" pitchFamily="34" charset="0"/>
              </a:rPr>
              <a:t>(1 </a:t>
            </a:r>
            <a:r>
              <a:rPr lang="en-GB" altLang="nl-NL" sz="750" dirty="0" err="1">
                <a:solidFill>
                  <a:srgbClr val="04667A"/>
                </a:solidFill>
                <a:latin typeface="Calibri" pitchFamily="34" charset="0"/>
                <a:cs typeface="Arial" pitchFamily="34" charset="0"/>
              </a:rPr>
              <a:t>maal</a:t>
            </a:r>
            <a:r>
              <a:rPr lang="en-GB" altLang="nl-NL" sz="750" dirty="0">
                <a:solidFill>
                  <a:srgbClr val="04667A"/>
                </a:solidFill>
                <a:latin typeface="Calibri" pitchFamily="34" charset="0"/>
                <a:cs typeface="Arial" pitchFamily="34" charset="0"/>
              </a:rPr>
              <a:t> </a:t>
            </a:r>
            <a:r>
              <a:rPr lang="en-GB" altLang="nl-NL" sz="750" dirty="0" err="1">
                <a:solidFill>
                  <a:srgbClr val="04667A"/>
                </a:solidFill>
                <a:latin typeface="Calibri" pitchFamily="34" charset="0"/>
                <a:cs typeface="Arial" pitchFamily="34" charset="0"/>
              </a:rPr>
              <a:t>daags</a:t>
            </a:r>
            <a:r>
              <a:rPr lang="en-GB" altLang="nl-NL" sz="750" dirty="0">
                <a:solidFill>
                  <a:srgbClr val="04667A"/>
                </a:solidFill>
                <a:latin typeface="Calibri" pitchFamily="34" charset="0"/>
                <a:cs typeface="Arial" pitchFamily="34" charset="0"/>
              </a:rPr>
              <a:t>)</a:t>
            </a:r>
            <a:r>
              <a:rPr lang="en-GB" altLang="nl-NL" sz="750" i="1" dirty="0">
                <a:solidFill>
                  <a:srgbClr val="02567C"/>
                </a:solidFill>
                <a:latin typeface="Calibri" pitchFamily="34" charset="0"/>
                <a:cs typeface="Arial" pitchFamily="34" charset="0"/>
              </a:rPr>
              <a:t>  </a:t>
            </a:r>
          </a:p>
        </p:txBody>
      </p:sp>
      <p:pic>
        <p:nvPicPr>
          <p:cNvPr id="59441" name="Picture 50"/>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600309" y="5577920"/>
            <a:ext cx="329804" cy="374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 name="Picture 4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706127" y="4489004"/>
            <a:ext cx="273844"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 name="Rectangle 10"/>
          <p:cNvSpPr>
            <a:spLocks noChangeArrowheads="1"/>
          </p:cNvSpPr>
          <p:nvPr/>
        </p:nvSpPr>
        <p:spPr bwMode="auto">
          <a:xfrm rot="10800000" flipH="1" flipV="1">
            <a:off x="5961490" y="4539362"/>
            <a:ext cx="1280436" cy="28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974" tIns="24487" rIns="48974" bIns="24487">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nl-NL" altLang="nl-NL" sz="750" b="1" dirty="0">
                <a:solidFill>
                  <a:srgbClr val="04667A"/>
                </a:solidFill>
                <a:latin typeface="Calibri" pitchFamily="34" charset="0"/>
                <a:cs typeface="Arial" pitchFamily="34" charset="0"/>
              </a:rPr>
              <a:t>Foster </a:t>
            </a:r>
            <a:r>
              <a:rPr lang="nl-NL" altLang="nl-NL" sz="750" dirty="0">
                <a:solidFill>
                  <a:srgbClr val="04667A"/>
                </a:solidFill>
                <a:latin typeface="Calibri" pitchFamily="34" charset="0"/>
                <a:cs typeface="Arial" pitchFamily="34" charset="0"/>
              </a:rPr>
              <a:t>Aerosol</a:t>
            </a:r>
            <a:endParaRPr lang="nl-NL" altLang="nl-NL" sz="750" b="1" dirty="0">
              <a:solidFill>
                <a:srgbClr val="04667A"/>
              </a:solidFill>
              <a:latin typeface="Calibri" pitchFamily="34" charset="0"/>
              <a:cs typeface="Arial" pitchFamily="34" charset="0"/>
            </a:endParaRPr>
          </a:p>
          <a:p>
            <a:pPr algn="ctr" eaLnBrk="0" fontAlgn="base" hangingPunct="0">
              <a:spcBef>
                <a:spcPct val="0"/>
              </a:spcBef>
              <a:spcAft>
                <a:spcPct val="0"/>
              </a:spcAft>
            </a:pPr>
            <a:r>
              <a:rPr lang="nl-NL" altLang="nl-NL" sz="750" b="1" dirty="0">
                <a:solidFill>
                  <a:srgbClr val="04667A"/>
                </a:solidFill>
                <a:latin typeface="Calibri" pitchFamily="34" charset="0"/>
                <a:cs typeface="Arial" pitchFamily="34" charset="0"/>
              </a:rPr>
              <a:t> </a:t>
            </a:r>
            <a:r>
              <a:rPr lang="nl-NL" altLang="nl-NL" sz="750" dirty="0" err="1">
                <a:solidFill>
                  <a:srgbClr val="04667A"/>
                </a:solidFill>
                <a:latin typeface="Calibri" pitchFamily="34" charset="0"/>
                <a:cs typeface="Arial" pitchFamily="34" charset="0"/>
              </a:rPr>
              <a:t>Beclometason</a:t>
            </a:r>
            <a:r>
              <a:rPr lang="nl-NL" altLang="nl-NL" sz="750" dirty="0">
                <a:solidFill>
                  <a:srgbClr val="04667A"/>
                </a:solidFill>
                <a:latin typeface="Calibri" pitchFamily="34" charset="0"/>
                <a:cs typeface="Arial" pitchFamily="34" charset="0"/>
              </a:rPr>
              <a:t>/</a:t>
            </a:r>
            <a:r>
              <a:rPr lang="nl-NL" altLang="nl-NL" sz="750" dirty="0" err="1">
                <a:solidFill>
                  <a:srgbClr val="04667A"/>
                </a:solidFill>
                <a:latin typeface="Calibri" pitchFamily="34" charset="0"/>
                <a:cs typeface="Arial" pitchFamily="34" charset="0"/>
              </a:rPr>
              <a:t>Formoterol</a:t>
            </a:r>
            <a:endParaRPr lang="nl-NL" altLang="nl-NL" sz="750" dirty="0">
              <a:solidFill>
                <a:srgbClr val="04667A"/>
              </a:solidFill>
              <a:latin typeface="Calibri" pitchFamily="34" charset="0"/>
              <a:cs typeface="Arial" pitchFamily="34" charset="0"/>
            </a:endParaRPr>
          </a:p>
        </p:txBody>
      </p:sp>
      <p:pic>
        <p:nvPicPr>
          <p:cNvPr id="99" name="Afbeelding 98"/>
          <p:cNvPicPr/>
          <p:nvPr/>
        </p:nvPicPr>
        <p:blipFill>
          <a:blip r:embed="rId27" cstate="print">
            <a:extLst>
              <a:ext uri="{28A0092B-C50C-407E-A947-70E740481C1C}">
                <a14:useLocalDpi xmlns:a14="http://schemas.microsoft.com/office/drawing/2010/main" val="0"/>
              </a:ext>
            </a:extLst>
          </a:blip>
          <a:srcRect/>
          <a:stretch>
            <a:fillRect/>
          </a:stretch>
        </p:blipFill>
        <p:spPr bwMode="auto">
          <a:xfrm rot="5400000">
            <a:off x="1100340" y="1624876"/>
            <a:ext cx="424706" cy="204007"/>
          </a:xfrm>
          <a:prstGeom prst="rect">
            <a:avLst/>
          </a:prstGeom>
          <a:noFill/>
          <a:ln>
            <a:noFill/>
          </a:ln>
        </p:spPr>
      </p:pic>
      <p:sp>
        <p:nvSpPr>
          <p:cNvPr id="100" name="Tekstvak 99"/>
          <p:cNvSpPr txBox="1"/>
          <p:nvPr/>
        </p:nvSpPr>
        <p:spPr>
          <a:xfrm>
            <a:off x="1117122" y="1283693"/>
            <a:ext cx="473540" cy="253916"/>
          </a:xfrm>
          <a:prstGeom prst="rect">
            <a:avLst/>
          </a:prstGeom>
          <a:noFill/>
        </p:spPr>
        <p:txBody>
          <a:bodyPr wrap="square" rtlCol="0">
            <a:spAutoFit/>
          </a:bodyPr>
          <a:lstStyle/>
          <a:p>
            <a:r>
              <a:rPr lang="nl-NL" sz="525" b="1" dirty="0">
                <a:solidFill>
                  <a:srgbClr val="000000"/>
                </a:solidFill>
              </a:rPr>
              <a:t>Incheck-</a:t>
            </a:r>
          </a:p>
          <a:p>
            <a:r>
              <a:rPr lang="nl-NL" sz="525" b="1" dirty="0">
                <a:solidFill>
                  <a:srgbClr val="000000"/>
                </a:solidFill>
              </a:rPr>
              <a:t>DIAL G16</a:t>
            </a:r>
          </a:p>
        </p:txBody>
      </p:sp>
      <p:sp>
        <p:nvSpPr>
          <p:cNvPr id="63" name="Afgeronde rechthoek 62"/>
          <p:cNvSpPr/>
          <p:nvPr/>
        </p:nvSpPr>
        <p:spPr>
          <a:xfrm>
            <a:off x="1452339" y="5548912"/>
            <a:ext cx="5887029" cy="45183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70" name="Afbeelding 69"/>
          <p:cNvPicPr>
            <a:picLocks noChangeAspect="1"/>
          </p:cNvPicPr>
          <p:nvPr/>
        </p:nvPicPr>
        <p:blipFill>
          <a:blip r:embed="rId28"/>
          <a:stretch>
            <a:fillRect/>
          </a:stretch>
        </p:blipFill>
        <p:spPr>
          <a:xfrm>
            <a:off x="7026567" y="478456"/>
            <a:ext cx="1721123" cy="578480"/>
          </a:xfrm>
          <a:prstGeom prst="rect">
            <a:avLst/>
          </a:prstGeom>
        </p:spPr>
      </p:pic>
    </p:spTree>
    <p:extLst>
      <p:ext uri="{BB962C8B-B14F-4D97-AF65-F5344CB8AC3E}">
        <p14:creationId xmlns:p14="http://schemas.microsoft.com/office/powerpoint/2010/main" val="2190322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1492" y="2075482"/>
            <a:ext cx="7942755" cy="2781299"/>
          </a:xfrm>
        </p:spPr>
        <p:txBody>
          <a:bodyPr>
            <a:normAutofit/>
          </a:bodyPr>
          <a:lstStyle/>
          <a:p>
            <a:r>
              <a:rPr lang="nl-NL" sz="2700" dirty="0">
                <a:latin typeface="+mn-lt"/>
              </a:rPr>
              <a:t>Komt een patiënt (man, 19 jaar, voetballer) op het spreekuur met benauwdheid bij het sporten. Heeft ook allergische rhinitis. Wat is uw diagnose en uw eerste recept? </a:t>
            </a:r>
            <a:r>
              <a:rPr lang="nl-NL" sz="2100" dirty="0"/>
              <a:t/>
            </a:r>
            <a:br>
              <a:rPr lang="nl-NL" sz="2100" dirty="0"/>
            </a:br>
            <a:endParaRPr lang="nl-NL" sz="2100" dirty="0"/>
          </a:p>
        </p:txBody>
      </p:sp>
      <p:sp>
        <p:nvSpPr>
          <p:cNvPr id="3" name="Tijdelijke aanduiding voor tekst 2"/>
          <p:cNvSpPr>
            <a:spLocks noGrp="1"/>
          </p:cNvSpPr>
          <p:nvPr>
            <p:ph type="body" idx="1"/>
          </p:nvPr>
        </p:nvSpPr>
        <p:spPr>
          <a:xfrm>
            <a:off x="681492" y="1051853"/>
            <a:ext cx="6400800" cy="678942"/>
          </a:xfrm>
        </p:spPr>
        <p:txBody>
          <a:bodyPr>
            <a:normAutofit/>
          </a:bodyPr>
          <a:lstStyle/>
          <a:p>
            <a:pPr marL="0" indent="0">
              <a:buNone/>
            </a:pPr>
            <a:r>
              <a:rPr lang="nl-NL" sz="3600" dirty="0"/>
              <a:t>Casus</a:t>
            </a:r>
          </a:p>
        </p:txBody>
      </p:sp>
      <p:pic>
        <p:nvPicPr>
          <p:cNvPr id="4" name="Afbeelding 3"/>
          <p:cNvPicPr>
            <a:picLocks noChangeAspect="1"/>
          </p:cNvPicPr>
          <p:nvPr/>
        </p:nvPicPr>
        <p:blipFill>
          <a:blip r:embed="rId2"/>
          <a:stretch>
            <a:fillRect/>
          </a:stretch>
        </p:blipFill>
        <p:spPr>
          <a:xfrm>
            <a:off x="7234012" y="1001977"/>
            <a:ext cx="1721123" cy="578480"/>
          </a:xfrm>
          <a:prstGeom prst="rect">
            <a:avLst/>
          </a:prstGeom>
        </p:spPr>
      </p:pic>
    </p:spTree>
    <p:extLst>
      <p:ext uri="{BB962C8B-B14F-4D97-AF65-F5344CB8AC3E}">
        <p14:creationId xmlns:p14="http://schemas.microsoft.com/office/powerpoint/2010/main" val="655944857"/>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2C0495-1FFD-40A4-A5D9-59D52A762C77}"/>
              </a:ext>
            </a:extLst>
          </p:cNvPr>
          <p:cNvSpPr>
            <a:spLocks noGrp="1"/>
          </p:cNvSpPr>
          <p:nvPr>
            <p:ph type="title"/>
          </p:nvPr>
        </p:nvSpPr>
        <p:spPr/>
        <p:txBody>
          <a:bodyPr/>
          <a:lstStyle/>
          <a:p>
            <a:r>
              <a:rPr lang="nl-NL" dirty="0"/>
              <a:t>COPD GOLD Indeling</a:t>
            </a:r>
          </a:p>
        </p:txBody>
      </p:sp>
      <p:pic>
        <p:nvPicPr>
          <p:cNvPr id="5" name="Tijdelijke aanduiding voor inhoud 4" descr="Afbeelding met schermafbeelding&#10;&#10;Automatisch gegenereerde beschrijving">
            <a:extLst>
              <a:ext uri="{FF2B5EF4-FFF2-40B4-BE49-F238E27FC236}">
                <a16:creationId xmlns:a16="http://schemas.microsoft.com/office/drawing/2014/main" id="{7AA6EECA-D808-4935-B06E-465B0C2324D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935398"/>
            <a:ext cx="8229600" cy="3855567"/>
          </a:xfrm>
        </p:spPr>
      </p:pic>
      <p:pic>
        <p:nvPicPr>
          <p:cNvPr id="4" name="Afbeelding 3"/>
          <p:cNvPicPr>
            <a:picLocks noChangeAspect="1"/>
          </p:cNvPicPr>
          <p:nvPr/>
        </p:nvPicPr>
        <p:blipFill>
          <a:blip r:embed="rId3"/>
          <a:stretch>
            <a:fillRect/>
          </a:stretch>
        </p:blipFill>
        <p:spPr>
          <a:xfrm>
            <a:off x="7236296" y="556898"/>
            <a:ext cx="1721123" cy="578480"/>
          </a:xfrm>
          <a:prstGeom prst="rect">
            <a:avLst/>
          </a:prstGeom>
        </p:spPr>
      </p:pic>
    </p:spTree>
    <p:extLst>
      <p:ext uri="{BB962C8B-B14F-4D97-AF65-F5344CB8AC3E}">
        <p14:creationId xmlns:p14="http://schemas.microsoft.com/office/powerpoint/2010/main" val="1052528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0D165D-824B-4E80-A33B-E936CA6BC04E}"/>
              </a:ext>
            </a:extLst>
          </p:cNvPr>
          <p:cNvSpPr>
            <a:spLocks noGrp="1"/>
          </p:cNvSpPr>
          <p:nvPr>
            <p:ph type="title"/>
          </p:nvPr>
        </p:nvSpPr>
        <p:spPr/>
        <p:txBody>
          <a:bodyPr/>
          <a:lstStyle/>
          <a:p>
            <a:r>
              <a:rPr lang="nl-NL" dirty="0"/>
              <a:t> COPD Indeling en behandeling</a:t>
            </a:r>
          </a:p>
        </p:txBody>
      </p:sp>
      <p:pic>
        <p:nvPicPr>
          <p:cNvPr id="5" name="Tijdelijke aanduiding voor inhoud 4" descr="Afbeelding met schermafbeelding&#10;&#10;Automatisch gegenereerde beschrijving">
            <a:extLst>
              <a:ext uri="{FF2B5EF4-FFF2-40B4-BE49-F238E27FC236}">
                <a16:creationId xmlns:a16="http://schemas.microsoft.com/office/drawing/2014/main" id="{FAB7F23C-1147-4E06-B924-2EC849C1AC3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2000" y="1872000"/>
            <a:ext cx="8000000" cy="4500000"/>
          </a:xfrm>
        </p:spPr>
      </p:pic>
      <p:pic>
        <p:nvPicPr>
          <p:cNvPr id="4" name="Afbeelding 3"/>
          <p:cNvPicPr>
            <a:picLocks noChangeAspect="1"/>
          </p:cNvPicPr>
          <p:nvPr/>
        </p:nvPicPr>
        <p:blipFill>
          <a:blip r:embed="rId4"/>
          <a:stretch>
            <a:fillRect/>
          </a:stretch>
        </p:blipFill>
        <p:spPr>
          <a:xfrm>
            <a:off x="7308304" y="116632"/>
            <a:ext cx="1721123" cy="578480"/>
          </a:xfrm>
          <a:prstGeom prst="rect">
            <a:avLst/>
          </a:prstGeom>
        </p:spPr>
      </p:pic>
    </p:spTree>
    <p:extLst>
      <p:ext uri="{BB962C8B-B14F-4D97-AF65-F5344CB8AC3E}">
        <p14:creationId xmlns:p14="http://schemas.microsoft.com/office/powerpoint/2010/main" val="35938421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7234012" y="1001977"/>
            <a:ext cx="1721123" cy="578480"/>
          </a:xfrm>
          <a:prstGeom prst="rect">
            <a:avLst/>
          </a:prstGeom>
        </p:spPr>
      </p:pic>
      <p:sp>
        <p:nvSpPr>
          <p:cNvPr id="3" name="Rechthoek 2"/>
          <p:cNvSpPr/>
          <p:nvPr/>
        </p:nvSpPr>
        <p:spPr>
          <a:xfrm>
            <a:off x="580651" y="1003376"/>
            <a:ext cx="3202608" cy="600164"/>
          </a:xfrm>
          <a:prstGeom prst="rect">
            <a:avLst/>
          </a:prstGeom>
        </p:spPr>
        <p:txBody>
          <a:bodyPr wrap="none">
            <a:spAutoFit/>
          </a:bodyPr>
          <a:lstStyle/>
          <a:p>
            <a:r>
              <a:rPr lang="nl-NL" sz="3300" dirty="0"/>
              <a:t>COPD GOLD 2019</a:t>
            </a:r>
          </a:p>
        </p:txBody>
      </p:sp>
      <p:pic>
        <p:nvPicPr>
          <p:cNvPr id="5" name="Schermafbeelding 2019-11-05 om 17.36.50.png" descr="Schermafbeelding 2019-11-05 om 17.36.50.png"/>
          <p:cNvPicPr>
            <a:picLocks noChangeAspect="1"/>
          </p:cNvPicPr>
          <p:nvPr/>
        </p:nvPicPr>
        <p:blipFill>
          <a:blip r:embed="rId3"/>
          <a:stretch>
            <a:fillRect/>
          </a:stretch>
        </p:blipFill>
        <p:spPr>
          <a:xfrm>
            <a:off x="580640" y="1580456"/>
            <a:ext cx="5535349" cy="5220000"/>
          </a:xfrm>
          <a:prstGeom prst="rect">
            <a:avLst/>
          </a:prstGeom>
          <a:ln w="12700">
            <a:miter lim="400000"/>
          </a:ln>
        </p:spPr>
      </p:pic>
    </p:spTree>
    <p:extLst>
      <p:ext uri="{BB962C8B-B14F-4D97-AF65-F5344CB8AC3E}">
        <p14:creationId xmlns:p14="http://schemas.microsoft.com/office/powerpoint/2010/main" val="133901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Vraag 1</a:t>
            </a:r>
          </a:p>
        </p:txBody>
      </p:sp>
      <p:sp>
        <p:nvSpPr>
          <p:cNvPr id="3" name="Tijdelijke aanduiding voor inhoud 2"/>
          <p:cNvSpPr>
            <a:spLocks noGrp="1"/>
          </p:cNvSpPr>
          <p:nvPr>
            <p:ph idx="1"/>
          </p:nvPr>
        </p:nvSpPr>
        <p:spPr/>
        <p:txBody>
          <a:bodyPr/>
          <a:lstStyle/>
          <a:p>
            <a:pPr marL="0" indent="0">
              <a:buNone/>
            </a:pPr>
            <a:endParaRPr lang="nl-NL" dirty="0"/>
          </a:p>
          <a:p>
            <a:pPr marL="0" indent="0">
              <a:buNone/>
            </a:pPr>
            <a:r>
              <a:rPr lang="nl-NL" dirty="0"/>
              <a:t>Welk deel van de </a:t>
            </a:r>
            <a:r>
              <a:rPr lang="nl-NL" dirty="0" err="1"/>
              <a:t>patienten</a:t>
            </a:r>
            <a:r>
              <a:rPr lang="nl-NL" dirty="0"/>
              <a:t> gebruikt de inhalator juist (inhalatie techniek!) ?</a:t>
            </a:r>
          </a:p>
          <a:p>
            <a:pPr marL="0" indent="0">
              <a:buNone/>
            </a:pPr>
            <a:r>
              <a:rPr lang="nl-NL" dirty="0"/>
              <a:t>40, 60, 80 of 100% ?</a:t>
            </a:r>
          </a:p>
          <a:p>
            <a:pPr marL="0" indent="0">
              <a:buNone/>
            </a:pPr>
            <a:endParaRPr lang="nl-NL" dirty="0"/>
          </a:p>
          <a:p>
            <a:pPr marL="0" indent="0">
              <a:buNone/>
            </a:pPr>
            <a:r>
              <a:rPr lang="nl-NL" dirty="0"/>
              <a:t>Antwoord: 40%</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237412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C4FE38F-2F6A-4E39-8FBD-8DFE72C4475D}"/>
              </a:ext>
            </a:extLst>
          </p:cNvPr>
          <p:cNvSpPr>
            <a:spLocks noGrp="1"/>
          </p:cNvSpPr>
          <p:nvPr>
            <p:ph type="title"/>
          </p:nvPr>
        </p:nvSpPr>
        <p:spPr/>
        <p:txBody>
          <a:bodyPr>
            <a:normAutofit fontScale="90000"/>
          </a:bodyPr>
          <a:lstStyle/>
          <a:p>
            <a:r>
              <a:rPr lang="nl-NL" dirty="0"/>
              <a:t>Astma behandeling huidige standaard</a:t>
            </a:r>
          </a:p>
        </p:txBody>
      </p:sp>
      <p:pic>
        <p:nvPicPr>
          <p:cNvPr id="7" name="Tijdelijke aanduiding voor inhoud 6" descr="Afbeelding met schermafbeelding&#10;&#10;Automatisch gegenereerde beschrijving">
            <a:extLst>
              <a:ext uri="{FF2B5EF4-FFF2-40B4-BE49-F238E27FC236}">
                <a16:creationId xmlns:a16="http://schemas.microsoft.com/office/drawing/2014/main" id="{90AD8B0D-5D9D-4651-ADCE-EF72103AAAE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8000" y="1296000"/>
            <a:ext cx="7152000" cy="5364000"/>
          </a:xfrm>
        </p:spPr>
      </p:pic>
    </p:spTree>
    <p:extLst>
      <p:ext uri="{BB962C8B-B14F-4D97-AF65-F5344CB8AC3E}">
        <p14:creationId xmlns:p14="http://schemas.microsoft.com/office/powerpoint/2010/main" val="28327810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D38248-B84A-4866-87E3-C7055C844985}"/>
              </a:ext>
            </a:extLst>
          </p:cNvPr>
          <p:cNvSpPr>
            <a:spLocks noGrp="1"/>
          </p:cNvSpPr>
          <p:nvPr>
            <p:ph type="title"/>
          </p:nvPr>
        </p:nvSpPr>
        <p:spPr/>
        <p:txBody>
          <a:bodyPr/>
          <a:lstStyle/>
          <a:p>
            <a:r>
              <a:rPr lang="nl-NL" dirty="0"/>
              <a:t>Astma behandeling GINA</a:t>
            </a:r>
          </a:p>
        </p:txBody>
      </p:sp>
      <p:pic>
        <p:nvPicPr>
          <p:cNvPr id="7" name="Tijdelijke aanduiding voor inhoud 6" descr="Afbeelding met schermafbeelding&#10;&#10;Automatisch gegenereerde beschrijving">
            <a:extLst>
              <a:ext uri="{FF2B5EF4-FFF2-40B4-BE49-F238E27FC236}">
                <a16:creationId xmlns:a16="http://schemas.microsoft.com/office/drawing/2014/main" id="{BF7F5957-333E-4F6C-A2D2-0626A039B64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0000" y="1224000"/>
            <a:ext cx="7240437" cy="5436000"/>
          </a:xfrm>
        </p:spPr>
      </p:pic>
    </p:spTree>
    <p:extLst>
      <p:ext uri="{BB962C8B-B14F-4D97-AF65-F5344CB8AC3E}">
        <p14:creationId xmlns:p14="http://schemas.microsoft.com/office/powerpoint/2010/main" val="41105569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7234012" y="1001977"/>
            <a:ext cx="1721123" cy="578480"/>
          </a:xfrm>
          <a:prstGeom prst="rect">
            <a:avLst/>
          </a:prstGeom>
        </p:spPr>
      </p:pic>
      <p:sp>
        <p:nvSpPr>
          <p:cNvPr id="3" name="Rechthoek 2"/>
          <p:cNvSpPr/>
          <p:nvPr/>
        </p:nvSpPr>
        <p:spPr>
          <a:xfrm>
            <a:off x="446809" y="1001977"/>
            <a:ext cx="4572000" cy="830997"/>
          </a:xfrm>
          <a:prstGeom prst="rect">
            <a:avLst/>
          </a:prstGeom>
        </p:spPr>
        <p:txBody>
          <a:bodyPr>
            <a:spAutoFit/>
          </a:bodyPr>
          <a:lstStyle/>
          <a:p>
            <a:r>
              <a:rPr lang="nl-NL" sz="3300" dirty="0"/>
              <a:t>GINA Stap 1</a:t>
            </a:r>
          </a:p>
          <a:p>
            <a:pPr>
              <a:defRPr sz="3900"/>
            </a:pPr>
            <a:r>
              <a:rPr lang="nl-NL" sz="1500" dirty="0"/>
              <a:t>Overwegingen</a:t>
            </a:r>
          </a:p>
        </p:txBody>
      </p:sp>
      <p:sp>
        <p:nvSpPr>
          <p:cNvPr id="4" name="Rechthoek 3"/>
          <p:cNvSpPr/>
          <p:nvPr/>
        </p:nvSpPr>
        <p:spPr>
          <a:xfrm>
            <a:off x="446809" y="2023111"/>
            <a:ext cx="7377546" cy="3670236"/>
          </a:xfrm>
          <a:prstGeom prst="rect">
            <a:avLst/>
          </a:prstGeom>
        </p:spPr>
        <p:txBody>
          <a:bodyPr wrap="square">
            <a:spAutoFit/>
          </a:bodyPr>
          <a:lstStyle/>
          <a:p>
            <a:pPr defTabSz="342900">
              <a:spcBef>
                <a:spcPts val="900"/>
              </a:spcBef>
              <a:buClr>
                <a:srgbClr val="000000"/>
              </a:buClr>
              <a:buSzPct val="100000"/>
              <a:defRPr sz="2200">
                <a:latin typeface="Arial"/>
                <a:ea typeface="Arial"/>
                <a:cs typeface="Arial"/>
                <a:sym typeface="Arial"/>
              </a:defRPr>
            </a:pPr>
            <a:r>
              <a:rPr lang="en-US" sz="1500" b="1" dirty="0"/>
              <a:t>that patients with few interval asthma symptoms can have severe or fatal exacerbations (</a:t>
            </a:r>
            <a:r>
              <a:rPr lang="en-US" sz="1500" b="1" dirty="0" err="1"/>
              <a:t>Dusser</a:t>
            </a:r>
            <a:r>
              <a:rPr lang="en-US" sz="1500" b="1" dirty="0"/>
              <a:t> et al, Allergy 2007) </a:t>
            </a:r>
          </a:p>
          <a:p>
            <a:pPr indent="-238125" defTabSz="342900">
              <a:spcBef>
                <a:spcPts val="900"/>
              </a:spcBef>
              <a:buClr>
                <a:srgbClr val="000000"/>
              </a:buClr>
              <a:buSzPct val="100000"/>
              <a:buFont typeface="Arial"/>
              <a:defRPr sz="2200">
                <a:latin typeface="Arial"/>
                <a:ea typeface="Arial"/>
                <a:cs typeface="Arial"/>
                <a:sym typeface="Arial"/>
              </a:defRPr>
            </a:pPr>
            <a:r>
              <a:rPr lang="en-US" sz="1500" b="1" dirty="0"/>
              <a:t/>
            </a:r>
            <a:br>
              <a:rPr lang="en-US" sz="1500" b="1" dirty="0"/>
            </a:br>
            <a:r>
              <a:rPr lang="en-US" sz="1500" b="1" dirty="0"/>
              <a:t>that a 64% reduction in severe exacerbations was found in the Step 2 study with as-needed low dose budesonide-</a:t>
            </a:r>
            <a:r>
              <a:rPr lang="en-US" sz="1500" b="1" dirty="0" err="1"/>
              <a:t>formoterol</a:t>
            </a:r>
            <a:r>
              <a:rPr lang="en-US" sz="1500" b="1" dirty="0"/>
              <a:t> compared with SABA-only, with &lt;20% of the average ICS dose compared with daily ICS </a:t>
            </a:r>
          </a:p>
          <a:p>
            <a:pPr indent="-238125" defTabSz="342900">
              <a:spcBef>
                <a:spcPts val="900"/>
              </a:spcBef>
              <a:buClr>
                <a:srgbClr val="000000"/>
              </a:buClr>
              <a:buSzPct val="100000"/>
              <a:buFont typeface="Arial"/>
              <a:defRPr sz="2200">
                <a:latin typeface="Arial"/>
                <a:ea typeface="Arial"/>
                <a:cs typeface="Arial"/>
                <a:sym typeface="Arial"/>
              </a:defRPr>
            </a:pPr>
            <a:r>
              <a:rPr lang="en-US" sz="1500" b="1" dirty="0"/>
              <a:t/>
            </a:r>
            <a:br>
              <a:rPr lang="en-US" sz="1500" b="1" dirty="0"/>
            </a:br>
            <a:r>
              <a:rPr lang="en-US" sz="1500" b="1" dirty="0"/>
              <a:t>the priority to avoid past conflicting messages in which patients were initially told to use SABA for symptom relief, but later had to be told (despite this treatment being effective from their perspective) that they needed to reduce their SABA use by taking a daily controller </a:t>
            </a:r>
            <a:br>
              <a:rPr lang="en-US" sz="1500" b="1" dirty="0"/>
            </a:br>
            <a:endParaRPr lang="en-US" sz="1500" b="1" dirty="0"/>
          </a:p>
          <a:p>
            <a:pPr indent="-238125" defTabSz="342900">
              <a:spcBef>
                <a:spcPts val="900"/>
              </a:spcBef>
              <a:buClr>
                <a:srgbClr val="000000"/>
              </a:buClr>
              <a:buSzPct val="100000"/>
              <a:buFont typeface="Arial"/>
              <a:defRPr sz="2200">
                <a:latin typeface="Arial"/>
                <a:ea typeface="Arial"/>
                <a:cs typeface="Arial"/>
                <a:sym typeface="Arial"/>
              </a:defRPr>
            </a:pPr>
            <a:r>
              <a:rPr lang="en-US" sz="1500" b="1" dirty="0"/>
              <a:t>the fact that adherence with ICS is poor in patients with infrequent symptoms, exposing them to risks of SABA-only treatment. </a:t>
            </a:r>
          </a:p>
        </p:txBody>
      </p:sp>
    </p:spTree>
    <p:extLst>
      <p:ext uri="{BB962C8B-B14F-4D97-AF65-F5344CB8AC3E}">
        <p14:creationId xmlns:p14="http://schemas.microsoft.com/office/powerpoint/2010/main" val="20167946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1492" y="2075482"/>
            <a:ext cx="7942755" cy="2781299"/>
          </a:xfrm>
        </p:spPr>
        <p:txBody>
          <a:bodyPr>
            <a:normAutofit/>
          </a:bodyPr>
          <a:lstStyle/>
          <a:p>
            <a:r>
              <a:rPr lang="nl-NL" sz="2700" dirty="0">
                <a:latin typeface="+mn-lt"/>
              </a:rPr>
              <a:t>Komt een patiënt (man, 19 jaar, voetballer) op het spreekuur met benauwdheid bij het sporten. Heeft ook allergische rhinitis. Wat is uw diagnose en uw eerste recept? </a:t>
            </a:r>
            <a:r>
              <a:rPr lang="nl-NL" sz="2100" dirty="0"/>
              <a:t/>
            </a:r>
            <a:br>
              <a:rPr lang="nl-NL" sz="2100" dirty="0"/>
            </a:br>
            <a:endParaRPr lang="nl-NL" sz="2100" dirty="0"/>
          </a:p>
        </p:txBody>
      </p:sp>
      <p:sp>
        <p:nvSpPr>
          <p:cNvPr id="3" name="Tijdelijke aanduiding voor tekst 2"/>
          <p:cNvSpPr>
            <a:spLocks noGrp="1"/>
          </p:cNvSpPr>
          <p:nvPr>
            <p:ph type="body" idx="1"/>
          </p:nvPr>
        </p:nvSpPr>
        <p:spPr>
          <a:xfrm>
            <a:off x="681492" y="1051853"/>
            <a:ext cx="6400800" cy="678942"/>
          </a:xfrm>
        </p:spPr>
        <p:txBody>
          <a:bodyPr>
            <a:normAutofit/>
          </a:bodyPr>
          <a:lstStyle/>
          <a:p>
            <a:pPr marL="0" indent="0">
              <a:buNone/>
            </a:pPr>
            <a:r>
              <a:rPr lang="nl-NL" sz="3600" dirty="0"/>
              <a:t>Casus</a:t>
            </a:r>
          </a:p>
        </p:txBody>
      </p:sp>
      <p:pic>
        <p:nvPicPr>
          <p:cNvPr id="4" name="Afbeelding 3"/>
          <p:cNvPicPr>
            <a:picLocks noChangeAspect="1"/>
          </p:cNvPicPr>
          <p:nvPr/>
        </p:nvPicPr>
        <p:blipFill>
          <a:blip r:embed="rId2"/>
          <a:stretch>
            <a:fillRect/>
          </a:stretch>
        </p:blipFill>
        <p:spPr>
          <a:xfrm>
            <a:off x="7234012" y="1001977"/>
            <a:ext cx="1721123" cy="578480"/>
          </a:xfrm>
          <a:prstGeom prst="rect">
            <a:avLst/>
          </a:prstGeom>
        </p:spPr>
      </p:pic>
    </p:spTree>
    <p:extLst>
      <p:ext uri="{BB962C8B-B14F-4D97-AF65-F5344CB8AC3E}">
        <p14:creationId xmlns:p14="http://schemas.microsoft.com/office/powerpoint/2010/main" val="808339632"/>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7234012" y="1001977"/>
            <a:ext cx="1721123" cy="578480"/>
          </a:xfrm>
          <a:prstGeom prst="rect">
            <a:avLst/>
          </a:prstGeom>
        </p:spPr>
      </p:pic>
      <p:sp>
        <p:nvSpPr>
          <p:cNvPr id="3" name="Rechthoek 2"/>
          <p:cNvSpPr/>
          <p:nvPr/>
        </p:nvSpPr>
        <p:spPr>
          <a:xfrm>
            <a:off x="580651" y="1003376"/>
            <a:ext cx="2157963" cy="600164"/>
          </a:xfrm>
          <a:prstGeom prst="rect">
            <a:avLst/>
          </a:prstGeom>
        </p:spPr>
        <p:txBody>
          <a:bodyPr wrap="none">
            <a:spAutoFit/>
          </a:bodyPr>
          <a:lstStyle/>
          <a:p>
            <a:r>
              <a:rPr lang="nl-NL" sz="3300" dirty="0"/>
              <a:t>Beslisboom</a:t>
            </a:r>
          </a:p>
        </p:txBody>
      </p:sp>
      <p:pic>
        <p:nvPicPr>
          <p:cNvPr id="5" name="Schermafbeelding 2019-11-09 om 11.23.23.png" descr="Schermafbeelding 2019-11-09 om 11.23.23.png"/>
          <p:cNvPicPr>
            <a:picLocks noChangeAspect="1"/>
          </p:cNvPicPr>
          <p:nvPr/>
        </p:nvPicPr>
        <p:blipFill>
          <a:blip r:embed="rId3"/>
          <a:stretch>
            <a:fillRect/>
          </a:stretch>
        </p:blipFill>
        <p:spPr>
          <a:xfrm>
            <a:off x="580651" y="1580458"/>
            <a:ext cx="6580736" cy="4420293"/>
          </a:xfrm>
          <a:prstGeom prst="rect">
            <a:avLst/>
          </a:prstGeom>
          <a:ln w="12700">
            <a:miter lim="400000"/>
          </a:ln>
        </p:spPr>
      </p:pic>
    </p:spTree>
    <p:extLst>
      <p:ext uri="{BB962C8B-B14F-4D97-AF65-F5344CB8AC3E}">
        <p14:creationId xmlns:p14="http://schemas.microsoft.com/office/powerpoint/2010/main" val="194732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115616" y="1628800"/>
            <a:ext cx="6696744" cy="769441"/>
          </a:xfrm>
          <a:prstGeom prst="rect">
            <a:avLst/>
          </a:prstGeom>
          <a:noFill/>
        </p:spPr>
        <p:txBody>
          <a:bodyPr wrap="square" rtlCol="0">
            <a:spAutoFit/>
          </a:bodyPr>
          <a:lstStyle/>
          <a:p>
            <a:pPr algn="ctr"/>
            <a:r>
              <a:rPr lang="nl-NL" sz="4400" dirty="0"/>
              <a:t>Prescriptiecijfers</a:t>
            </a:r>
          </a:p>
        </p:txBody>
      </p:sp>
    </p:spTree>
    <p:extLst>
      <p:ext uri="{BB962C8B-B14F-4D97-AF65-F5344CB8AC3E}">
        <p14:creationId xmlns:p14="http://schemas.microsoft.com/office/powerpoint/2010/main" val="35014503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t>Gebruik SABA zonder ICS </a:t>
            </a:r>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3126349087"/>
              </p:ext>
            </p:extLst>
          </p:nvPr>
        </p:nvGraphicFramePr>
        <p:xfrm>
          <a:off x="539552" y="1556792"/>
          <a:ext cx="7886700" cy="3263504"/>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vak 2"/>
          <p:cNvSpPr txBox="1"/>
          <p:nvPr/>
        </p:nvSpPr>
        <p:spPr>
          <a:xfrm>
            <a:off x="755576" y="5301208"/>
            <a:ext cx="7272808" cy="369332"/>
          </a:xfrm>
          <a:prstGeom prst="rect">
            <a:avLst/>
          </a:prstGeom>
          <a:noFill/>
        </p:spPr>
        <p:txBody>
          <a:bodyPr wrap="square" rtlCol="0">
            <a:spAutoFit/>
          </a:bodyPr>
          <a:lstStyle/>
          <a:p>
            <a:r>
              <a:rPr lang="nl-NL" dirty="0">
                <a:solidFill>
                  <a:prstClr val="black"/>
                </a:solidFill>
              </a:rPr>
              <a:t>0% </a:t>
            </a:r>
            <a:r>
              <a:rPr lang="nl-NL" dirty="0" err="1">
                <a:solidFill>
                  <a:prstClr val="black"/>
                </a:solidFill>
              </a:rPr>
              <a:t>overgebruikers</a:t>
            </a:r>
            <a:r>
              <a:rPr lang="nl-NL" dirty="0">
                <a:solidFill>
                  <a:prstClr val="black"/>
                </a:solidFill>
              </a:rPr>
              <a:t> van salbutamol (&gt; 4 inhalatoren per jaar zonder ICS) </a:t>
            </a:r>
          </a:p>
        </p:txBody>
      </p:sp>
    </p:spTree>
    <p:extLst>
      <p:ext uri="{BB962C8B-B14F-4D97-AF65-F5344CB8AC3E}">
        <p14:creationId xmlns:p14="http://schemas.microsoft.com/office/powerpoint/2010/main" val="694444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692696"/>
            <a:ext cx="7793831" cy="679538"/>
          </a:xfrm>
        </p:spPr>
        <p:txBody>
          <a:bodyPr/>
          <a:lstStyle/>
          <a:p>
            <a:r>
              <a:rPr lang="en-GB" b="1" dirty="0" err="1"/>
              <a:t>Longformularium</a:t>
            </a:r>
            <a:r>
              <a:rPr lang="en-GB" b="1" dirty="0"/>
              <a:t> </a:t>
            </a:r>
            <a:r>
              <a:rPr lang="en-GB" b="1" dirty="0" err="1"/>
              <a:t>Astma</a:t>
            </a:r>
            <a:r>
              <a:rPr lang="en-GB" b="1" dirty="0"/>
              <a:t> </a:t>
            </a:r>
          </a:p>
        </p:txBody>
      </p:sp>
      <p:pic>
        <p:nvPicPr>
          <p:cNvPr id="5" name="Tijdelijke aanduiding voor inhoud 4"/>
          <p:cNvPicPr>
            <a:picLocks noGrp="1" noChangeAspect="1"/>
          </p:cNvPicPr>
          <p:nvPr>
            <p:ph idx="1"/>
          </p:nvPr>
        </p:nvPicPr>
        <p:blipFill rotWithShape="1">
          <a:blip r:embed="rId3"/>
          <a:srcRect l="24881" t="16052" r="12445" b="15213"/>
          <a:stretch/>
        </p:blipFill>
        <p:spPr>
          <a:xfrm>
            <a:off x="1064419" y="1810632"/>
            <a:ext cx="6249530" cy="3855309"/>
          </a:xfrm>
          <a:prstGeom prst="rect">
            <a:avLst/>
          </a:prstGeom>
        </p:spPr>
      </p:pic>
    </p:spTree>
    <p:extLst>
      <p:ext uri="{BB962C8B-B14F-4D97-AF65-F5344CB8AC3E}">
        <p14:creationId xmlns:p14="http://schemas.microsoft.com/office/powerpoint/2010/main" val="20493852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a:t>Longformularium</a:t>
            </a:r>
            <a:r>
              <a:rPr lang="en-GB" b="1" dirty="0"/>
              <a:t> </a:t>
            </a:r>
            <a:r>
              <a:rPr lang="en-GB" b="1" dirty="0" err="1"/>
              <a:t>Astma</a:t>
            </a:r>
            <a:endParaRPr lang="en-GB" b="1" dirty="0"/>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587762399"/>
              </p:ext>
            </p:extLst>
          </p:nvPr>
        </p:nvGraphicFramePr>
        <p:xfrm>
          <a:off x="241587" y="2125266"/>
          <a:ext cx="8772022" cy="3707144"/>
        </p:xfrm>
        <a:graphic>
          <a:graphicData uri="http://schemas.openxmlformats.org/drawingml/2006/table">
            <a:tbl>
              <a:tblPr firstRow="1" bandRow="1">
                <a:tableStyleId>{5940675A-B579-460E-94D1-54222C63F5DA}</a:tableStyleId>
              </a:tblPr>
              <a:tblGrid>
                <a:gridCol w="567679">
                  <a:extLst>
                    <a:ext uri="{9D8B030D-6E8A-4147-A177-3AD203B41FA5}">
                      <a16:colId xmlns:a16="http://schemas.microsoft.com/office/drawing/2014/main" val="20000"/>
                    </a:ext>
                  </a:extLst>
                </a:gridCol>
                <a:gridCol w="1098438">
                  <a:extLst>
                    <a:ext uri="{9D8B030D-6E8A-4147-A177-3AD203B41FA5}">
                      <a16:colId xmlns:a16="http://schemas.microsoft.com/office/drawing/2014/main" val="20001"/>
                    </a:ext>
                  </a:extLst>
                </a:gridCol>
                <a:gridCol w="756113">
                  <a:extLst>
                    <a:ext uri="{9D8B030D-6E8A-4147-A177-3AD203B41FA5}">
                      <a16:colId xmlns:a16="http://schemas.microsoft.com/office/drawing/2014/main" val="20002"/>
                    </a:ext>
                  </a:extLst>
                </a:gridCol>
                <a:gridCol w="937121">
                  <a:extLst>
                    <a:ext uri="{9D8B030D-6E8A-4147-A177-3AD203B41FA5}">
                      <a16:colId xmlns:a16="http://schemas.microsoft.com/office/drawing/2014/main" val="20003"/>
                    </a:ext>
                  </a:extLst>
                </a:gridCol>
                <a:gridCol w="162560">
                  <a:extLst>
                    <a:ext uri="{9D8B030D-6E8A-4147-A177-3AD203B41FA5}">
                      <a16:colId xmlns:a16="http://schemas.microsoft.com/office/drawing/2014/main" val="20004"/>
                    </a:ext>
                  </a:extLst>
                </a:gridCol>
                <a:gridCol w="1226933">
                  <a:extLst>
                    <a:ext uri="{9D8B030D-6E8A-4147-A177-3AD203B41FA5}">
                      <a16:colId xmlns:a16="http://schemas.microsoft.com/office/drawing/2014/main" val="20005"/>
                    </a:ext>
                  </a:extLst>
                </a:gridCol>
                <a:gridCol w="162560">
                  <a:extLst>
                    <a:ext uri="{9D8B030D-6E8A-4147-A177-3AD203B41FA5}">
                      <a16:colId xmlns:a16="http://schemas.microsoft.com/office/drawing/2014/main" val="20006"/>
                    </a:ext>
                  </a:extLst>
                </a:gridCol>
                <a:gridCol w="961150">
                  <a:extLst>
                    <a:ext uri="{9D8B030D-6E8A-4147-A177-3AD203B41FA5}">
                      <a16:colId xmlns:a16="http://schemas.microsoft.com/office/drawing/2014/main" val="20007"/>
                    </a:ext>
                  </a:extLst>
                </a:gridCol>
                <a:gridCol w="1025226">
                  <a:extLst>
                    <a:ext uri="{9D8B030D-6E8A-4147-A177-3AD203B41FA5}">
                      <a16:colId xmlns:a16="http://schemas.microsoft.com/office/drawing/2014/main" val="20008"/>
                    </a:ext>
                  </a:extLst>
                </a:gridCol>
                <a:gridCol w="937121">
                  <a:extLst>
                    <a:ext uri="{9D8B030D-6E8A-4147-A177-3AD203B41FA5}">
                      <a16:colId xmlns:a16="http://schemas.microsoft.com/office/drawing/2014/main" val="20009"/>
                    </a:ext>
                  </a:extLst>
                </a:gridCol>
                <a:gridCol w="937121">
                  <a:extLst>
                    <a:ext uri="{9D8B030D-6E8A-4147-A177-3AD203B41FA5}">
                      <a16:colId xmlns:a16="http://schemas.microsoft.com/office/drawing/2014/main" val="20010"/>
                    </a:ext>
                  </a:extLst>
                </a:gridCol>
              </a:tblGrid>
              <a:tr h="653422">
                <a:tc>
                  <a:txBody>
                    <a:bodyPr/>
                    <a:lstStyle/>
                    <a:p>
                      <a:endParaRPr lang="nl-NL" sz="1000" dirty="0"/>
                    </a:p>
                  </a:txBody>
                  <a:tcPr marL="68580" marR="68580" marT="34290" marB="34290"/>
                </a:tc>
                <a:tc gridSpan="3">
                  <a:txBody>
                    <a:bodyPr/>
                    <a:lstStyle/>
                    <a:p>
                      <a:pPr algn="ctr"/>
                      <a:r>
                        <a:rPr lang="nl-NL" sz="1800" b="1" dirty="0"/>
                        <a:t>DPI</a:t>
                      </a:r>
                    </a:p>
                  </a:txBody>
                  <a:tcPr marL="68580" marR="68580" marT="34290" marB="34290"/>
                </a:tc>
                <a:tc hMerge="1">
                  <a:txBody>
                    <a:bodyPr/>
                    <a:lstStyle/>
                    <a:p>
                      <a:endParaRPr lang="nl-NL" dirty="0"/>
                    </a:p>
                  </a:txBody>
                  <a:tcPr/>
                </a:tc>
                <a:tc hMerge="1">
                  <a:txBody>
                    <a:bodyPr/>
                    <a:lstStyle/>
                    <a:p>
                      <a:endParaRPr lang="nl-NL" dirty="0"/>
                    </a:p>
                  </a:txBody>
                  <a:tcPr/>
                </a:tc>
                <a:tc>
                  <a:txBody>
                    <a:bodyPr/>
                    <a:lstStyle/>
                    <a:p>
                      <a:endParaRPr lang="nl-NL" sz="1800" dirty="0"/>
                    </a:p>
                  </a:txBody>
                  <a:tcPr marL="68580" marR="68580" marT="34290" marB="34290">
                    <a:solidFill>
                      <a:schemeClr val="tx1">
                        <a:lumMod val="50000"/>
                        <a:lumOff val="50000"/>
                      </a:schemeClr>
                    </a:solidFill>
                  </a:tcPr>
                </a:tc>
                <a:tc>
                  <a:txBody>
                    <a:bodyPr/>
                    <a:lstStyle/>
                    <a:p>
                      <a:pPr algn="ctr"/>
                      <a:r>
                        <a:rPr lang="nl-NL" sz="1800" b="1" dirty="0" err="1"/>
                        <a:t>Ademgest</a:t>
                      </a:r>
                      <a:r>
                        <a:rPr lang="nl-NL" sz="1800" b="1" dirty="0"/>
                        <a:t>.</a:t>
                      </a:r>
                      <a:r>
                        <a:rPr lang="nl-NL" sz="1800" b="1" baseline="0" dirty="0"/>
                        <a:t> </a:t>
                      </a:r>
                      <a:r>
                        <a:rPr lang="nl-NL" sz="1800" b="1" baseline="0" dirty="0" err="1"/>
                        <a:t>A</a:t>
                      </a:r>
                      <a:r>
                        <a:rPr lang="nl-NL" sz="1800" b="1" dirty="0" err="1"/>
                        <a:t>erosool</a:t>
                      </a:r>
                      <a:endParaRPr lang="nl-NL" sz="1800" b="1" dirty="0"/>
                    </a:p>
                  </a:txBody>
                  <a:tcPr marL="68580" marR="68580" marT="34290" marB="34290"/>
                </a:tc>
                <a:tc>
                  <a:txBody>
                    <a:bodyPr/>
                    <a:lstStyle/>
                    <a:p>
                      <a:endParaRPr lang="nl-NL" sz="1800" b="1" dirty="0"/>
                    </a:p>
                  </a:txBody>
                  <a:tcPr marL="68580" marR="68580" marT="34290" marB="34290">
                    <a:solidFill>
                      <a:schemeClr val="tx1">
                        <a:lumMod val="50000"/>
                        <a:lumOff val="50000"/>
                      </a:schemeClr>
                    </a:solidFill>
                  </a:tcPr>
                </a:tc>
                <a:tc gridSpan="3">
                  <a:txBody>
                    <a:bodyPr/>
                    <a:lstStyle/>
                    <a:p>
                      <a:pPr algn="ctr"/>
                      <a:r>
                        <a:rPr lang="nl-NL" sz="1800" b="1" dirty="0" err="1"/>
                        <a:t>Aerosool</a:t>
                      </a:r>
                      <a:endParaRPr lang="nl-NL" sz="1800" b="1" dirty="0"/>
                    </a:p>
                  </a:txBody>
                  <a:tcPr marL="68580" marR="68580" marT="34290" marB="34290"/>
                </a:tc>
                <a:tc hMerge="1">
                  <a:txBody>
                    <a:bodyPr/>
                    <a:lstStyle/>
                    <a:p>
                      <a:endParaRPr lang="nl-NL" dirty="0"/>
                    </a:p>
                  </a:txBody>
                  <a:tcPr/>
                </a:tc>
                <a:tc hMerge="1">
                  <a:txBody>
                    <a:bodyPr/>
                    <a:lstStyle/>
                    <a:p>
                      <a:endParaRPr lang="nl-NL" dirty="0"/>
                    </a:p>
                  </a:txBody>
                  <a:tcPr/>
                </a:tc>
                <a:tc>
                  <a:txBody>
                    <a:bodyPr/>
                    <a:lstStyle/>
                    <a:p>
                      <a:pPr algn="ctr"/>
                      <a:r>
                        <a:rPr lang="nl-NL" sz="1800" b="1" dirty="0"/>
                        <a:t>%</a:t>
                      </a:r>
                      <a:r>
                        <a:rPr lang="nl-NL" sz="1800" b="1" baseline="0" dirty="0"/>
                        <a:t> </a:t>
                      </a:r>
                      <a:r>
                        <a:rPr lang="nl-NL" sz="1800" b="1" baseline="0" dirty="0" err="1"/>
                        <a:t>tov</a:t>
                      </a:r>
                      <a:r>
                        <a:rPr lang="nl-NL" sz="1800" b="1" baseline="0" dirty="0"/>
                        <a:t> totaal</a:t>
                      </a:r>
                      <a:endParaRPr lang="nl-NL" sz="1800" b="1" dirty="0"/>
                    </a:p>
                  </a:txBody>
                  <a:tcPr marL="68580" marR="68580" marT="34290" marB="34290"/>
                </a:tc>
                <a:extLst>
                  <a:ext uri="{0D108BD9-81ED-4DB2-BD59-A6C34878D82A}">
                    <a16:rowId xmlns:a16="http://schemas.microsoft.com/office/drawing/2014/main" val="10000"/>
                  </a:ext>
                </a:extLst>
              </a:tr>
              <a:tr h="653422">
                <a:tc>
                  <a:txBody>
                    <a:bodyPr/>
                    <a:lstStyle/>
                    <a:p>
                      <a:r>
                        <a:rPr lang="nl-NL" sz="1400" b="1" dirty="0"/>
                        <a:t>SABA</a:t>
                      </a:r>
                    </a:p>
                  </a:txBody>
                  <a:tcPr marL="68580" marR="68580" marT="34290" marB="34290"/>
                </a:tc>
                <a:tc>
                  <a:txBody>
                    <a:bodyPr/>
                    <a:lstStyle/>
                    <a:p>
                      <a:r>
                        <a:rPr lang="nl-NL" sz="1400" dirty="0" err="1"/>
                        <a:t>Bricanyl</a:t>
                      </a:r>
                      <a:r>
                        <a:rPr lang="nl-NL" sz="1400" baseline="0" dirty="0"/>
                        <a:t> </a:t>
                      </a:r>
                      <a:r>
                        <a:rPr lang="nl-NL" sz="1400" baseline="0" dirty="0" err="1"/>
                        <a:t>turb</a:t>
                      </a:r>
                      <a:r>
                        <a:rPr lang="nl-NL" sz="1400" baseline="0" dirty="0"/>
                        <a:t> </a:t>
                      </a:r>
                    </a:p>
                  </a:txBody>
                  <a:tcPr marL="68580" marR="68580" marT="34290" marB="34290"/>
                </a:tc>
                <a:tc>
                  <a:txBody>
                    <a:bodyPr/>
                    <a:lstStyle/>
                    <a:p>
                      <a:r>
                        <a:rPr lang="nl-NL" sz="1400" dirty="0" err="1"/>
                        <a:t>Ventolin</a:t>
                      </a:r>
                      <a:r>
                        <a:rPr lang="nl-NL" sz="1400" dirty="0"/>
                        <a:t> disk </a:t>
                      </a:r>
                    </a:p>
                  </a:txBody>
                  <a:tcPr marL="68580" marR="68580" marT="34290" marB="34290"/>
                </a:tc>
                <a:tc>
                  <a:txBody>
                    <a:bodyPr/>
                    <a:lstStyle/>
                    <a:p>
                      <a:endParaRPr lang="nl-NL" sz="1400" dirty="0"/>
                    </a:p>
                  </a:txBody>
                  <a:tcPr marL="68580" marR="68580" marT="34290" marB="34290"/>
                </a:tc>
                <a:tc>
                  <a:txBody>
                    <a:bodyPr/>
                    <a:lstStyle/>
                    <a:p>
                      <a:endParaRPr lang="nl-NL" sz="1400"/>
                    </a:p>
                  </a:txBody>
                  <a:tcPr marL="68580" marR="68580" marT="34290" marB="34290">
                    <a:solidFill>
                      <a:schemeClr val="tx1">
                        <a:lumMod val="50000"/>
                        <a:lumOff val="50000"/>
                      </a:schemeClr>
                    </a:solidFill>
                  </a:tcPr>
                </a:tc>
                <a:tc>
                  <a:txBody>
                    <a:bodyPr/>
                    <a:lstStyle/>
                    <a:p>
                      <a:r>
                        <a:rPr lang="nl-NL" sz="1400" dirty="0"/>
                        <a:t>Salbutamol </a:t>
                      </a:r>
                      <a:r>
                        <a:rPr lang="nl-NL" sz="1400" dirty="0" err="1"/>
                        <a:t>redih</a:t>
                      </a:r>
                      <a:r>
                        <a:rPr lang="nl-NL" sz="1400" dirty="0"/>
                        <a:t> </a:t>
                      </a:r>
                    </a:p>
                    <a:p>
                      <a:endParaRPr lang="nl-NL" sz="2000" b="1" dirty="0"/>
                    </a:p>
                  </a:txBody>
                  <a:tcPr marL="68580" marR="68580" marT="34290" marB="34290"/>
                </a:tc>
                <a:tc>
                  <a:txBody>
                    <a:bodyPr/>
                    <a:lstStyle/>
                    <a:p>
                      <a:endParaRPr lang="nl-NL" sz="1400" dirty="0"/>
                    </a:p>
                  </a:txBody>
                  <a:tcPr marL="68580" marR="68580" marT="34290" marB="34290">
                    <a:solidFill>
                      <a:schemeClr val="tx1">
                        <a:lumMod val="50000"/>
                        <a:lumOff val="50000"/>
                      </a:schemeClr>
                    </a:solidFill>
                  </a:tcPr>
                </a:tc>
                <a:tc>
                  <a:txBody>
                    <a:bodyPr/>
                    <a:lstStyle/>
                    <a:p>
                      <a:r>
                        <a:rPr lang="nl-NL" sz="1400" dirty="0"/>
                        <a:t>Salbutamol </a:t>
                      </a:r>
                      <a:endParaRPr lang="nl-NL" sz="2000" b="1" dirty="0"/>
                    </a:p>
                  </a:txBody>
                  <a:tcPr marL="68580" marR="68580" marT="34290" marB="34290"/>
                </a:tc>
                <a:tc>
                  <a:txBody>
                    <a:bodyPr/>
                    <a:lstStyle/>
                    <a:p>
                      <a:endParaRPr lang="nl-NL" sz="1400" dirty="0"/>
                    </a:p>
                  </a:txBody>
                  <a:tcPr marL="68580" marR="68580" marT="34290" marB="34290"/>
                </a:tc>
                <a:tc>
                  <a:txBody>
                    <a:bodyPr/>
                    <a:lstStyle/>
                    <a:p>
                      <a:endParaRPr lang="nl-NL" sz="1400" dirty="0"/>
                    </a:p>
                  </a:txBody>
                  <a:tcPr marL="68580" marR="68580" marT="34290" marB="34290"/>
                </a:tc>
                <a:tc>
                  <a:txBody>
                    <a:bodyPr/>
                    <a:lstStyle/>
                    <a:p>
                      <a:endParaRPr lang="nl-NL" sz="1400" b="1" dirty="0"/>
                    </a:p>
                  </a:txBody>
                  <a:tcPr marL="68580" marR="68580" marT="34290" marB="34290"/>
                </a:tc>
                <a:extLst>
                  <a:ext uri="{0D108BD9-81ED-4DB2-BD59-A6C34878D82A}">
                    <a16:rowId xmlns:a16="http://schemas.microsoft.com/office/drawing/2014/main" val="10001"/>
                  </a:ext>
                </a:extLst>
              </a:tr>
              <a:tr h="525780">
                <a:tc>
                  <a:txBody>
                    <a:bodyPr/>
                    <a:lstStyle/>
                    <a:p>
                      <a:r>
                        <a:rPr lang="nl-NL" sz="1400" b="1" dirty="0"/>
                        <a:t>ICS</a:t>
                      </a:r>
                    </a:p>
                  </a:txBody>
                  <a:tcPr marL="68580" marR="68580" marT="34290" marB="34290"/>
                </a:tc>
                <a:tc>
                  <a:txBody>
                    <a:bodyPr/>
                    <a:lstStyle/>
                    <a:p>
                      <a:r>
                        <a:rPr lang="nl-NL" sz="1400" dirty="0" err="1"/>
                        <a:t>Plumic</a:t>
                      </a:r>
                      <a:r>
                        <a:rPr lang="nl-NL" sz="1400" dirty="0"/>
                        <a:t> </a:t>
                      </a:r>
                      <a:r>
                        <a:rPr lang="nl-NL" sz="1400" dirty="0" err="1"/>
                        <a:t>turb</a:t>
                      </a:r>
                      <a:r>
                        <a:rPr lang="nl-NL" sz="1400" dirty="0"/>
                        <a:t> </a:t>
                      </a:r>
                    </a:p>
                    <a:p>
                      <a:endParaRPr lang="nl-NL" sz="2000" b="1" dirty="0"/>
                    </a:p>
                  </a:txBody>
                  <a:tcPr marL="68580" marR="68580" marT="34290" marB="34290"/>
                </a:tc>
                <a:tc>
                  <a:txBody>
                    <a:bodyPr/>
                    <a:lstStyle/>
                    <a:p>
                      <a:r>
                        <a:rPr lang="nl-NL" sz="1400" dirty="0" err="1"/>
                        <a:t>Flixotide</a:t>
                      </a:r>
                      <a:r>
                        <a:rPr lang="nl-NL" sz="1400" dirty="0"/>
                        <a:t> disk</a:t>
                      </a:r>
                    </a:p>
                    <a:p>
                      <a:endParaRPr lang="nl-NL" sz="2000" b="1" dirty="0"/>
                    </a:p>
                  </a:txBody>
                  <a:tcPr marL="68580" marR="68580" marT="34290" marB="34290"/>
                </a:tc>
                <a:tc>
                  <a:txBody>
                    <a:bodyPr/>
                    <a:lstStyle/>
                    <a:p>
                      <a:endParaRPr lang="nl-NL" sz="1400" dirty="0"/>
                    </a:p>
                  </a:txBody>
                  <a:tcPr marL="68580" marR="68580" marT="34290" marB="34290"/>
                </a:tc>
                <a:tc>
                  <a:txBody>
                    <a:bodyPr/>
                    <a:lstStyle/>
                    <a:p>
                      <a:endParaRPr lang="nl-NL" sz="1400" dirty="0"/>
                    </a:p>
                  </a:txBody>
                  <a:tcPr marL="68580" marR="68580" marT="34290" marB="34290">
                    <a:solidFill>
                      <a:schemeClr val="tx1">
                        <a:lumMod val="50000"/>
                        <a:lumOff val="50000"/>
                      </a:schemeClr>
                    </a:solidFill>
                  </a:tcPr>
                </a:tc>
                <a:tc>
                  <a:txBody>
                    <a:bodyPr/>
                    <a:lstStyle/>
                    <a:p>
                      <a:r>
                        <a:rPr lang="nl-NL" sz="1400" dirty="0"/>
                        <a:t>Q-var </a:t>
                      </a:r>
                      <a:r>
                        <a:rPr lang="nl-NL" sz="1400" dirty="0" err="1"/>
                        <a:t>redih</a:t>
                      </a:r>
                      <a:r>
                        <a:rPr lang="nl-NL" sz="1400" dirty="0"/>
                        <a:t> </a:t>
                      </a:r>
                    </a:p>
                    <a:p>
                      <a:endParaRPr lang="nl-NL" sz="1200" b="1" dirty="0"/>
                    </a:p>
                  </a:txBody>
                  <a:tcPr marL="68580" marR="68580" marT="34290" marB="34290"/>
                </a:tc>
                <a:tc>
                  <a:txBody>
                    <a:bodyPr/>
                    <a:lstStyle/>
                    <a:p>
                      <a:endParaRPr lang="nl-NL" sz="1400" dirty="0"/>
                    </a:p>
                  </a:txBody>
                  <a:tcPr marL="68580" marR="68580" marT="34290" marB="34290">
                    <a:solidFill>
                      <a:schemeClr val="tx1">
                        <a:lumMod val="50000"/>
                        <a:lumOff val="50000"/>
                      </a:schemeClr>
                    </a:solidFill>
                  </a:tcPr>
                </a:tc>
                <a:tc>
                  <a:txBody>
                    <a:bodyPr/>
                    <a:lstStyle/>
                    <a:p>
                      <a:r>
                        <a:rPr lang="nl-NL" sz="1400" dirty="0" err="1"/>
                        <a:t>Alvesco</a:t>
                      </a:r>
                      <a:r>
                        <a:rPr lang="nl-NL" sz="1400" dirty="0"/>
                        <a:t> </a:t>
                      </a:r>
                    </a:p>
                  </a:txBody>
                  <a:tcPr marL="68580" marR="68580" marT="34290" marB="34290"/>
                </a:tc>
                <a:tc>
                  <a:txBody>
                    <a:bodyPr/>
                    <a:lstStyle/>
                    <a:p>
                      <a:r>
                        <a:rPr lang="nl-NL" sz="1400" dirty="0" err="1"/>
                        <a:t>Beclomateson</a:t>
                      </a:r>
                      <a:endParaRPr lang="nl-NL" sz="1400" dirty="0"/>
                    </a:p>
                    <a:p>
                      <a:endParaRPr lang="nl-NL" sz="2000" b="1" dirty="0"/>
                    </a:p>
                  </a:txBody>
                  <a:tcPr marL="68580" marR="68580" marT="34290" marB="34290"/>
                </a:tc>
                <a:tc>
                  <a:txBody>
                    <a:bodyPr/>
                    <a:lstStyle/>
                    <a:p>
                      <a:r>
                        <a:rPr lang="nl-NL" sz="1400" dirty="0" err="1"/>
                        <a:t>Fluticason</a:t>
                      </a:r>
                      <a:r>
                        <a:rPr lang="nl-NL" sz="1400" dirty="0"/>
                        <a:t> </a:t>
                      </a:r>
                      <a:endParaRPr lang="nl-NL" sz="2000" b="1" dirty="0"/>
                    </a:p>
                  </a:txBody>
                  <a:tcPr marL="68580" marR="68580" marT="34290" marB="34290"/>
                </a:tc>
                <a:tc>
                  <a:txBody>
                    <a:bodyPr/>
                    <a:lstStyle/>
                    <a:p>
                      <a:endParaRPr lang="nl-NL" sz="2000" b="1" dirty="0"/>
                    </a:p>
                  </a:txBody>
                  <a:tcPr marL="68580" marR="68580" marT="34290" marB="34290"/>
                </a:tc>
                <a:extLst>
                  <a:ext uri="{0D108BD9-81ED-4DB2-BD59-A6C34878D82A}">
                    <a16:rowId xmlns:a16="http://schemas.microsoft.com/office/drawing/2014/main" val="10002"/>
                  </a:ext>
                </a:extLst>
              </a:tr>
              <a:tr h="653422">
                <a:tc>
                  <a:txBody>
                    <a:bodyPr/>
                    <a:lstStyle/>
                    <a:p>
                      <a:r>
                        <a:rPr lang="nl-NL" sz="1400" b="1" dirty="0"/>
                        <a:t>ICS / LABA</a:t>
                      </a:r>
                    </a:p>
                  </a:txBody>
                  <a:tcPr marL="68580" marR="68580" marT="34290" marB="34290"/>
                </a:tc>
                <a:tc>
                  <a:txBody>
                    <a:bodyPr/>
                    <a:lstStyle/>
                    <a:p>
                      <a:r>
                        <a:rPr lang="nl-NL" sz="1400" dirty="0" err="1"/>
                        <a:t>Symbicort</a:t>
                      </a:r>
                      <a:r>
                        <a:rPr lang="nl-NL" sz="1400" dirty="0"/>
                        <a:t> turbo</a:t>
                      </a:r>
                      <a:endParaRPr lang="nl-NL" sz="2000" b="1" dirty="0"/>
                    </a:p>
                  </a:txBody>
                  <a:tcPr marL="68580" marR="68580" marT="34290" marB="34290"/>
                </a:tc>
                <a:tc>
                  <a:txBody>
                    <a:bodyPr/>
                    <a:lstStyle/>
                    <a:p>
                      <a:r>
                        <a:rPr lang="nl-NL" sz="1400" dirty="0" err="1"/>
                        <a:t>Flutic</a:t>
                      </a:r>
                      <a:r>
                        <a:rPr lang="nl-NL" sz="1400" dirty="0"/>
                        <a:t>/</a:t>
                      </a:r>
                      <a:r>
                        <a:rPr lang="nl-NL" sz="1400" dirty="0" err="1"/>
                        <a:t>salm</a:t>
                      </a:r>
                      <a:r>
                        <a:rPr lang="nl-NL" sz="1400" dirty="0"/>
                        <a:t> disk </a:t>
                      </a:r>
                    </a:p>
                    <a:p>
                      <a:endParaRPr lang="nl-NL" sz="2000" b="1" dirty="0"/>
                    </a:p>
                  </a:txBody>
                  <a:tcPr marL="68580" marR="68580" marT="34290" marB="34290"/>
                </a:tc>
                <a:tc>
                  <a:txBody>
                    <a:bodyPr/>
                    <a:lstStyle/>
                    <a:p>
                      <a:r>
                        <a:rPr lang="nl-NL" sz="1400" dirty="0" err="1"/>
                        <a:t>Relvar</a:t>
                      </a:r>
                      <a:r>
                        <a:rPr lang="nl-NL" sz="1400" dirty="0"/>
                        <a:t> </a:t>
                      </a:r>
                      <a:r>
                        <a:rPr lang="nl-NL" sz="1400" dirty="0" err="1"/>
                        <a:t>ellipta</a:t>
                      </a:r>
                      <a:endParaRPr lang="nl-NL" sz="1400" dirty="0"/>
                    </a:p>
                    <a:p>
                      <a:endParaRPr lang="nl-NL" sz="2000" b="1" dirty="0"/>
                    </a:p>
                  </a:txBody>
                  <a:tcPr marL="68580" marR="68580" marT="34290" marB="34290"/>
                </a:tc>
                <a:tc>
                  <a:txBody>
                    <a:bodyPr/>
                    <a:lstStyle/>
                    <a:p>
                      <a:endParaRPr lang="nl-NL" sz="1400" b="1" dirty="0"/>
                    </a:p>
                  </a:txBody>
                  <a:tcPr marL="68580" marR="68580" marT="34290" marB="34290">
                    <a:solidFill>
                      <a:schemeClr val="tx1">
                        <a:lumMod val="50000"/>
                        <a:lumOff val="50000"/>
                      </a:schemeClr>
                    </a:solidFill>
                  </a:tcPr>
                </a:tc>
                <a:tc>
                  <a:txBody>
                    <a:bodyPr/>
                    <a:lstStyle/>
                    <a:p>
                      <a:endParaRPr lang="nl-NL" sz="1400" dirty="0"/>
                    </a:p>
                  </a:txBody>
                  <a:tcPr marL="68580" marR="68580" marT="34290" marB="34290"/>
                </a:tc>
                <a:tc>
                  <a:txBody>
                    <a:bodyPr/>
                    <a:lstStyle/>
                    <a:p>
                      <a:endParaRPr lang="nl-NL" sz="1400" dirty="0"/>
                    </a:p>
                  </a:txBody>
                  <a:tcPr marL="68580" marR="68580" marT="34290" marB="34290">
                    <a:solidFill>
                      <a:schemeClr val="tx1">
                        <a:lumMod val="50000"/>
                        <a:lumOff val="50000"/>
                      </a:schemeClr>
                    </a:solidFill>
                  </a:tcPr>
                </a:tc>
                <a:tc>
                  <a:txBody>
                    <a:bodyPr/>
                    <a:lstStyle/>
                    <a:p>
                      <a:r>
                        <a:rPr lang="nl-NL" sz="1400" dirty="0"/>
                        <a:t>Foster </a:t>
                      </a:r>
                    </a:p>
                    <a:p>
                      <a:endParaRPr lang="nl-NL" sz="2000" b="1" dirty="0"/>
                    </a:p>
                  </a:txBody>
                  <a:tcPr marL="68580" marR="68580" marT="34290" marB="34290"/>
                </a:tc>
                <a:tc>
                  <a:txBody>
                    <a:bodyPr/>
                    <a:lstStyle/>
                    <a:p>
                      <a:endParaRPr lang="nl-NL" sz="1400" dirty="0"/>
                    </a:p>
                  </a:txBody>
                  <a:tcPr marL="68580" marR="68580" marT="34290" marB="34290"/>
                </a:tc>
                <a:tc>
                  <a:txBody>
                    <a:bodyPr/>
                    <a:lstStyle/>
                    <a:p>
                      <a:endParaRPr lang="nl-NL" sz="1400" dirty="0"/>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nl-NL" sz="2000" b="1" dirty="0"/>
                    </a:p>
                  </a:txBody>
                  <a:tcPr marL="68580" marR="68580" marT="34290" marB="34290"/>
                </a:tc>
                <a:extLst>
                  <a:ext uri="{0D108BD9-81ED-4DB2-BD59-A6C34878D82A}">
                    <a16:rowId xmlns:a16="http://schemas.microsoft.com/office/drawing/2014/main" val="10003"/>
                  </a:ext>
                </a:extLst>
              </a:tr>
              <a:tr h="653422">
                <a:tc>
                  <a:txBody>
                    <a:bodyPr/>
                    <a:lstStyle/>
                    <a:p>
                      <a:r>
                        <a:rPr lang="nl-NL" sz="1400" b="1" dirty="0"/>
                        <a:t>LAMA</a:t>
                      </a:r>
                    </a:p>
                  </a:txBody>
                  <a:tcPr marL="68580" marR="68580" marT="34290" marB="34290"/>
                </a:tc>
                <a:tc gridSpan="9">
                  <a:txBody>
                    <a:bodyPr/>
                    <a:lstStyle/>
                    <a:p>
                      <a:pPr algn="ctr"/>
                      <a:r>
                        <a:rPr lang="nl-NL" sz="1400" dirty="0" err="1"/>
                        <a:t>Spiriva</a:t>
                      </a:r>
                      <a:r>
                        <a:rPr lang="nl-NL" sz="1400" baseline="0" dirty="0"/>
                        <a:t> </a:t>
                      </a:r>
                      <a:r>
                        <a:rPr lang="nl-NL" sz="1400" baseline="0" dirty="0" err="1"/>
                        <a:t>respimat</a:t>
                      </a:r>
                      <a:r>
                        <a:rPr lang="nl-NL" sz="1400" baseline="0" dirty="0"/>
                        <a:t> </a:t>
                      </a:r>
                    </a:p>
                    <a:p>
                      <a:pPr algn="ctr"/>
                      <a:endParaRPr lang="nl-NL" sz="2000" b="1" dirty="0"/>
                    </a:p>
                  </a:txBody>
                  <a:tcPr marL="68580" marR="68580" marT="34290" marB="34290"/>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a:txBody>
                    <a:bodyPr/>
                    <a:lstStyle/>
                    <a:p>
                      <a:pPr algn="ctr"/>
                      <a:endParaRPr lang="nl-NL" sz="2000" b="1" dirty="0"/>
                    </a:p>
                  </a:txBody>
                  <a:tcPr marL="68580" marR="68580" marT="34290" marB="3429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475622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Longformularium COPD</a:t>
            </a:r>
          </a:p>
        </p:txBody>
      </p:sp>
      <p:pic>
        <p:nvPicPr>
          <p:cNvPr id="6" name="Tijdelijke aanduiding voor inhoud 5"/>
          <p:cNvPicPr>
            <a:picLocks noGrp="1" noChangeAspect="1"/>
          </p:cNvPicPr>
          <p:nvPr>
            <p:ph idx="1"/>
          </p:nvPr>
        </p:nvPicPr>
        <p:blipFill rotWithShape="1">
          <a:blip r:embed="rId2"/>
          <a:srcRect l="27613" t="17607" r="13642" b="13005"/>
          <a:stretch/>
        </p:blipFill>
        <p:spPr>
          <a:xfrm>
            <a:off x="784513" y="2052204"/>
            <a:ext cx="5551877" cy="3688774"/>
          </a:xfrm>
          <a:prstGeom prst="rect">
            <a:avLst/>
          </a:prstGeom>
        </p:spPr>
      </p:pic>
    </p:spTree>
    <p:extLst>
      <p:ext uri="{BB962C8B-B14F-4D97-AF65-F5344CB8AC3E}">
        <p14:creationId xmlns:p14="http://schemas.microsoft.com/office/powerpoint/2010/main" val="1541037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Vraag 2</a:t>
            </a:r>
          </a:p>
        </p:txBody>
      </p:sp>
      <p:sp>
        <p:nvSpPr>
          <p:cNvPr id="3" name="Tijdelijke aanduiding voor inhoud 2"/>
          <p:cNvSpPr>
            <a:spLocks noGrp="1"/>
          </p:cNvSpPr>
          <p:nvPr>
            <p:ph idx="1"/>
          </p:nvPr>
        </p:nvSpPr>
        <p:spPr/>
        <p:txBody>
          <a:bodyPr>
            <a:normAutofit/>
          </a:bodyPr>
          <a:lstStyle/>
          <a:p>
            <a:pPr marL="0" indent="0">
              <a:buNone/>
            </a:pPr>
            <a:r>
              <a:rPr lang="nl-NL" dirty="0"/>
              <a:t>Therapietrouw: welk percentage patiënten gebruikt de inhalator echt zo vaak als voorgeschreven?</a:t>
            </a:r>
          </a:p>
          <a:p>
            <a:pPr marL="0" indent="0">
              <a:buNone/>
            </a:pPr>
            <a:r>
              <a:rPr lang="nl-NL" dirty="0"/>
              <a:t>40, 60, 80 of 100% ?</a:t>
            </a:r>
          </a:p>
          <a:p>
            <a:pPr marL="0" indent="0">
              <a:buNone/>
            </a:pPr>
            <a:endParaRPr lang="nl-NL" dirty="0"/>
          </a:p>
          <a:p>
            <a:pPr marL="0" indent="0">
              <a:buNone/>
            </a:pPr>
            <a:r>
              <a:rPr lang="nl-NL" dirty="0"/>
              <a:t>Antwoord: 60%</a:t>
            </a:r>
          </a:p>
          <a:p>
            <a:pPr marL="0" indent="0">
              <a:buNone/>
            </a:pPr>
            <a:endParaRPr lang="nl-NL" dirty="0"/>
          </a:p>
          <a:p>
            <a:pPr marL="0" lvl="0" indent="0">
              <a:buNone/>
            </a:pPr>
            <a:r>
              <a:rPr lang="nl-NL" sz="2400" dirty="0">
                <a:solidFill>
                  <a:prstClr val="black"/>
                </a:solidFill>
                <a:hlinkClick r:id="rId2"/>
              </a:rPr>
              <a:t>https://www.youtube.com/watch?v=bDHEEV0M62Y</a:t>
            </a:r>
            <a:endParaRPr lang="nl-NL" sz="2400" dirty="0">
              <a:solidFill>
                <a:prstClr val="black"/>
              </a:solidFill>
            </a:endParaRPr>
          </a:p>
          <a:p>
            <a:pPr marL="0" indent="0">
              <a:buNone/>
            </a:pPr>
            <a:endParaRPr lang="nl-NL" dirty="0"/>
          </a:p>
        </p:txBody>
      </p:sp>
    </p:spTree>
    <p:extLst>
      <p:ext uri="{BB962C8B-B14F-4D97-AF65-F5344CB8AC3E}">
        <p14:creationId xmlns:p14="http://schemas.microsoft.com/office/powerpoint/2010/main" val="218406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772" y="332656"/>
            <a:ext cx="7886700" cy="994172"/>
          </a:xfrm>
        </p:spPr>
        <p:txBody>
          <a:bodyPr/>
          <a:lstStyle/>
          <a:p>
            <a:r>
              <a:rPr lang="en-US" b="1" dirty="0" err="1"/>
              <a:t>Longformularium</a:t>
            </a:r>
            <a:r>
              <a:rPr lang="en-US" b="1" dirty="0"/>
              <a:t> COPD</a:t>
            </a:r>
            <a:endParaRPr lang="en-GB" b="1" dirty="0"/>
          </a:p>
        </p:txBody>
      </p:sp>
      <p:graphicFrame>
        <p:nvGraphicFramePr>
          <p:cNvPr id="9" name="Tijdelijke aanduiding voor inhoud 8"/>
          <p:cNvGraphicFramePr>
            <a:graphicFrameLocks noGrp="1"/>
          </p:cNvGraphicFramePr>
          <p:nvPr>
            <p:ph idx="1"/>
            <p:extLst>
              <p:ext uri="{D42A27DB-BD31-4B8C-83A1-F6EECF244321}">
                <p14:modId xmlns:p14="http://schemas.microsoft.com/office/powerpoint/2010/main" val="116071000"/>
              </p:ext>
            </p:extLst>
          </p:nvPr>
        </p:nvGraphicFramePr>
        <p:xfrm>
          <a:off x="332772" y="1196752"/>
          <a:ext cx="8376913" cy="4674870"/>
        </p:xfrm>
        <a:graphic>
          <a:graphicData uri="http://schemas.openxmlformats.org/drawingml/2006/table">
            <a:tbl>
              <a:tblPr firstRow="1" bandRow="1">
                <a:tableStyleId>{5940675A-B579-460E-94D1-54222C63F5DA}</a:tableStyleId>
              </a:tblPr>
              <a:tblGrid>
                <a:gridCol w="976832">
                  <a:extLst>
                    <a:ext uri="{9D8B030D-6E8A-4147-A177-3AD203B41FA5}">
                      <a16:colId xmlns:a16="http://schemas.microsoft.com/office/drawing/2014/main" val="20000"/>
                    </a:ext>
                  </a:extLst>
                </a:gridCol>
                <a:gridCol w="1366760">
                  <a:extLst>
                    <a:ext uri="{9D8B030D-6E8A-4147-A177-3AD203B41FA5}">
                      <a16:colId xmlns:a16="http://schemas.microsoft.com/office/drawing/2014/main" val="20001"/>
                    </a:ext>
                  </a:extLst>
                </a:gridCol>
                <a:gridCol w="1194287">
                  <a:extLst>
                    <a:ext uri="{9D8B030D-6E8A-4147-A177-3AD203B41FA5}">
                      <a16:colId xmlns:a16="http://schemas.microsoft.com/office/drawing/2014/main" val="20002"/>
                    </a:ext>
                  </a:extLst>
                </a:gridCol>
                <a:gridCol w="162560">
                  <a:extLst>
                    <a:ext uri="{9D8B030D-6E8A-4147-A177-3AD203B41FA5}">
                      <a16:colId xmlns:a16="http://schemas.microsoft.com/office/drawing/2014/main" val="20003"/>
                    </a:ext>
                  </a:extLst>
                </a:gridCol>
                <a:gridCol w="1185473">
                  <a:extLst>
                    <a:ext uri="{9D8B030D-6E8A-4147-A177-3AD203B41FA5}">
                      <a16:colId xmlns:a16="http://schemas.microsoft.com/office/drawing/2014/main" val="20004"/>
                    </a:ext>
                  </a:extLst>
                </a:gridCol>
                <a:gridCol w="162560">
                  <a:extLst>
                    <a:ext uri="{9D8B030D-6E8A-4147-A177-3AD203B41FA5}">
                      <a16:colId xmlns:a16="http://schemas.microsoft.com/office/drawing/2014/main" val="20005"/>
                    </a:ext>
                  </a:extLst>
                </a:gridCol>
                <a:gridCol w="1285781">
                  <a:extLst>
                    <a:ext uri="{9D8B030D-6E8A-4147-A177-3AD203B41FA5}">
                      <a16:colId xmlns:a16="http://schemas.microsoft.com/office/drawing/2014/main" val="20006"/>
                    </a:ext>
                  </a:extLst>
                </a:gridCol>
                <a:gridCol w="1021330">
                  <a:extLst>
                    <a:ext uri="{9D8B030D-6E8A-4147-A177-3AD203B41FA5}">
                      <a16:colId xmlns:a16="http://schemas.microsoft.com/office/drawing/2014/main" val="20007"/>
                    </a:ext>
                  </a:extLst>
                </a:gridCol>
                <a:gridCol w="1021330">
                  <a:extLst>
                    <a:ext uri="{9D8B030D-6E8A-4147-A177-3AD203B41FA5}">
                      <a16:colId xmlns:a16="http://schemas.microsoft.com/office/drawing/2014/main" val="20008"/>
                    </a:ext>
                  </a:extLst>
                </a:gridCol>
              </a:tblGrid>
              <a:tr h="377190">
                <a:tc>
                  <a:txBody>
                    <a:bodyPr/>
                    <a:lstStyle/>
                    <a:p>
                      <a:endParaRPr lang="nl-NL" sz="1200" dirty="0"/>
                    </a:p>
                  </a:txBody>
                  <a:tcPr marL="68580" marR="68580" marT="34290" marB="34290"/>
                </a:tc>
                <a:tc gridSpan="2">
                  <a:txBody>
                    <a:bodyPr/>
                    <a:lstStyle/>
                    <a:p>
                      <a:pPr algn="ctr"/>
                      <a:r>
                        <a:rPr lang="nl-NL" sz="1400" b="1" dirty="0"/>
                        <a:t>DPI</a:t>
                      </a:r>
                    </a:p>
                  </a:txBody>
                  <a:tcPr marL="68580" marR="68580" marT="34290" marB="34290"/>
                </a:tc>
                <a:tc hMerge="1">
                  <a:txBody>
                    <a:bodyPr/>
                    <a:lstStyle/>
                    <a:p>
                      <a:endParaRPr lang="nl-NL" dirty="0"/>
                    </a:p>
                  </a:txBody>
                  <a:tcPr/>
                </a:tc>
                <a:tc>
                  <a:txBody>
                    <a:bodyPr/>
                    <a:lstStyle/>
                    <a:p>
                      <a:endParaRPr lang="nl-NL" sz="1400" dirty="0"/>
                    </a:p>
                  </a:txBody>
                  <a:tcPr marL="68580" marR="68580" marT="34290" marB="34290">
                    <a:solidFill>
                      <a:schemeClr val="tx1">
                        <a:lumMod val="50000"/>
                        <a:lumOff val="50000"/>
                      </a:schemeClr>
                    </a:solidFill>
                  </a:tcPr>
                </a:tc>
                <a:tc>
                  <a:txBody>
                    <a:bodyPr/>
                    <a:lstStyle/>
                    <a:p>
                      <a:r>
                        <a:rPr lang="nl-NL" sz="1400" b="1" dirty="0" err="1"/>
                        <a:t>Ademgest</a:t>
                      </a:r>
                      <a:r>
                        <a:rPr lang="nl-NL" sz="1400" b="1" dirty="0"/>
                        <a:t>. </a:t>
                      </a:r>
                      <a:r>
                        <a:rPr lang="nl-NL" sz="1400" b="1" dirty="0" err="1"/>
                        <a:t>Aerosool</a:t>
                      </a:r>
                      <a:endParaRPr lang="nl-NL" sz="1400" b="1" dirty="0"/>
                    </a:p>
                  </a:txBody>
                  <a:tcPr marL="68580" marR="68580" marT="34290" marB="34290"/>
                </a:tc>
                <a:tc>
                  <a:txBody>
                    <a:bodyPr/>
                    <a:lstStyle/>
                    <a:p>
                      <a:endParaRPr lang="nl-NL" sz="1400" b="1" dirty="0"/>
                    </a:p>
                  </a:txBody>
                  <a:tcPr marL="68580" marR="68580" marT="34290" marB="34290">
                    <a:solidFill>
                      <a:schemeClr val="tx1">
                        <a:lumMod val="50000"/>
                        <a:lumOff val="50000"/>
                      </a:schemeClr>
                    </a:solidFill>
                  </a:tcPr>
                </a:tc>
                <a:tc gridSpan="2">
                  <a:txBody>
                    <a:bodyPr/>
                    <a:lstStyle/>
                    <a:p>
                      <a:pPr algn="ctr"/>
                      <a:r>
                        <a:rPr lang="nl-NL" sz="1400" b="1" dirty="0"/>
                        <a:t>Aerosolen</a:t>
                      </a:r>
                    </a:p>
                  </a:txBody>
                  <a:tcPr marL="68580" marR="68580" marT="34290" marB="34290"/>
                </a:tc>
                <a:tc hMerge="1">
                  <a:txBody>
                    <a:bodyPr/>
                    <a:lstStyle/>
                    <a:p>
                      <a:endParaRPr lang="nl-NL" dirty="0"/>
                    </a:p>
                  </a:txBody>
                  <a:tcPr/>
                </a:tc>
                <a:tc>
                  <a:txBody>
                    <a:bodyPr/>
                    <a:lstStyle/>
                    <a:p>
                      <a:pPr algn="ctr"/>
                      <a:r>
                        <a:rPr lang="nl-NL" sz="1600" b="1" dirty="0"/>
                        <a:t>% </a:t>
                      </a:r>
                      <a:r>
                        <a:rPr lang="nl-NL" sz="1600" b="1" dirty="0" err="1"/>
                        <a:t>tov</a:t>
                      </a:r>
                      <a:r>
                        <a:rPr lang="nl-NL" sz="1600" b="1" dirty="0"/>
                        <a:t> totaal</a:t>
                      </a:r>
                    </a:p>
                  </a:txBody>
                  <a:tcPr marL="68580" marR="68580" marT="34290" marB="34290"/>
                </a:tc>
                <a:extLst>
                  <a:ext uri="{0D108BD9-81ED-4DB2-BD59-A6C34878D82A}">
                    <a16:rowId xmlns:a16="http://schemas.microsoft.com/office/drawing/2014/main" val="10000"/>
                  </a:ext>
                </a:extLst>
              </a:tr>
              <a:tr h="451485">
                <a:tc>
                  <a:txBody>
                    <a:bodyPr/>
                    <a:lstStyle/>
                    <a:p>
                      <a:r>
                        <a:rPr lang="nl-NL" sz="1200" b="1" dirty="0"/>
                        <a:t>SABA</a:t>
                      </a:r>
                    </a:p>
                  </a:txBody>
                  <a:tcPr marL="68580" marR="68580" marT="34290" marB="34290"/>
                </a:tc>
                <a:tc>
                  <a:txBody>
                    <a:bodyPr/>
                    <a:lstStyle/>
                    <a:p>
                      <a:r>
                        <a:rPr lang="nl-NL" sz="1400" dirty="0"/>
                        <a:t>Salbutamol </a:t>
                      </a:r>
                      <a:r>
                        <a:rPr lang="nl-NL" sz="1400" dirty="0" err="1"/>
                        <a:t>novol</a:t>
                      </a:r>
                      <a:r>
                        <a:rPr lang="nl-NL" sz="1400" dirty="0"/>
                        <a:t>     </a:t>
                      </a:r>
                      <a:endParaRPr lang="nl-NL" sz="2000" b="1" dirty="0"/>
                    </a:p>
                  </a:txBody>
                  <a:tcPr marL="68580" marR="68580" marT="34290" marB="34290"/>
                </a:tc>
                <a:tc>
                  <a:txBody>
                    <a:bodyPr/>
                    <a:lstStyle/>
                    <a:p>
                      <a:r>
                        <a:rPr lang="nl-NL" sz="1400" dirty="0" err="1"/>
                        <a:t>Ventolin</a:t>
                      </a:r>
                      <a:r>
                        <a:rPr lang="nl-NL" sz="1400" dirty="0"/>
                        <a:t> disk</a:t>
                      </a:r>
                    </a:p>
                    <a:p>
                      <a:endParaRPr lang="nl-NL" sz="2000" b="1" dirty="0"/>
                    </a:p>
                  </a:txBody>
                  <a:tcPr marL="68580" marR="68580" marT="34290" marB="34290"/>
                </a:tc>
                <a:tc>
                  <a:txBody>
                    <a:bodyPr/>
                    <a:lstStyle/>
                    <a:p>
                      <a:endParaRPr lang="nl-NL" sz="1400" dirty="0"/>
                    </a:p>
                  </a:txBody>
                  <a:tcPr marL="68580" marR="68580" marT="34290" marB="34290">
                    <a:solidFill>
                      <a:schemeClr val="tx1">
                        <a:lumMod val="50000"/>
                        <a:lumOff val="50000"/>
                      </a:schemeClr>
                    </a:solidFill>
                  </a:tcPr>
                </a:tc>
                <a:tc>
                  <a:txBody>
                    <a:bodyPr/>
                    <a:lstStyle/>
                    <a:p>
                      <a:r>
                        <a:rPr lang="nl-NL" sz="1400" dirty="0" err="1"/>
                        <a:t>Salb</a:t>
                      </a:r>
                      <a:r>
                        <a:rPr lang="nl-NL" sz="1400" dirty="0"/>
                        <a:t> </a:t>
                      </a:r>
                      <a:r>
                        <a:rPr lang="nl-NL" sz="1400" dirty="0" err="1"/>
                        <a:t>redih</a:t>
                      </a:r>
                      <a:endParaRPr lang="nl-NL" sz="1400" dirty="0"/>
                    </a:p>
                    <a:p>
                      <a:endParaRPr lang="nl-NL" sz="2000" b="1" dirty="0"/>
                    </a:p>
                  </a:txBody>
                  <a:tcPr marL="68580" marR="68580" marT="34290" marB="34290"/>
                </a:tc>
                <a:tc>
                  <a:txBody>
                    <a:bodyPr/>
                    <a:lstStyle/>
                    <a:p>
                      <a:endParaRPr lang="nl-NL" sz="1400" dirty="0"/>
                    </a:p>
                  </a:txBody>
                  <a:tcPr marL="68580" marR="68580" marT="34290" marB="34290">
                    <a:solidFill>
                      <a:schemeClr val="tx1">
                        <a:lumMod val="50000"/>
                        <a:lumOff val="50000"/>
                      </a:schemeClr>
                    </a:solidFill>
                  </a:tcPr>
                </a:tc>
                <a:tc>
                  <a:txBody>
                    <a:bodyPr/>
                    <a:lstStyle/>
                    <a:p>
                      <a:r>
                        <a:rPr lang="nl-NL" sz="1400" dirty="0"/>
                        <a:t>Salbutamol </a:t>
                      </a:r>
                      <a:endParaRPr lang="nl-NL" sz="2000" b="1" dirty="0"/>
                    </a:p>
                  </a:txBody>
                  <a:tcPr marL="68580" marR="68580" marT="34290" marB="34290"/>
                </a:tc>
                <a:tc>
                  <a:txBody>
                    <a:bodyPr/>
                    <a:lstStyle/>
                    <a:p>
                      <a:endParaRPr lang="nl-NL" sz="1400" dirty="0"/>
                    </a:p>
                  </a:txBody>
                  <a:tcPr marL="68580" marR="68580" marT="34290" marB="34290"/>
                </a:tc>
                <a:tc>
                  <a:txBody>
                    <a:bodyPr/>
                    <a:lstStyle/>
                    <a:p>
                      <a:endParaRPr lang="nl-NL" sz="2000" b="1" dirty="0"/>
                    </a:p>
                  </a:txBody>
                  <a:tcPr marL="68580" marR="68580" marT="34290" marB="34290"/>
                </a:tc>
                <a:extLst>
                  <a:ext uri="{0D108BD9-81ED-4DB2-BD59-A6C34878D82A}">
                    <a16:rowId xmlns:a16="http://schemas.microsoft.com/office/drawing/2014/main" val="10001"/>
                  </a:ext>
                </a:extLst>
              </a:tr>
              <a:tr h="377190">
                <a:tc>
                  <a:txBody>
                    <a:bodyPr/>
                    <a:lstStyle/>
                    <a:p>
                      <a:r>
                        <a:rPr lang="nl-NL" sz="1200" b="1" dirty="0"/>
                        <a:t>SAMA</a:t>
                      </a:r>
                    </a:p>
                  </a:txBody>
                  <a:tcPr marL="68580" marR="68580" marT="34290" marB="34290"/>
                </a:tc>
                <a:tc>
                  <a:txBody>
                    <a:bodyPr/>
                    <a:lstStyle/>
                    <a:p>
                      <a:endParaRPr lang="nl-NL" sz="1400" dirty="0"/>
                    </a:p>
                  </a:txBody>
                  <a:tcPr marL="68580" marR="68580" marT="34290" marB="34290"/>
                </a:tc>
                <a:tc>
                  <a:txBody>
                    <a:bodyPr/>
                    <a:lstStyle/>
                    <a:p>
                      <a:endParaRPr lang="nl-NL" sz="1400" dirty="0"/>
                    </a:p>
                  </a:txBody>
                  <a:tcPr marL="68580" marR="68580" marT="34290" marB="34290"/>
                </a:tc>
                <a:tc>
                  <a:txBody>
                    <a:bodyPr/>
                    <a:lstStyle/>
                    <a:p>
                      <a:endParaRPr lang="nl-NL" sz="1400" dirty="0"/>
                    </a:p>
                  </a:txBody>
                  <a:tcPr marL="68580" marR="68580" marT="34290" marB="34290">
                    <a:solidFill>
                      <a:schemeClr val="tx1">
                        <a:lumMod val="50000"/>
                        <a:lumOff val="50000"/>
                      </a:schemeClr>
                    </a:solidFill>
                  </a:tcPr>
                </a:tc>
                <a:tc>
                  <a:txBody>
                    <a:bodyPr/>
                    <a:lstStyle/>
                    <a:p>
                      <a:endParaRPr lang="nl-NL" sz="1400" dirty="0"/>
                    </a:p>
                  </a:txBody>
                  <a:tcPr marL="68580" marR="68580" marT="34290" marB="34290"/>
                </a:tc>
                <a:tc>
                  <a:txBody>
                    <a:bodyPr/>
                    <a:lstStyle/>
                    <a:p>
                      <a:endParaRPr lang="nl-NL" sz="1400" dirty="0"/>
                    </a:p>
                  </a:txBody>
                  <a:tcPr marL="68580" marR="68580" marT="34290" marB="34290">
                    <a:solidFill>
                      <a:schemeClr val="tx1">
                        <a:lumMod val="50000"/>
                        <a:lumOff val="50000"/>
                      </a:schemeClr>
                    </a:solidFill>
                  </a:tcPr>
                </a:tc>
                <a:tc>
                  <a:txBody>
                    <a:bodyPr/>
                    <a:lstStyle/>
                    <a:p>
                      <a:r>
                        <a:rPr lang="nl-NL" sz="1400" dirty="0" err="1"/>
                        <a:t>Ipratropium</a:t>
                      </a:r>
                      <a:r>
                        <a:rPr lang="nl-NL" sz="1400" dirty="0"/>
                        <a:t> </a:t>
                      </a:r>
                      <a:endParaRPr lang="nl-NL" sz="1400" b="1" dirty="0"/>
                    </a:p>
                  </a:txBody>
                  <a:tcPr marL="68580" marR="68580" marT="34290" marB="34290"/>
                </a:tc>
                <a:tc>
                  <a:txBody>
                    <a:bodyPr/>
                    <a:lstStyle/>
                    <a:p>
                      <a:r>
                        <a:rPr lang="nl-NL" sz="1400" dirty="0" err="1"/>
                        <a:t>Berodual</a:t>
                      </a:r>
                      <a:r>
                        <a:rPr lang="nl-NL" sz="1400" dirty="0"/>
                        <a:t> </a:t>
                      </a:r>
                    </a:p>
                    <a:p>
                      <a:endParaRPr lang="nl-NL" sz="2000" b="1" dirty="0"/>
                    </a:p>
                  </a:txBody>
                  <a:tcPr marL="68580" marR="68580" marT="34290" marB="34290"/>
                </a:tc>
                <a:tc>
                  <a:txBody>
                    <a:bodyPr/>
                    <a:lstStyle/>
                    <a:p>
                      <a:endParaRPr lang="nl-NL" sz="2000" b="1" dirty="0"/>
                    </a:p>
                  </a:txBody>
                  <a:tcPr marL="68580" marR="68580" marT="34290" marB="34290"/>
                </a:tc>
                <a:extLst>
                  <a:ext uri="{0D108BD9-81ED-4DB2-BD59-A6C34878D82A}">
                    <a16:rowId xmlns:a16="http://schemas.microsoft.com/office/drawing/2014/main" val="10002"/>
                  </a:ext>
                </a:extLst>
              </a:tr>
              <a:tr h="377190">
                <a:tc>
                  <a:txBody>
                    <a:bodyPr/>
                    <a:lstStyle/>
                    <a:p>
                      <a:r>
                        <a:rPr lang="nl-NL" sz="1200" b="1" dirty="0"/>
                        <a:t>LABA</a:t>
                      </a:r>
                    </a:p>
                  </a:txBody>
                  <a:tcPr marL="68580" marR="68580" marT="34290" marB="34290"/>
                </a:tc>
                <a:tc>
                  <a:txBody>
                    <a:bodyPr/>
                    <a:lstStyle/>
                    <a:p>
                      <a:r>
                        <a:rPr lang="nl-NL" sz="1400" dirty="0" err="1"/>
                        <a:t>Formoterol</a:t>
                      </a:r>
                      <a:r>
                        <a:rPr lang="nl-NL" sz="1400" baseline="0" dirty="0"/>
                        <a:t> </a:t>
                      </a:r>
                      <a:r>
                        <a:rPr lang="nl-NL" sz="1400" baseline="0" dirty="0" err="1"/>
                        <a:t>novol</a:t>
                      </a:r>
                      <a:r>
                        <a:rPr lang="nl-NL" sz="1400" baseline="0" dirty="0"/>
                        <a:t>      </a:t>
                      </a:r>
                      <a:r>
                        <a:rPr lang="nl-NL" sz="2000" baseline="0" dirty="0"/>
                        <a:t> </a:t>
                      </a:r>
                      <a:endParaRPr lang="nl-NL" sz="1400" b="1" dirty="0"/>
                    </a:p>
                  </a:txBody>
                  <a:tcPr marL="68580" marR="68580" marT="34290" marB="34290"/>
                </a:tc>
                <a:tc>
                  <a:txBody>
                    <a:bodyPr/>
                    <a:lstStyle/>
                    <a:p>
                      <a:endParaRPr lang="nl-NL" sz="1400" dirty="0"/>
                    </a:p>
                  </a:txBody>
                  <a:tcPr marL="68580" marR="68580" marT="34290" marB="34290"/>
                </a:tc>
                <a:tc>
                  <a:txBody>
                    <a:bodyPr/>
                    <a:lstStyle/>
                    <a:p>
                      <a:endParaRPr lang="nl-NL" sz="1400" dirty="0"/>
                    </a:p>
                  </a:txBody>
                  <a:tcPr marL="68580" marR="68580" marT="34290" marB="34290">
                    <a:solidFill>
                      <a:schemeClr val="tx1">
                        <a:lumMod val="50000"/>
                        <a:lumOff val="50000"/>
                      </a:schemeClr>
                    </a:solidFill>
                  </a:tcPr>
                </a:tc>
                <a:tc>
                  <a:txBody>
                    <a:bodyPr/>
                    <a:lstStyle/>
                    <a:p>
                      <a:r>
                        <a:rPr lang="nl-NL" sz="1400" dirty="0" err="1"/>
                        <a:t>Striverdi</a:t>
                      </a:r>
                      <a:r>
                        <a:rPr lang="nl-NL" sz="1400" dirty="0"/>
                        <a:t> </a:t>
                      </a:r>
                      <a:r>
                        <a:rPr lang="nl-NL" sz="1400" dirty="0" err="1"/>
                        <a:t>respi</a:t>
                      </a:r>
                      <a:r>
                        <a:rPr lang="nl-NL" sz="1400" dirty="0"/>
                        <a:t>   </a:t>
                      </a:r>
                      <a:endParaRPr lang="nl-NL" sz="2000" b="1" dirty="0"/>
                    </a:p>
                  </a:txBody>
                  <a:tcPr marL="68580" marR="68580" marT="34290" marB="34290"/>
                </a:tc>
                <a:tc>
                  <a:txBody>
                    <a:bodyPr/>
                    <a:lstStyle/>
                    <a:p>
                      <a:endParaRPr lang="nl-NL" sz="1400" dirty="0"/>
                    </a:p>
                  </a:txBody>
                  <a:tcPr marL="68580" marR="68580" marT="34290" marB="34290">
                    <a:solidFill>
                      <a:schemeClr val="tx1">
                        <a:lumMod val="50000"/>
                        <a:lumOff val="50000"/>
                      </a:schemeClr>
                    </a:solidFill>
                  </a:tcPr>
                </a:tc>
                <a:tc>
                  <a:txBody>
                    <a:bodyPr/>
                    <a:lstStyle/>
                    <a:p>
                      <a:r>
                        <a:rPr lang="nl-NL" sz="1400" dirty="0" err="1"/>
                        <a:t>Formoterol</a:t>
                      </a:r>
                      <a:r>
                        <a:rPr lang="nl-NL" sz="1400" dirty="0"/>
                        <a:t> </a:t>
                      </a:r>
                    </a:p>
                    <a:p>
                      <a:endParaRPr lang="nl-NL" sz="2000" b="1" dirty="0"/>
                    </a:p>
                  </a:txBody>
                  <a:tcPr marL="68580" marR="68580" marT="34290" marB="34290"/>
                </a:tc>
                <a:tc>
                  <a:txBody>
                    <a:bodyPr/>
                    <a:lstStyle/>
                    <a:p>
                      <a:endParaRPr lang="nl-NL" sz="1400" dirty="0"/>
                    </a:p>
                  </a:txBody>
                  <a:tcPr marL="68580" marR="68580" marT="34290" marB="34290"/>
                </a:tc>
                <a:tc>
                  <a:txBody>
                    <a:bodyPr/>
                    <a:lstStyle/>
                    <a:p>
                      <a:endParaRPr lang="nl-NL" sz="2000" b="1" dirty="0"/>
                    </a:p>
                  </a:txBody>
                  <a:tcPr marL="68580" marR="68580" marT="34290" marB="34290"/>
                </a:tc>
                <a:extLst>
                  <a:ext uri="{0D108BD9-81ED-4DB2-BD59-A6C34878D82A}">
                    <a16:rowId xmlns:a16="http://schemas.microsoft.com/office/drawing/2014/main" val="10003"/>
                  </a:ext>
                </a:extLst>
              </a:tr>
              <a:tr h="451485">
                <a:tc>
                  <a:txBody>
                    <a:bodyPr/>
                    <a:lstStyle/>
                    <a:p>
                      <a:r>
                        <a:rPr lang="nl-NL" sz="1200" b="1" dirty="0"/>
                        <a:t>LAMA</a:t>
                      </a:r>
                    </a:p>
                  </a:txBody>
                  <a:tcPr marL="68580" marR="68580" marT="34290" marB="34290"/>
                </a:tc>
                <a:tc>
                  <a:txBody>
                    <a:bodyPr/>
                    <a:lstStyle/>
                    <a:p>
                      <a:r>
                        <a:rPr lang="nl-NL" sz="1400" dirty="0" err="1"/>
                        <a:t>Eklira</a:t>
                      </a:r>
                      <a:r>
                        <a:rPr lang="nl-NL" sz="1400" dirty="0"/>
                        <a:t> </a:t>
                      </a:r>
                      <a:r>
                        <a:rPr lang="nl-NL" sz="1400" dirty="0" err="1"/>
                        <a:t>Genuair</a:t>
                      </a:r>
                      <a:endParaRPr lang="nl-NL" sz="1400" dirty="0"/>
                    </a:p>
                    <a:p>
                      <a:endParaRPr lang="nl-NL" sz="2000" b="1" dirty="0"/>
                    </a:p>
                  </a:txBody>
                  <a:tcPr marL="68580" marR="68580" marT="34290" marB="34290"/>
                </a:tc>
                <a:tc>
                  <a:txBody>
                    <a:bodyPr/>
                    <a:lstStyle/>
                    <a:p>
                      <a:r>
                        <a:rPr lang="nl-NL" sz="1400" dirty="0" err="1"/>
                        <a:t>Incruse</a:t>
                      </a:r>
                      <a:r>
                        <a:rPr lang="nl-NL" sz="1400" dirty="0"/>
                        <a:t> </a:t>
                      </a:r>
                      <a:r>
                        <a:rPr lang="nl-NL" sz="1400" dirty="0" err="1"/>
                        <a:t>Ellip</a:t>
                      </a:r>
                      <a:r>
                        <a:rPr lang="nl-NL" sz="1400" dirty="0"/>
                        <a:t>    </a:t>
                      </a:r>
                      <a:endParaRPr lang="nl-NL" sz="2000" b="1" dirty="0"/>
                    </a:p>
                  </a:txBody>
                  <a:tcPr marL="68580" marR="68580" marT="34290" marB="34290"/>
                </a:tc>
                <a:tc>
                  <a:txBody>
                    <a:bodyPr/>
                    <a:lstStyle/>
                    <a:p>
                      <a:endParaRPr lang="nl-NL" sz="1400" dirty="0"/>
                    </a:p>
                  </a:txBody>
                  <a:tcPr marL="68580" marR="68580" marT="34290" marB="34290">
                    <a:solidFill>
                      <a:schemeClr val="tx1">
                        <a:lumMod val="50000"/>
                        <a:lumOff val="50000"/>
                      </a:schemeClr>
                    </a:solidFill>
                  </a:tcPr>
                </a:tc>
                <a:tc>
                  <a:txBody>
                    <a:bodyPr/>
                    <a:lstStyle/>
                    <a:p>
                      <a:r>
                        <a:rPr lang="nl-NL" sz="1400" dirty="0" err="1"/>
                        <a:t>Spiriva</a:t>
                      </a:r>
                      <a:r>
                        <a:rPr lang="nl-NL" sz="1400" dirty="0"/>
                        <a:t> </a:t>
                      </a:r>
                      <a:r>
                        <a:rPr lang="nl-NL" sz="1400" dirty="0" err="1"/>
                        <a:t>resp</a:t>
                      </a:r>
                      <a:r>
                        <a:rPr lang="nl-NL" sz="1400" dirty="0"/>
                        <a:t>   </a:t>
                      </a:r>
                      <a:endParaRPr lang="nl-NL" sz="2000" b="1" dirty="0"/>
                    </a:p>
                  </a:txBody>
                  <a:tcPr marL="68580" marR="68580" marT="34290" marB="34290"/>
                </a:tc>
                <a:tc>
                  <a:txBody>
                    <a:bodyPr/>
                    <a:lstStyle/>
                    <a:p>
                      <a:endParaRPr lang="nl-NL" sz="1400" dirty="0"/>
                    </a:p>
                  </a:txBody>
                  <a:tcPr marL="68580" marR="68580" marT="34290" marB="34290">
                    <a:solidFill>
                      <a:schemeClr val="tx1">
                        <a:lumMod val="50000"/>
                        <a:lumOff val="50000"/>
                      </a:schemeClr>
                    </a:solidFill>
                  </a:tcPr>
                </a:tc>
                <a:tc>
                  <a:txBody>
                    <a:bodyPr/>
                    <a:lstStyle/>
                    <a:p>
                      <a:endParaRPr lang="nl-NL" sz="1400" dirty="0"/>
                    </a:p>
                  </a:txBody>
                  <a:tcPr marL="68580" marR="68580" marT="34290" marB="34290"/>
                </a:tc>
                <a:tc>
                  <a:txBody>
                    <a:bodyPr/>
                    <a:lstStyle/>
                    <a:p>
                      <a:endParaRPr lang="nl-NL" sz="1400" dirty="0"/>
                    </a:p>
                  </a:txBody>
                  <a:tcPr marL="68580" marR="68580" marT="34290" marB="34290"/>
                </a:tc>
                <a:tc>
                  <a:txBody>
                    <a:bodyPr/>
                    <a:lstStyle/>
                    <a:p>
                      <a:endParaRPr lang="nl-NL" sz="2000" b="1" dirty="0"/>
                    </a:p>
                  </a:txBody>
                  <a:tcPr marL="68580" marR="68580" marT="34290" marB="34290"/>
                </a:tc>
                <a:extLst>
                  <a:ext uri="{0D108BD9-81ED-4DB2-BD59-A6C34878D82A}">
                    <a16:rowId xmlns:a16="http://schemas.microsoft.com/office/drawing/2014/main" val="10004"/>
                  </a:ext>
                </a:extLst>
              </a:tr>
              <a:tr h="377190">
                <a:tc>
                  <a:txBody>
                    <a:bodyPr/>
                    <a:lstStyle/>
                    <a:p>
                      <a:r>
                        <a:rPr lang="nl-NL" sz="1200" b="1" dirty="0"/>
                        <a:t>LAMA / LABA</a:t>
                      </a:r>
                    </a:p>
                  </a:txBody>
                  <a:tcPr marL="68580" marR="68580" marT="34290" marB="34290"/>
                </a:tc>
                <a:tc>
                  <a:txBody>
                    <a:bodyPr/>
                    <a:lstStyle/>
                    <a:p>
                      <a:r>
                        <a:rPr lang="nl-NL" sz="1400" dirty="0" err="1"/>
                        <a:t>Duaklir</a:t>
                      </a:r>
                      <a:r>
                        <a:rPr lang="nl-NL" sz="1400" dirty="0"/>
                        <a:t> </a:t>
                      </a:r>
                      <a:r>
                        <a:rPr lang="nl-NL" sz="1400" dirty="0" err="1"/>
                        <a:t>Genuair</a:t>
                      </a:r>
                      <a:r>
                        <a:rPr lang="nl-NL" sz="1400" dirty="0"/>
                        <a:t>    </a:t>
                      </a:r>
                      <a:r>
                        <a:rPr lang="nl-NL" sz="1400" b="1" dirty="0"/>
                        <a:t> </a:t>
                      </a:r>
                      <a:endParaRPr lang="nl-NL" sz="2000" b="1" dirty="0"/>
                    </a:p>
                  </a:txBody>
                  <a:tcPr marL="68580" marR="68580" marT="34290" marB="34290"/>
                </a:tc>
                <a:tc>
                  <a:txBody>
                    <a:bodyPr/>
                    <a:lstStyle/>
                    <a:p>
                      <a:r>
                        <a:rPr lang="nl-NL" sz="1400" dirty="0" err="1"/>
                        <a:t>Anora</a:t>
                      </a:r>
                      <a:r>
                        <a:rPr lang="nl-NL" sz="1400" dirty="0"/>
                        <a:t> </a:t>
                      </a:r>
                      <a:r>
                        <a:rPr lang="nl-NL" sz="1400" dirty="0" err="1"/>
                        <a:t>Ellip</a:t>
                      </a:r>
                      <a:r>
                        <a:rPr lang="nl-NL" sz="1400" dirty="0"/>
                        <a:t>      </a:t>
                      </a:r>
                      <a:endParaRPr lang="nl-NL" sz="2000" b="1" dirty="0"/>
                    </a:p>
                  </a:txBody>
                  <a:tcPr marL="68580" marR="68580" marT="34290" marB="34290"/>
                </a:tc>
                <a:tc>
                  <a:txBody>
                    <a:bodyPr/>
                    <a:lstStyle/>
                    <a:p>
                      <a:endParaRPr lang="nl-NL" sz="1400" dirty="0"/>
                    </a:p>
                  </a:txBody>
                  <a:tcPr marL="68580" marR="68580" marT="34290" marB="34290">
                    <a:solidFill>
                      <a:schemeClr val="tx1">
                        <a:lumMod val="50000"/>
                        <a:lumOff val="50000"/>
                      </a:schemeClr>
                    </a:solidFill>
                  </a:tcPr>
                </a:tc>
                <a:tc>
                  <a:txBody>
                    <a:bodyPr/>
                    <a:lstStyle/>
                    <a:p>
                      <a:r>
                        <a:rPr lang="nl-NL" sz="1400" dirty="0" err="1"/>
                        <a:t>Spiolto</a:t>
                      </a:r>
                      <a:r>
                        <a:rPr lang="nl-NL" sz="1400" baseline="0" dirty="0"/>
                        <a:t> </a:t>
                      </a:r>
                      <a:r>
                        <a:rPr lang="nl-NL" sz="1400" baseline="0" dirty="0" err="1"/>
                        <a:t>resp</a:t>
                      </a:r>
                      <a:r>
                        <a:rPr lang="nl-NL" sz="1400" baseline="0" dirty="0"/>
                        <a:t>   </a:t>
                      </a:r>
                      <a:endParaRPr lang="nl-NL" sz="2000" b="1" dirty="0"/>
                    </a:p>
                  </a:txBody>
                  <a:tcPr marL="68580" marR="68580" marT="34290" marB="34290"/>
                </a:tc>
                <a:tc>
                  <a:txBody>
                    <a:bodyPr/>
                    <a:lstStyle/>
                    <a:p>
                      <a:endParaRPr lang="nl-NL" sz="1400" dirty="0"/>
                    </a:p>
                  </a:txBody>
                  <a:tcPr marL="68580" marR="68580" marT="34290" marB="34290">
                    <a:solidFill>
                      <a:schemeClr val="tx1">
                        <a:lumMod val="50000"/>
                        <a:lumOff val="50000"/>
                      </a:schemeClr>
                    </a:solidFill>
                  </a:tcPr>
                </a:tc>
                <a:tc>
                  <a:txBody>
                    <a:bodyPr/>
                    <a:lstStyle/>
                    <a:p>
                      <a:endParaRPr lang="nl-NL" sz="1400" dirty="0"/>
                    </a:p>
                  </a:txBody>
                  <a:tcPr marL="68580" marR="68580" marT="34290" marB="34290"/>
                </a:tc>
                <a:tc>
                  <a:txBody>
                    <a:bodyPr/>
                    <a:lstStyle/>
                    <a:p>
                      <a:endParaRPr lang="nl-NL" sz="1400" dirty="0"/>
                    </a:p>
                  </a:txBody>
                  <a:tcPr marL="68580" marR="68580" marT="34290" marB="34290"/>
                </a:tc>
                <a:tc>
                  <a:txBody>
                    <a:bodyPr/>
                    <a:lstStyle/>
                    <a:p>
                      <a:endParaRPr lang="nl-NL" sz="2000" b="1" dirty="0"/>
                    </a:p>
                  </a:txBody>
                  <a:tcPr marL="68580" marR="68580" marT="34290" marB="34290"/>
                </a:tc>
                <a:extLst>
                  <a:ext uri="{0D108BD9-81ED-4DB2-BD59-A6C34878D82A}">
                    <a16:rowId xmlns:a16="http://schemas.microsoft.com/office/drawing/2014/main" val="10005"/>
                  </a:ext>
                </a:extLst>
              </a:tr>
              <a:tr h="377190">
                <a:tc>
                  <a:txBody>
                    <a:bodyPr/>
                    <a:lstStyle/>
                    <a:p>
                      <a:r>
                        <a:rPr lang="nl-NL" sz="1200" b="1" dirty="0"/>
                        <a:t>ICS / LABA</a:t>
                      </a:r>
                    </a:p>
                  </a:txBody>
                  <a:tcPr marL="68580" marR="68580" marT="34290" marB="34290"/>
                </a:tc>
                <a:tc>
                  <a:txBody>
                    <a:bodyPr/>
                    <a:lstStyle/>
                    <a:p>
                      <a:endParaRPr lang="nl-NL" sz="1400" dirty="0"/>
                    </a:p>
                  </a:txBody>
                  <a:tcPr marL="68580" marR="68580" marT="34290" marB="34290"/>
                </a:tc>
                <a:tc>
                  <a:txBody>
                    <a:bodyPr/>
                    <a:lstStyle/>
                    <a:p>
                      <a:r>
                        <a:rPr lang="nl-NL" sz="1400" dirty="0" err="1"/>
                        <a:t>Relvar</a:t>
                      </a:r>
                      <a:r>
                        <a:rPr lang="nl-NL" sz="1400" baseline="0" dirty="0"/>
                        <a:t> </a:t>
                      </a:r>
                      <a:r>
                        <a:rPr lang="nl-NL" sz="1400" baseline="0" dirty="0" err="1"/>
                        <a:t>Ellip</a:t>
                      </a:r>
                      <a:r>
                        <a:rPr lang="nl-NL" sz="1400" baseline="0" dirty="0"/>
                        <a:t>     </a:t>
                      </a:r>
                      <a:endParaRPr lang="nl-NL" sz="2000" b="1" dirty="0"/>
                    </a:p>
                  </a:txBody>
                  <a:tcPr marL="68580" marR="68580" marT="34290" marB="34290"/>
                </a:tc>
                <a:tc>
                  <a:txBody>
                    <a:bodyPr/>
                    <a:lstStyle/>
                    <a:p>
                      <a:endParaRPr lang="nl-NL" sz="1400" dirty="0"/>
                    </a:p>
                  </a:txBody>
                  <a:tcPr marL="68580" marR="68580" marT="34290" marB="34290">
                    <a:solidFill>
                      <a:schemeClr val="tx1">
                        <a:lumMod val="50000"/>
                        <a:lumOff val="50000"/>
                      </a:schemeClr>
                    </a:solidFill>
                  </a:tcPr>
                </a:tc>
                <a:tc>
                  <a:txBody>
                    <a:bodyPr/>
                    <a:lstStyle/>
                    <a:p>
                      <a:endParaRPr lang="nl-NL" sz="1400" dirty="0"/>
                    </a:p>
                  </a:txBody>
                  <a:tcPr marL="68580" marR="68580" marT="34290" marB="34290"/>
                </a:tc>
                <a:tc>
                  <a:txBody>
                    <a:bodyPr/>
                    <a:lstStyle/>
                    <a:p>
                      <a:endParaRPr lang="nl-NL" sz="1400" dirty="0"/>
                    </a:p>
                  </a:txBody>
                  <a:tcPr marL="68580" marR="68580" marT="34290" marB="34290">
                    <a:solidFill>
                      <a:schemeClr val="tx1">
                        <a:lumMod val="50000"/>
                        <a:lumOff val="50000"/>
                      </a:schemeClr>
                    </a:solidFill>
                  </a:tcPr>
                </a:tc>
                <a:tc>
                  <a:txBody>
                    <a:bodyPr/>
                    <a:lstStyle/>
                    <a:p>
                      <a:r>
                        <a:rPr lang="nl-NL" sz="1400" dirty="0"/>
                        <a:t>Foster </a:t>
                      </a:r>
                      <a:endParaRPr lang="nl-NL" sz="1400" b="1" dirty="0"/>
                    </a:p>
                  </a:txBody>
                  <a:tcPr marL="68580" marR="68580" marT="34290" marB="34290"/>
                </a:tc>
                <a:tc>
                  <a:txBody>
                    <a:bodyPr/>
                    <a:lstStyle/>
                    <a:p>
                      <a:endParaRPr lang="nl-NL" sz="1400" dirty="0"/>
                    </a:p>
                  </a:txBody>
                  <a:tcPr marL="68580" marR="68580" marT="34290" marB="34290"/>
                </a:tc>
                <a:tc>
                  <a:txBody>
                    <a:bodyPr/>
                    <a:lstStyle/>
                    <a:p>
                      <a:endParaRPr lang="nl-NL" sz="2000" b="1" dirty="0"/>
                    </a:p>
                  </a:txBody>
                  <a:tcPr marL="68580" marR="68580" marT="34290" marB="34290"/>
                </a:tc>
                <a:extLst>
                  <a:ext uri="{0D108BD9-81ED-4DB2-BD59-A6C34878D82A}">
                    <a16:rowId xmlns:a16="http://schemas.microsoft.com/office/drawing/2014/main" val="10006"/>
                  </a:ext>
                </a:extLst>
              </a:tr>
              <a:tr h="525780">
                <a:tc>
                  <a:txBody>
                    <a:bodyPr/>
                    <a:lstStyle/>
                    <a:p>
                      <a:r>
                        <a:rPr lang="nl-NL" sz="1200" b="1" dirty="0"/>
                        <a:t>ICS</a:t>
                      </a:r>
                    </a:p>
                  </a:txBody>
                  <a:tcPr marL="68580" marR="68580" marT="34290" marB="34290"/>
                </a:tc>
                <a:tc>
                  <a:txBody>
                    <a:bodyPr/>
                    <a:lstStyle/>
                    <a:p>
                      <a:r>
                        <a:rPr lang="nl-NL" sz="1400" dirty="0"/>
                        <a:t>Budesonide </a:t>
                      </a:r>
                      <a:r>
                        <a:rPr lang="nl-NL" sz="1400" b="0" dirty="0" err="1"/>
                        <a:t>Novol</a:t>
                      </a:r>
                      <a:r>
                        <a:rPr lang="nl-NL" sz="1400" b="0" dirty="0"/>
                        <a:t> </a:t>
                      </a:r>
                      <a:r>
                        <a:rPr lang="nl-NL" sz="1400" b="1" dirty="0"/>
                        <a:t>      </a:t>
                      </a:r>
                      <a:endParaRPr lang="nl-NL" sz="2000" b="1" dirty="0"/>
                    </a:p>
                  </a:txBody>
                  <a:tcPr marL="68580" marR="68580" marT="34290" marB="34290"/>
                </a:tc>
                <a:tc>
                  <a:txBody>
                    <a:bodyPr/>
                    <a:lstStyle/>
                    <a:p>
                      <a:endParaRPr lang="nl-NL" sz="1400" dirty="0"/>
                    </a:p>
                  </a:txBody>
                  <a:tcPr marL="68580" marR="68580" marT="34290" marB="34290"/>
                </a:tc>
                <a:tc>
                  <a:txBody>
                    <a:bodyPr/>
                    <a:lstStyle/>
                    <a:p>
                      <a:endParaRPr lang="nl-NL" sz="1400" dirty="0"/>
                    </a:p>
                  </a:txBody>
                  <a:tcPr marL="68580" marR="68580" marT="34290" marB="34290">
                    <a:solidFill>
                      <a:schemeClr val="tx1">
                        <a:lumMod val="50000"/>
                        <a:lumOff val="50000"/>
                      </a:schemeClr>
                    </a:solidFill>
                  </a:tcPr>
                </a:tc>
                <a:tc>
                  <a:txBody>
                    <a:bodyPr/>
                    <a:lstStyle/>
                    <a:p>
                      <a:r>
                        <a:rPr lang="nl-NL" sz="1400" dirty="0" err="1"/>
                        <a:t>Beclom</a:t>
                      </a:r>
                      <a:r>
                        <a:rPr lang="nl-NL" sz="1400" dirty="0"/>
                        <a:t> </a:t>
                      </a:r>
                      <a:r>
                        <a:rPr lang="nl-NL" sz="1400" dirty="0" err="1"/>
                        <a:t>redih</a:t>
                      </a:r>
                      <a:r>
                        <a:rPr lang="nl-NL" sz="1400" dirty="0"/>
                        <a:t>  </a:t>
                      </a:r>
                      <a:endParaRPr lang="nl-NL" sz="2000" b="1" dirty="0"/>
                    </a:p>
                  </a:txBody>
                  <a:tcPr marL="68580" marR="68580" marT="34290" marB="34290"/>
                </a:tc>
                <a:tc>
                  <a:txBody>
                    <a:bodyPr/>
                    <a:lstStyle/>
                    <a:p>
                      <a:endParaRPr lang="nl-NL" sz="1400" dirty="0"/>
                    </a:p>
                  </a:txBody>
                  <a:tcPr marL="68580" marR="68580" marT="34290" marB="34290">
                    <a:solidFill>
                      <a:schemeClr val="tx1">
                        <a:lumMod val="50000"/>
                        <a:lumOff val="50000"/>
                      </a:schemeClr>
                    </a:solidFill>
                  </a:tcPr>
                </a:tc>
                <a:tc>
                  <a:txBody>
                    <a:bodyPr/>
                    <a:lstStyle/>
                    <a:p>
                      <a:endParaRPr lang="nl-NL" sz="1400" dirty="0"/>
                    </a:p>
                  </a:txBody>
                  <a:tcPr marL="68580" marR="68580" marT="34290" marB="34290"/>
                </a:tc>
                <a:tc>
                  <a:txBody>
                    <a:bodyPr/>
                    <a:lstStyle/>
                    <a:p>
                      <a:endParaRPr lang="nl-NL" sz="1400" dirty="0"/>
                    </a:p>
                  </a:txBody>
                  <a:tcPr marL="68580" marR="68580" marT="34290" marB="34290"/>
                </a:tc>
                <a:tc>
                  <a:txBody>
                    <a:bodyPr/>
                    <a:lstStyle/>
                    <a:p>
                      <a:endParaRPr lang="nl-NL" sz="2000" b="1" dirty="0"/>
                    </a:p>
                  </a:txBody>
                  <a:tcPr marL="68580" marR="68580" marT="34290" marB="34290"/>
                </a:tc>
                <a:extLst>
                  <a:ext uri="{0D108BD9-81ED-4DB2-BD59-A6C34878D82A}">
                    <a16:rowId xmlns:a16="http://schemas.microsoft.com/office/drawing/2014/main" val="10007"/>
                  </a:ext>
                </a:extLst>
              </a:tr>
              <a:tr h="377190">
                <a:tc>
                  <a:txBody>
                    <a:bodyPr/>
                    <a:lstStyle/>
                    <a:p>
                      <a:r>
                        <a:rPr lang="nl-NL" sz="1200" b="1" dirty="0"/>
                        <a:t>ICS/ LABA/ LAMA</a:t>
                      </a:r>
                    </a:p>
                  </a:txBody>
                  <a:tcPr marL="68580" marR="68580" marT="34290" marB="34290"/>
                </a:tc>
                <a:tc>
                  <a:txBody>
                    <a:bodyPr/>
                    <a:lstStyle/>
                    <a:p>
                      <a:r>
                        <a:rPr lang="nl-NL" sz="1400" dirty="0" err="1"/>
                        <a:t>Trelegy</a:t>
                      </a:r>
                      <a:r>
                        <a:rPr lang="nl-NL" sz="1400" dirty="0"/>
                        <a:t> </a:t>
                      </a:r>
                      <a:r>
                        <a:rPr lang="nl-NL" sz="1400" dirty="0" err="1"/>
                        <a:t>Ellipta</a:t>
                      </a:r>
                      <a:r>
                        <a:rPr lang="nl-NL" sz="1400" dirty="0"/>
                        <a:t>  </a:t>
                      </a:r>
                      <a:endParaRPr lang="nl-NL" sz="1400" b="1" dirty="0"/>
                    </a:p>
                  </a:txBody>
                  <a:tcPr marL="68580" marR="68580" marT="34290" marB="34290"/>
                </a:tc>
                <a:tc>
                  <a:txBody>
                    <a:bodyPr/>
                    <a:lstStyle/>
                    <a:p>
                      <a:endParaRPr lang="nl-NL" sz="1400" dirty="0"/>
                    </a:p>
                  </a:txBody>
                  <a:tcPr marL="68580" marR="68580" marT="34290" marB="34290"/>
                </a:tc>
                <a:tc>
                  <a:txBody>
                    <a:bodyPr/>
                    <a:lstStyle/>
                    <a:p>
                      <a:endParaRPr lang="nl-NL" sz="1400" b="1" dirty="0"/>
                    </a:p>
                  </a:txBody>
                  <a:tcPr marL="68580" marR="68580" marT="34290" marB="34290">
                    <a:solidFill>
                      <a:schemeClr val="tx1">
                        <a:lumMod val="50000"/>
                        <a:lumOff val="50000"/>
                      </a:schemeClr>
                    </a:solidFill>
                  </a:tcPr>
                </a:tc>
                <a:tc>
                  <a:txBody>
                    <a:bodyPr/>
                    <a:lstStyle/>
                    <a:p>
                      <a:endParaRPr lang="nl-NL" sz="1400" dirty="0"/>
                    </a:p>
                  </a:txBody>
                  <a:tcPr marL="68580" marR="68580" marT="34290" marB="34290"/>
                </a:tc>
                <a:tc>
                  <a:txBody>
                    <a:bodyPr/>
                    <a:lstStyle/>
                    <a:p>
                      <a:endParaRPr lang="nl-NL" sz="1400" dirty="0"/>
                    </a:p>
                  </a:txBody>
                  <a:tcPr marL="68580" marR="68580" marT="34290" marB="34290">
                    <a:solidFill>
                      <a:schemeClr val="tx1">
                        <a:lumMod val="50000"/>
                        <a:lumOff val="50000"/>
                      </a:schemeClr>
                    </a:solidFill>
                  </a:tcPr>
                </a:tc>
                <a:tc>
                  <a:txBody>
                    <a:bodyPr/>
                    <a:lstStyle/>
                    <a:p>
                      <a:r>
                        <a:rPr lang="nl-NL" sz="1400" dirty="0" err="1"/>
                        <a:t>Trimbow</a:t>
                      </a:r>
                      <a:r>
                        <a:rPr lang="nl-NL" sz="1400" dirty="0"/>
                        <a:t> </a:t>
                      </a:r>
                      <a:endParaRPr lang="nl-NL" sz="2000" b="1" dirty="0"/>
                    </a:p>
                  </a:txBody>
                  <a:tcPr marL="68580" marR="68580" marT="34290" marB="34290"/>
                </a:tc>
                <a:tc>
                  <a:txBody>
                    <a:bodyPr/>
                    <a:lstStyle/>
                    <a:p>
                      <a:endParaRPr lang="nl-NL" sz="1400" dirty="0"/>
                    </a:p>
                  </a:txBody>
                  <a:tcPr marL="68580" marR="68580" marT="34290" marB="34290"/>
                </a:tc>
                <a:tc>
                  <a:txBody>
                    <a:bodyPr/>
                    <a:lstStyle/>
                    <a:p>
                      <a:endParaRPr lang="nl-NL" sz="1400" dirty="0"/>
                    </a:p>
                  </a:txBody>
                  <a:tcPr marL="68580" marR="68580" marT="34290" marB="3429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2842172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4A856-B8D8-4E5B-AB6A-239288378B0D}"/>
              </a:ext>
            </a:extLst>
          </p:cNvPr>
          <p:cNvSpPr>
            <a:spLocks noGrp="1"/>
          </p:cNvSpPr>
          <p:nvPr>
            <p:ph type="title"/>
          </p:nvPr>
        </p:nvSpPr>
        <p:spPr/>
        <p:txBody>
          <a:bodyPr/>
          <a:lstStyle/>
          <a:p>
            <a:r>
              <a:rPr lang="nl-NL" dirty="0"/>
              <a:t>Prescriptiecijfers</a:t>
            </a:r>
          </a:p>
        </p:txBody>
      </p:sp>
      <p:sp>
        <p:nvSpPr>
          <p:cNvPr id="3" name="Content Placeholder 2">
            <a:extLst>
              <a:ext uri="{FF2B5EF4-FFF2-40B4-BE49-F238E27FC236}">
                <a16:creationId xmlns:a16="http://schemas.microsoft.com/office/drawing/2014/main" id="{FE8928D2-4C03-4413-B5FD-EF39066C1939}"/>
              </a:ext>
            </a:extLst>
          </p:cNvPr>
          <p:cNvSpPr>
            <a:spLocks noGrp="1"/>
          </p:cNvSpPr>
          <p:nvPr>
            <p:ph idx="1"/>
          </p:nvPr>
        </p:nvSpPr>
        <p:spPr/>
        <p:txBody>
          <a:bodyPr/>
          <a:lstStyle/>
          <a:p>
            <a:r>
              <a:rPr lang="nl-NL" dirty="0"/>
              <a:t>SABA: score bijna % </a:t>
            </a:r>
            <a:r>
              <a:rPr lang="nl-NL" dirty="0" err="1"/>
              <a:t>tov</a:t>
            </a:r>
            <a:r>
              <a:rPr lang="nl-NL" dirty="0"/>
              <a:t> Formularium</a:t>
            </a:r>
          </a:p>
          <a:p>
            <a:r>
              <a:rPr lang="nl-NL" dirty="0"/>
              <a:t>Astma: ICS en ICS/LABA % </a:t>
            </a:r>
            <a:r>
              <a:rPr lang="nl-NL" dirty="0" err="1"/>
              <a:t>resp</a:t>
            </a:r>
            <a:r>
              <a:rPr lang="nl-NL" dirty="0"/>
              <a:t> %, </a:t>
            </a:r>
          </a:p>
          <a:p>
            <a:r>
              <a:rPr lang="nl-NL" dirty="0"/>
              <a:t>COPD: </a:t>
            </a:r>
          </a:p>
          <a:p>
            <a:pPr lvl="1"/>
            <a:r>
              <a:rPr lang="nl-NL" dirty="0"/>
              <a:t>LABA (%), LAMA (%)</a:t>
            </a:r>
          </a:p>
          <a:p>
            <a:pPr lvl="1"/>
            <a:r>
              <a:rPr lang="nl-NL" dirty="0"/>
              <a:t>SAMA nu %, </a:t>
            </a:r>
          </a:p>
          <a:p>
            <a:pPr lvl="1"/>
            <a:endParaRPr lang="nl-NL" dirty="0"/>
          </a:p>
          <a:p>
            <a:endParaRPr lang="nl-NL" dirty="0"/>
          </a:p>
        </p:txBody>
      </p:sp>
      <p:pic>
        <p:nvPicPr>
          <p:cNvPr id="4" name="Afbeelding 3"/>
          <p:cNvPicPr>
            <a:picLocks noChangeAspect="1"/>
          </p:cNvPicPr>
          <p:nvPr/>
        </p:nvPicPr>
        <p:blipFill>
          <a:blip r:embed="rId2"/>
          <a:stretch>
            <a:fillRect/>
          </a:stretch>
        </p:blipFill>
        <p:spPr>
          <a:xfrm>
            <a:off x="7092280" y="476672"/>
            <a:ext cx="1721123" cy="578480"/>
          </a:xfrm>
          <a:prstGeom prst="rect">
            <a:avLst/>
          </a:prstGeom>
        </p:spPr>
      </p:pic>
    </p:spTree>
    <p:extLst>
      <p:ext uri="{BB962C8B-B14F-4D97-AF65-F5344CB8AC3E}">
        <p14:creationId xmlns:p14="http://schemas.microsoft.com/office/powerpoint/2010/main" val="3493353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E24BC-5EB9-40A0-831B-6C8B59B1DDFC}"/>
              </a:ext>
            </a:extLst>
          </p:cNvPr>
          <p:cNvSpPr>
            <a:spLocks noGrp="1"/>
          </p:cNvSpPr>
          <p:nvPr>
            <p:ph type="title"/>
          </p:nvPr>
        </p:nvSpPr>
        <p:spPr/>
        <p:txBody>
          <a:bodyPr/>
          <a:lstStyle/>
          <a:p>
            <a:r>
              <a:rPr lang="en-US" dirty="0"/>
              <a:t>Doel</a:t>
            </a:r>
            <a:endParaRPr lang="nl-NL" dirty="0"/>
          </a:p>
        </p:txBody>
      </p:sp>
      <p:sp>
        <p:nvSpPr>
          <p:cNvPr id="3" name="Content Placeholder 2">
            <a:extLst>
              <a:ext uri="{FF2B5EF4-FFF2-40B4-BE49-F238E27FC236}">
                <a16:creationId xmlns:a16="http://schemas.microsoft.com/office/drawing/2014/main" id="{A53D21B5-B01E-41DD-B263-0EF4C5624446}"/>
              </a:ext>
            </a:extLst>
          </p:cNvPr>
          <p:cNvSpPr>
            <a:spLocks noGrp="1"/>
          </p:cNvSpPr>
          <p:nvPr>
            <p:ph idx="1"/>
          </p:nvPr>
        </p:nvSpPr>
        <p:spPr/>
        <p:txBody>
          <a:bodyPr/>
          <a:lstStyle/>
          <a:p>
            <a:r>
              <a:rPr lang="en-US" dirty="0"/>
              <a:t>0% </a:t>
            </a:r>
            <a:r>
              <a:rPr lang="en-US" dirty="0" err="1"/>
              <a:t>overgebruik</a:t>
            </a:r>
            <a:r>
              <a:rPr lang="en-US" dirty="0"/>
              <a:t> salbutamol </a:t>
            </a:r>
            <a:r>
              <a:rPr lang="en-US" dirty="0" err="1"/>
              <a:t>continueren</a:t>
            </a:r>
            <a:endParaRPr lang="en-US" dirty="0"/>
          </a:p>
          <a:p>
            <a:r>
              <a:rPr lang="en-US" dirty="0" err="1"/>
              <a:t>Aantal</a:t>
            </a:r>
            <a:r>
              <a:rPr lang="en-US" dirty="0"/>
              <a:t> </a:t>
            </a:r>
            <a:r>
              <a:rPr lang="en-US" dirty="0" err="1"/>
              <a:t>patiënten</a:t>
            </a:r>
            <a:r>
              <a:rPr lang="en-US" dirty="0"/>
              <a:t> </a:t>
            </a:r>
            <a:r>
              <a:rPr lang="en-US" dirty="0" err="1"/>
              <a:t>dat</a:t>
            </a:r>
            <a:r>
              <a:rPr lang="en-US" dirty="0"/>
              <a:t> &gt; 2 </a:t>
            </a:r>
            <a:r>
              <a:rPr lang="en-US" dirty="0" err="1"/>
              <a:t>inh</a:t>
            </a:r>
            <a:r>
              <a:rPr lang="en-US" dirty="0"/>
              <a:t> / </a:t>
            </a:r>
            <a:r>
              <a:rPr lang="en-US" dirty="0" err="1"/>
              <a:t>jaar</a:t>
            </a:r>
            <a:r>
              <a:rPr lang="en-US" dirty="0"/>
              <a:t> salbutamol </a:t>
            </a:r>
            <a:r>
              <a:rPr lang="en-US" dirty="0" err="1"/>
              <a:t>gebruiken</a:t>
            </a:r>
            <a:r>
              <a:rPr lang="en-US" dirty="0"/>
              <a:t> </a:t>
            </a:r>
            <a:r>
              <a:rPr lang="en-US" dirty="0" err="1"/>
              <a:t>zonder</a:t>
            </a:r>
            <a:r>
              <a:rPr lang="en-US" dirty="0"/>
              <a:t> ICS, </a:t>
            </a:r>
            <a:r>
              <a:rPr lang="en-US" dirty="0" err="1"/>
              <a:t>halveren</a:t>
            </a:r>
            <a:endParaRPr lang="en-US" dirty="0"/>
          </a:p>
          <a:p>
            <a:r>
              <a:rPr lang="en-US" dirty="0"/>
              <a:t>LABA en LAMA </a:t>
            </a:r>
            <a:r>
              <a:rPr lang="en-US" dirty="0" err="1"/>
              <a:t>voorschriften</a:t>
            </a:r>
            <a:r>
              <a:rPr lang="en-US" dirty="0"/>
              <a:t> </a:t>
            </a:r>
            <a:r>
              <a:rPr lang="en-US" dirty="0" err="1"/>
              <a:t>naar</a:t>
            </a:r>
            <a:r>
              <a:rPr lang="en-US" dirty="0"/>
              <a:t> % tov </a:t>
            </a:r>
            <a:r>
              <a:rPr lang="en-US" dirty="0" err="1"/>
              <a:t>formularium</a:t>
            </a:r>
            <a:endParaRPr lang="en-US" dirty="0"/>
          </a:p>
          <a:p>
            <a:endParaRPr lang="en-US" dirty="0"/>
          </a:p>
          <a:p>
            <a:pPr marL="0" indent="0">
              <a:buNone/>
            </a:pPr>
            <a:endParaRPr lang="nl-NL" dirty="0"/>
          </a:p>
        </p:txBody>
      </p:sp>
      <p:pic>
        <p:nvPicPr>
          <p:cNvPr id="4" name="Afbeelding 3"/>
          <p:cNvPicPr>
            <a:picLocks noChangeAspect="1"/>
          </p:cNvPicPr>
          <p:nvPr/>
        </p:nvPicPr>
        <p:blipFill>
          <a:blip r:embed="rId2"/>
          <a:stretch>
            <a:fillRect/>
          </a:stretch>
        </p:blipFill>
        <p:spPr>
          <a:xfrm>
            <a:off x="7092280" y="556898"/>
            <a:ext cx="1721123" cy="578480"/>
          </a:xfrm>
          <a:prstGeom prst="rect">
            <a:avLst/>
          </a:prstGeom>
        </p:spPr>
      </p:pic>
    </p:spTree>
    <p:extLst>
      <p:ext uri="{BB962C8B-B14F-4D97-AF65-F5344CB8AC3E}">
        <p14:creationId xmlns:p14="http://schemas.microsoft.com/office/powerpoint/2010/main" val="2522916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Vraag 3</a:t>
            </a:r>
          </a:p>
        </p:txBody>
      </p:sp>
      <p:sp>
        <p:nvSpPr>
          <p:cNvPr id="3" name="Tijdelijke aanduiding voor inhoud 2"/>
          <p:cNvSpPr>
            <a:spLocks noGrp="1"/>
          </p:cNvSpPr>
          <p:nvPr>
            <p:ph idx="1"/>
          </p:nvPr>
        </p:nvSpPr>
        <p:spPr/>
        <p:txBody>
          <a:bodyPr/>
          <a:lstStyle/>
          <a:p>
            <a:pPr marL="0" indent="0">
              <a:buNone/>
            </a:pPr>
            <a:r>
              <a:rPr lang="nl-NL" dirty="0"/>
              <a:t>Hoeveel soorten inhalatoren schrijven huisartsen van deze FTO-groep gezamenlijk voor?</a:t>
            </a:r>
          </a:p>
          <a:p>
            <a:pPr marL="0" indent="0">
              <a:buNone/>
            </a:pPr>
            <a:endParaRPr lang="nl-NL" dirty="0"/>
          </a:p>
          <a:p>
            <a:pPr marL="0" indent="0">
              <a:buNone/>
            </a:pPr>
            <a:endParaRPr lang="nl-NL" dirty="0"/>
          </a:p>
          <a:p>
            <a:pPr marL="0" indent="0">
              <a:buNone/>
            </a:pPr>
            <a:r>
              <a:rPr lang="nl-NL" dirty="0"/>
              <a:t>Antwoord: </a:t>
            </a:r>
            <a:r>
              <a:rPr lang="nl-NL" b="1" dirty="0"/>
              <a:t>69 </a:t>
            </a:r>
            <a:r>
              <a:rPr lang="nl-NL" dirty="0"/>
              <a:t>(</a:t>
            </a:r>
            <a:r>
              <a:rPr lang="nl-NL" dirty="0" err="1"/>
              <a:t>incl</a:t>
            </a:r>
            <a:r>
              <a:rPr lang="nl-NL" dirty="0"/>
              <a:t> verschillende doseringen)</a:t>
            </a:r>
          </a:p>
          <a:p>
            <a:pPr marL="0" indent="0">
              <a:buNone/>
            </a:pPr>
            <a:r>
              <a:rPr lang="nl-NL" b="1" dirty="0"/>
              <a:t>49</a:t>
            </a:r>
            <a:r>
              <a:rPr lang="nl-NL" dirty="0"/>
              <a:t> (</a:t>
            </a:r>
            <a:r>
              <a:rPr lang="nl-NL" dirty="0" err="1"/>
              <a:t>excl</a:t>
            </a:r>
            <a:r>
              <a:rPr lang="nl-NL" dirty="0"/>
              <a:t> verschillende doseringen)</a:t>
            </a:r>
          </a:p>
        </p:txBody>
      </p:sp>
      <p:pic>
        <p:nvPicPr>
          <p:cNvPr id="4" name="Afbeelding 3"/>
          <p:cNvPicPr>
            <a:picLocks noChangeAspect="1"/>
          </p:cNvPicPr>
          <p:nvPr/>
        </p:nvPicPr>
        <p:blipFill>
          <a:blip r:embed="rId2"/>
          <a:stretch>
            <a:fillRect/>
          </a:stretch>
        </p:blipFill>
        <p:spPr>
          <a:xfrm>
            <a:off x="6228184" y="5070205"/>
            <a:ext cx="2909225" cy="1767758"/>
          </a:xfrm>
          <a:prstGeom prst="rect">
            <a:avLst/>
          </a:prstGeom>
        </p:spPr>
      </p:pic>
    </p:spTree>
    <p:extLst>
      <p:ext uri="{BB962C8B-B14F-4D97-AF65-F5344CB8AC3E}">
        <p14:creationId xmlns:p14="http://schemas.microsoft.com/office/powerpoint/2010/main" val="354109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Vraag 4</a:t>
            </a:r>
          </a:p>
        </p:txBody>
      </p:sp>
      <p:sp>
        <p:nvSpPr>
          <p:cNvPr id="3" name="Tijdelijke aanduiding voor inhoud 2"/>
          <p:cNvSpPr>
            <a:spLocks noGrp="1"/>
          </p:cNvSpPr>
          <p:nvPr>
            <p:ph idx="1"/>
          </p:nvPr>
        </p:nvSpPr>
        <p:spPr/>
        <p:txBody>
          <a:bodyPr/>
          <a:lstStyle/>
          <a:p>
            <a:pPr marL="0" indent="0">
              <a:buNone/>
            </a:pPr>
            <a:r>
              <a:rPr lang="nl-NL" dirty="0"/>
              <a:t>Wat is belangrijk bij de keuze voor een inhalator?</a:t>
            </a:r>
          </a:p>
          <a:p>
            <a:pPr marL="0" indent="0">
              <a:buNone/>
            </a:pPr>
            <a:endParaRPr lang="nl-NL" dirty="0"/>
          </a:p>
          <a:p>
            <a:pPr marL="0" indent="0">
              <a:buNone/>
            </a:pPr>
            <a:r>
              <a:rPr lang="nl-NL" dirty="0"/>
              <a:t>Antwoord: Ademkracht, coördinatie, keuze van de patiënt</a:t>
            </a:r>
          </a:p>
          <a:p>
            <a:pPr marL="0" indent="0">
              <a:buNone/>
            </a:pPr>
            <a:endParaRPr lang="nl-NL" dirty="0"/>
          </a:p>
          <a:p>
            <a:pPr marL="0" indent="0">
              <a:buNone/>
            </a:pPr>
            <a:endParaRPr lang="nl-NL" dirty="0"/>
          </a:p>
          <a:p>
            <a:pPr marL="0" indent="0">
              <a:buNone/>
            </a:pPr>
            <a:r>
              <a:rPr lang="nl-NL" dirty="0"/>
              <a:t>Daarom: </a:t>
            </a:r>
            <a:r>
              <a:rPr lang="nl-NL" b="1" dirty="0"/>
              <a:t>Longformularium</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249453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p:cTn id="1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1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1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Achtergrond</a:t>
            </a:r>
            <a:endParaRPr lang="en-GB" dirty="0"/>
          </a:p>
        </p:txBody>
      </p:sp>
      <p:sp>
        <p:nvSpPr>
          <p:cNvPr id="3" name="Content Placeholder 2"/>
          <p:cNvSpPr>
            <a:spLocks noGrp="1"/>
          </p:cNvSpPr>
          <p:nvPr>
            <p:ph idx="1"/>
          </p:nvPr>
        </p:nvSpPr>
        <p:spPr/>
        <p:txBody>
          <a:bodyPr/>
          <a:lstStyle/>
          <a:p>
            <a:r>
              <a:rPr lang="en-US" dirty="0" err="1"/>
              <a:t>Veelheid</a:t>
            </a:r>
            <a:r>
              <a:rPr lang="en-US" dirty="0"/>
              <a:t> devices</a:t>
            </a:r>
          </a:p>
          <a:p>
            <a:r>
              <a:rPr lang="en-US" dirty="0" err="1"/>
              <a:t>Veel</a:t>
            </a:r>
            <a:r>
              <a:rPr lang="en-US" dirty="0"/>
              <a:t> </a:t>
            </a:r>
            <a:r>
              <a:rPr lang="en-US" dirty="0" err="1"/>
              <a:t>veranderingen</a:t>
            </a:r>
            <a:r>
              <a:rPr lang="en-US" dirty="0"/>
              <a:t> </a:t>
            </a:r>
            <a:r>
              <a:rPr lang="en-US" dirty="0" err="1"/>
              <a:t>bij</a:t>
            </a:r>
            <a:r>
              <a:rPr lang="en-US" dirty="0"/>
              <a:t> </a:t>
            </a:r>
            <a:r>
              <a:rPr lang="en-US" dirty="0" err="1"/>
              <a:t>overgang</a:t>
            </a:r>
            <a:r>
              <a:rPr lang="en-US" dirty="0"/>
              <a:t> 1e↔2e </a:t>
            </a:r>
            <a:r>
              <a:rPr lang="en-US" dirty="0" err="1"/>
              <a:t>lijn</a:t>
            </a:r>
            <a:endParaRPr lang="en-US" dirty="0"/>
          </a:p>
          <a:p>
            <a:r>
              <a:rPr lang="en-US" dirty="0" err="1"/>
              <a:t>Doelmatigheid</a:t>
            </a:r>
            <a:endParaRPr lang="en-US" dirty="0"/>
          </a:p>
          <a:p>
            <a:r>
              <a:rPr lang="en-US" dirty="0" err="1"/>
              <a:t>Dreigend</a:t>
            </a:r>
            <a:r>
              <a:rPr lang="en-US" dirty="0"/>
              <a:t> </a:t>
            </a:r>
            <a:r>
              <a:rPr lang="en-US" dirty="0" err="1"/>
              <a:t>preferentie-beleid</a:t>
            </a:r>
            <a:endParaRPr lang="en-US" dirty="0"/>
          </a:p>
          <a:p>
            <a:r>
              <a:rPr lang="en-US" dirty="0"/>
              <a:t>TIP</a:t>
            </a:r>
          </a:p>
        </p:txBody>
      </p:sp>
      <p:pic>
        <p:nvPicPr>
          <p:cNvPr id="4" name="Afbeelding 3"/>
          <p:cNvPicPr>
            <a:picLocks noChangeAspect="1"/>
          </p:cNvPicPr>
          <p:nvPr/>
        </p:nvPicPr>
        <p:blipFill>
          <a:blip r:embed="rId3"/>
          <a:stretch>
            <a:fillRect/>
          </a:stretch>
        </p:blipFill>
        <p:spPr>
          <a:xfrm>
            <a:off x="7092280" y="692696"/>
            <a:ext cx="1721123" cy="578480"/>
          </a:xfrm>
          <a:prstGeom prst="rect">
            <a:avLst/>
          </a:prstGeom>
        </p:spPr>
      </p:pic>
    </p:spTree>
    <p:extLst>
      <p:ext uri="{BB962C8B-B14F-4D97-AF65-F5344CB8AC3E}">
        <p14:creationId xmlns:p14="http://schemas.microsoft.com/office/powerpoint/2010/main" val="336772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7D7B4-3FC7-4EDF-842E-8C873A714757}"/>
              </a:ext>
            </a:extLst>
          </p:cNvPr>
          <p:cNvSpPr>
            <a:spLocks noGrp="1"/>
          </p:cNvSpPr>
          <p:nvPr>
            <p:ph type="title"/>
          </p:nvPr>
        </p:nvSpPr>
        <p:spPr/>
        <p:txBody>
          <a:bodyPr/>
          <a:lstStyle/>
          <a:p>
            <a:r>
              <a:rPr lang="en-US" dirty="0" err="1"/>
              <a:t>Wie</a:t>
            </a:r>
            <a:endParaRPr lang="nl-NL" dirty="0"/>
          </a:p>
        </p:txBody>
      </p:sp>
      <p:sp>
        <p:nvSpPr>
          <p:cNvPr id="3" name="Content Placeholder 2">
            <a:extLst>
              <a:ext uri="{FF2B5EF4-FFF2-40B4-BE49-F238E27FC236}">
                <a16:creationId xmlns:a16="http://schemas.microsoft.com/office/drawing/2014/main" id="{2C819D48-AE6F-40B7-8B63-66793BDDDDD1}"/>
              </a:ext>
            </a:extLst>
          </p:cNvPr>
          <p:cNvSpPr>
            <a:spLocks noGrp="1"/>
          </p:cNvSpPr>
          <p:nvPr>
            <p:ph idx="1"/>
          </p:nvPr>
        </p:nvSpPr>
        <p:spPr/>
        <p:txBody>
          <a:bodyPr/>
          <a:lstStyle/>
          <a:p>
            <a:r>
              <a:rPr lang="nl-NL" sz="3600" dirty="0"/>
              <a:t>Samengesteld door werkgroep:</a:t>
            </a:r>
          </a:p>
          <a:p>
            <a:pPr lvl="1"/>
            <a:r>
              <a:rPr lang="nl-NL" sz="3600" dirty="0"/>
              <a:t>Longartsen</a:t>
            </a:r>
          </a:p>
          <a:p>
            <a:pPr lvl="1"/>
            <a:r>
              <a:rPr lang="nl-NL" sz="3600" dirty="0"/>
              <a:t>Apothekers</a:t>
            </a:r>
          </a:p>
          <a:p>
            <a:pPr lvl="1"/>
            <a:r>
              <a:rPr lang="nl-NL" sz="3600" dirty="0"/>
              <a:t>Huisartsen</a:t>
            </a:r>
          </a:p>
          <a:p>
            <a:pPr lvl="1"/>
            <a:r>
              <a:rPr lang="nl-NL" sz="3600" dirty="0"/>
              <a:t>REOS adviseur</a:t>
            </a:r>
          </a:p>
          <a:p>
            <a:pPr lvl="1"/>
            <a:r>
              <a:rPr lang="nl-NL" sz="3600" dirty="0"/>
              <a:t>Zorg en Zekerheid</a:t>
            </a:r>
          </a:p>
          <a:p>
            <a:endParaRPr lang="nl-NL" dirty="0"/>
          </a:p>
        </p:txBody>
      </p:sp>
      <p:pic>
        <p:nvPicPr>
          <p:cNvPr id="4" name="Afbeelding 3"/>
          <p:cNvPicPr>
            <a:picLocks noChangeAspect="1"/>
          </p:cNvPicPr>
          <p:nvPr/>
        </p:nvPicPr>
        <p:blipFill>
          <a:blip r:embed="rId3"/>
          <a:stretch>
            <a:fillRect/>
          </a:stretch>
        </p:blipFill>
        <p:spPr>
          <a:xfrm>
            <a:off x="7164288" y="839158"/>
            <a:ext cx="1721123" cy="578480"/>
          </a:xfrm>
          <a:prstGeom prst="rect">
            <a:avLst/>
          </a:prstGeom>
        </p:spPr>
      </p:pic>
    </p:spTree>
    <p:extLst>
      <p:ext uri="{BB962C8B-B14F-4D97-AF65-F5344CB8AC3E}">
        <p14:creationId xmlns:p14="http://schemas.microsoft.com/office/powerpoint/2010/main" val="168705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791</TotalTime>
  <Words>2686</Words>
  <Application>Microsoft Office PowerPoint</Application>
  <PresentationFormat>Diavoorstelling (4:3)</PresentationFormat>
  <Paragraphs>1285</Paragraphs>
  <Slides>52</Slides>
  <Notes>24</Notes>
  <HiddenSlides>0</HiddenSlides>
  <MMClips>0</MMClips>
  <ScaleCrop>false</ScaleCrop>
  <HeadingPairs>
    <vt:vector size="8" baseType="variant">
      <vt:variant>
        <vt:lpstr>Gebruikte lettertypen</vt:lpstr>
      </vt:variant>
      <vt:variant>
        <vt:i4>8</vt:i4>
      </vt:variant>
      <vt:variant>
        <vt:lpstr>Thema</vt:lpstr>
      </vt:variant>
      <vt:variant>
        <vt:i4>2</vt:i4>
      </vt:variant>
      <vt:variant>
        <vt:lpstr>Ingesloten OLE-bronprogramma's</vt:lpstr>
      </vt:variant>
      <vt:variant>
        <vt:i4>1</vt:i4>
      </vt:variant>
      <vt:variant>
        <vt:lpstr>Diatitels</vt:lpstr>
      </vt:variant>
      <vt:variant>
        <vt:i4>52</vt:i4>
      </vt:variant>
    </vt:vector>
  </HeadingPairs>
  <TitlesOfParts>
    <vt:vector size="63" baseType="lpstr">
      <vt:lpstr>MS PGothic</vt:lpstr>
      <vt:lpstr>MS PGothic</vt:lpstr>
      <vt:lpstr>Arial</vt:lpstr>
      <vt:lpstr>Calibri</vt:lpstr>
      <vt:lpstr>Calibri Light</vt:lpstr>
      <vt:lpstr>Geneva</vt:lpstr>
      <vt:lpstr>Times</vt:lpstr>
      <vt:lpstr>Times New Roman</vt:lpstr>
      <vt:lpstr>Office Theme</vt:lpstr>
      <vt:lpstr>1_Kantoorthema</vt:lpstr>
      <vt:lpstr>Bitmapafbeelding</vt:lpstr>
      <vt:lpstr>Longformularium;  Een FTO voor huisartsen, praktijkverpleegkundigen, apothekers en farmaceutisch consulent/gespecialiseerde apothekers assistant   2020 Piet Ooms Persijn Honkoop  Geert Zaaijer</vt:lpstr>
      <vt:lpstr>Data verzameling voor FTO Formularium</vt:lpstr>
      <vt:lpstr>PowerPoint-presentatie</vt:lpstr>
      <vt:lpstr>Vraag 1</vt:lpstr>
      <vt:lpstr>Vraag 2</vt:lpstr>
      <vt:lpstr>Vraag 3</vt:lpstr>
      <vt:lpstr>Vraag 4</vt:lpstr>
      <vt:lpstr>Achtergrond</vt:lpstr>
      <vt:lpstr>Wie</vt:lpstr>
      <vt:lpstr>TIP</vt:lpstr>
      <vt:lpstr>Therapietrouw</vt:lpstr>
      <vt:lpstr>Inhalatie-techniek</vt:lpstr>
      <vt:lpstr>Rol Formularium</vt:lpstr>
      <vt:lpstr>Voorzetkamers</vt:lpstr>
      <vt:lpstr>Aanbevolen voorzetkamers</vt:lpstr>
      <vt:lpstr>PowerPoint-presentatie</vt:lpstr>
      <vt:lpstr>Minimaal nodig</vt:lpstr>
      <vt:lpstr> </vt:lpstr>
      <vt:lpstr>Er is wel verschil in de eigenschappen van devices Keuze (1)</vt:lpstr>
      <vt:lpstr> </vt:lpstr>
      <vt:lpstr>Keuze (2)</vt:lpstr>
      <vt:lpstr>Keuze (3)</vt:lpstr>
      <vt:lpstr>In-check dial G16</vt:lpstr>
      <vt:lpstr>Functies</vt:lpstr>
      <vt:lpstr>Flow in relatie tot weerstand</vt:lpstr>
      <vt:lpstr>Kortom</vt:lpstr>
      <vt:lpstr>De chaos</vt:lpstr>
      <vt:lpstr>PowerPoint-presentatie</vt:lpstr>
      <vt:lpstr>PowerPoint-presentatie</vt:lpstr>
      <vt:lpstr>PowerPoint-presentatie</vt:lpstr>
      <vt:lpstr>PowerPoint-presentatie</vt:lpstr>
      <vt:lpstr>PowerPoint-presentatie</vt:lpstr>
      <vt:lpstr>Overzicht voorkeursinhalatoren op inhalatie-weerstand </vt:lpstr>
      <vt:lpstr>PowerPoint-presentatie</vt:lpstr>
      <vt:lpstr>PowerPoint-presentatie</vt:lpstr>
      <vt:lpstr>Komt een patiënt (man, 19 jaar, voetballer) op het spreekuur met benauwdheid bij het sporten. Heeft ook allergische rhinitis. Wat is uw diagnose en uw eerste recept?  </vt:lpstr>
      <vt:lpstr>COPD GOLD Indeling</vt:lpstr>
      <vt:lpstr> COPD Indeling en behandeling</vt:lpstr>
      <vt:lpstr>PowerPoint-presentatie</vt:lpstr>
      <vt:lpstr>Astma behandeling huidige standaard</vt:lpstr>
      <vt:lpstr>Astma behandeling GINA</vt:lpstr>
      <vt:lpstr>PowerPoint-presentatie</vt:lpstr>
      <vt:lpstr>Komt een patiënt (man, 19 jaar, voetballer) op het spreekuur met benauwdheid bij het sporten. Heeft ook allergische rhinitis. Wat is uw diagnose en uw eerste recept?  </vt:lpstr>
      <vt:lpstr>PowerPoint-presentatie</vt:lpstr>
      <vt:lpstr>PowerPoint-presentatie</vt:lpstr>
      <vt:lpstr>Gebruik SABA zonder ICS </vt:lpstr>
      <vt:lpstr>Longformularium Astma </vt:lpstr>
      <vt:lpstr>Longformularium Astma</vt:lpstr>
      <vt:lpstr>Longformularium COPD</vt:lpstr>
      <vt:lpstr>Longformularium COPD</vt:lpstr>
      <vt:lpstr>Prescriptiecijfers</vt:lpstr>
      <vt:lpstr>Doel</vt:lpstr>
    </vt:vector>
  </TitlesOfParts>
  <Company>LUMC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Longformularium</dc:title>
  <dc:creator>Honkoop, P.J. (MBESLIS)</dc:creator>
  <cp:lastModifiedBy>Nelleke Wouters</cp:lastModifiedBy>
  <cp:revision>72</cp:revision>
  <cp:lastPrinted>2020-01-23T10:35:44Z</cp:lastPrinted>
  <dcterms:created xsi:type="dcterms:W3CDTF">2019-09-03T12:01:02Z</dcterms:created>
  <dcterms:modified xsi:type="dcterms:W3CDTF">2020-03-18T16:04:09Z</dcterms:modified>
</cp:coreProperties>
</file>